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65" r:id="rId4"/>
    <p:sldId id="266" r:id="rId5"/>
    <p:sldId id="319" r:id="rId6"/>
    <p:sldId id="318" r:id="rId7"/>
    <p:sldId id="316"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286"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7"/>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207.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0" Type="http://schemas.openxmlformats.org/officeDocument/2006/relationships/tags" Target="../tags/tag10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0" Type="http://schemas.openxmlformats.org/officeDocument/2006/relationships/tags" Target="../tags/tag3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任意形状 24"/>
          <p:cNvSpPr/>
          <p:nvPr>
            <p:custDataLst>
              <p:tags r:id="rId2"/>
            </p:custDataLst>
          </p:nvPr>
        </p:nvSpPr>
        <p:spPr>
          <a:xfrm>
            <a:off x="0" y="3921792"/>
            <a:ext cx="3691856" cy="2936208"/>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8" name="任意多边形: 形状 7"/>
          <p:cNvSpPr/>
          <p:nvPr>
            <p:custDataLst>
              <p:tags r:id="rId3"/>
            </p:custDataLst>
          </p:nvPr>
        </p:nvSpPr>
        <p:spPr>
          <a:xfrm>
            <a:off x="9516687" y="1"/>
            <a:ext cx="2675313" cy="4553409"/>
          </a:xfrm>
          <a:custGeom>
            <a:avLst/>
            <a:gdLst>
              <a:gd name="connsiteX0" fmla="*/ 1525850 w 2675313"/>
              <a:gd name="connsiteY0" fmla="*/ 0 h 4553409"/>
              <a:gd name="connsiteX1" fmla="*/ 2675313 w 2675313"/>
              <a:gd name="connsiteY1" fmla="*/ 0 h 4553409"/>
              <a:gd name="connsiteX2" fmla="*/ 2675313 w 2675313"/>
              <a:gd name="connsiteY2" fmla="*/ 4528772 h 4553409"/>
              <a:gd name="connsiteX3" fmla="*/ 2593476 w 2675313"/>
              <a:gd name="connsiteY3" fmla="*/ 4541261 h 4553409"/>
              <a:gd name="connsiteX4" fmla="*/ 2352905 w 2675313"/>
              <a:gd name="connsiteY4" fmla="*/ 4553409 h 4553409"/>
              <a:gd name="connsiteX5" fmla="*/ 0 w 2675313"/>
              <a:gd name="connsiteY5" fmla="*/ 2200504 h 4553409"/>
              <a:gd name="connsiteX6" fmla="*/ 1437048 w 2675313"/>
              <a:gd name="connsiteY6" fmla="*/ 32502 h 455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313" h="4553409">
                <a:moveTo>
                  <a:pt x="1525850" y="0"/>
                </a:moveTo>
                <a:lnTo>
                  <a:pt x="2675313" y="0"/>
                </a:lnTo>
                <a:lnTo>
                  <a:pt x="2675313" y="4528772"/>
                </a:lnTo>
                <a:lnTo>
                  <a:pt x="2593476" y="4541261"/>
                </a:lnTo>
                <a:cubicBezTo>
                  <a:pt x="2514378" y="4549294"/>
                  <a:pt x="2434122" y="4553409"/>
                  <a:pt x="2352905" y="4553409"/>
                </a:cubicBezTo>
                <a:cubicBezTo>
                  <a:pt x="1053431" y="4553409"/>
                  <a:pt x="0" y="3499978"/>
                  <a:pt x="0" y="2200504"/>
                </a:cubicBezTo>
                <a:cubicBezTo>
                  <a:pt x="0" y="1225899"/>
                  <a:pt x="592555" y="389692"/>
                  <a:pt x="1437048" y="32502"/>
                </a:cubicBezTo>
                <a:close/>
              </a:path>
            </a:pathLst>
          </a:custGeom>
          <a:solidFill>
            <a:schemeClr val="accent3">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9" name="任意形状 17"/>
          <p:cNvSpPr/>
          <p:nvPr>
            <p:custDataLst>
              <p:tags r:id="rId4"/>
            </p:custDataLst>
          </p:nvPr>
        </p:nvSpPr>
        <p:spPr>
          <a:xfrm>
            <a:off x="7511951" y="0"/>
            <a:ext cx="3589290" cy="2179590"/>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0" name="椭圆 9"/>
          <p:cNvSpPr/>
          <p:nvPr>
            <p:custDataLst>
              <p:tags r:id="rId5"/>
            </p:custDataLst>
          </p:nvPr>
        </p:nvSpPr>
        <p:spPr>
          <a:xfrm>
            <a:off x="1078059" y="494506"/>
            <a:ext cx="2084678" cy="2084678"/>
          </a:xfrm>
          <a:prstGeom prst="ellipse">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6" name="日期占位符 15"/>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9"/>
            </p:custDataLst>
          </p:nvPr>
        </p:nvSpPr>
        <p:spPr>
          <a:xfrm>
            <a:off x="2984644" y="2383744"/>
            <a:ext cx="6246303" cy="1174403"/>
          </a:xfrm>
        </p:spPr>
        <p:txBody>
          <a:bodyPr lIns="90000" tIns="46800" rIns="90000" bIns="4680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0"/>
            </p:custDataLst>
          </p:nvPr>
        </p:nvSpPr>
        <p:spPr>
          <a:xfrm>
            <a:off x="2984500" y="3645535"/>
            <a:ext cx="6246495" cy="374650"/>
          </a:xfrm>
        </p:spPr>
        <p:txBody>
          <a:bodyPr lIns="90000" tIns="46800" rIns="90000" bIns="46800">
            <a:normAutofit/>
          </a:bodyPr>
          <a:lstStyle>
            <a:lvl1pPr marL="0" indent="0" algn="ctr" eaLnBrk="1" fontAlgn="auto" latinLnBrk="0" hangingPunct="1">
              <a:lnSpc>
                <a:spcPct val="100000"/>
              </a:lnSpc>
              <a:buNone/>
              <a:defRPr sz="2000" u="none" strike="noStrike" kern="1200" cap="none" spc="3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1"/>
            </p:custDataLst>
          </p:nvPr>
        </p:nvSpPr>
        <p:spPr>
          <a:xfrm>
            <a:off x="3317240" y="4057015"/>
            <a:ext cx="1458595" cy="382270"/>
          </a:xfrm>
        </p:spPr>
        <p:txBody>
          <a:bodyPr lIns="90000" tIns="46800" rIns="90000" bIns="46800" anchor="ctr" anchorCtr="0">
            <a:normAutofit/>
          </a:bodyPr>
          <a:lstStyle>
            <a:lvl1pPr marL="0" indent="0">
              <a:buNone/>
              <a:defRPr>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5" name="文本占位符 14"/>
          <p:cNvSpPr>
            <a:spLocks noGrp="1"/>
          </p:cNvSpPr>
          <p:nvPr>
            <p:ph type="body" sz="quarter" idx="14" hasCustomPrompt="1"/>
            <p:custDataLst>
              <p:tags r:id="rId12"/>
            </p:custDataLst>
          </p:nvPr>
        </p:nvSpPr>
        <p:spPr>
          <a:xfrm>
            <a:off x="7464425" y="4057015"/>
            <a:ext cx="1458595" cy="382270"/>
          </a:xfrm>
        </p:spPr>
        <p:txBody>
          <a:bodyPr lIns="90000" tIns="46800" rIns="90000" bIns="46800" anchor="ctr" anchorCtr="0">
            <a:normAutofit/>
          </a:bodyPr>
          <a:lstStyle>
            <a:lvl1pPr marL="0" indent="0" algn="r">
              <a:buNone/>
              <a:defRPr>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3" name="椭圆 12"/>
          <p:cNvSpPr/>
          <p:nvPr>
            <p:custDataLst>
              <p:tags r:id="rId13"/>
            </p:custDataLst>
          </p:nvPr>
        </p:nvSpPr>
        <p:spPr>
          <a:xfrm>
            <a:off x="9537097" y="4867214"/>
            <a:ext cx="1108226" cy="1108226"/>
          </a:xfrm>
          <a:prstGeom prst="ellipse">
            <a:avLst/>
          </a:prstGeom>
          <a:solidFill>
            <a:schemeClr val="accent6">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cxnSp>
        <p:nvCxnSpPr>
          <p:cNvPr id="6" name="直接连接符 5"/>
          <p:cNvCxnSpPr/>
          <p:nvPr>
            <p:custDataLst>
              <p:tags r:id="rId14"/>
            </p:custDataLst>
          </p:nvPr>
        </p:nvCxnSpPr>
        <p:spPr>
          <a:xfrm>
            <a:off x="3371850" y="3600450"/>
            <a:ext cx="54578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0" y="-8255"/>
            <a:ext cx="12192000" cy="6880860"/>
            <a:chOff x="0" y="-13"/>
            <a:chExt cx="19200" cy="10836"/>
          </a:xfrm>
        </p:grpSpPr>
        <p:sp>
          <p:nvSpPr>
            <p:cNvPr id="24" name="任意多边形: 形状 23"/>
            <p:cNvSpPr/>
            <p:nvPr>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2" name="任意形状 17"/>
            <p:cNvSpPr/>
            <p:nvPr>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3" name="任意形状 24"/>
            <p:cNvSpPr/>
            <p:nvPr userDrawn="1">
              <p:custDataLst>
                <p:tags r:id="rId5"/>
              </p:custDataLst>
            </p:nvPr>
          </p:nvSpPr>
          <p:spPr>
            <a:xfrm>
              <a:off x="0" y="9383"/>
              <a:ext cx="1811" cy="1440"/>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3" name="日期占位符 2"/>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2910840" y="2480310"/>
            <a:ext cx="6369685" cy="1181735"/>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88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6" name="任意形状 8"/>
          <p:cNvSpPr/>
          <p:nvPr>
            <p:custDataLst>
              <p:tags r:id="rId6"/>
            </p:custDataLst>
          </p:nvPr>
        </p:nvSpPr>
        <p:spPr>
          <a:xfrm>
            <a:off x="3925629" y="5414158"/>
            <a:ext cx="4340977" cy="1443841"/>
          </a:xfrm>
          <a:custGeom>
            <a:avLst/>
            <a:gdLst>
              <a:gd name="connsiteX0" fmla="*/ 2170488 w 4340977"/>
              <a:gd name="connsiteY0" fmla="*/ 0 h 1443841"/>
              <a:gd name="connsiteX1" fmla="*/ 4338490 w 4340977"/>
              <a:gd name="connsiteY1" fmla="*/ 1437048 h 1443841"/>
              <a:gd name="connsiteX2" fmla="*/ 4340977 w 4340977"/>
              <a:gd name="connsiteY2" fmla="*/ 1443841 h 1443841"/>
              <a:gd name="connsiteX3" fmla="*/ 0 w 4340977"/>
              <a:gd name="connsiteY3" fmla="*/ 1443841 h 1443841"/>
              <a:gd name="connsiteX4" fmla="*/ 2486 w 4340977"/>
              <a:gd name="connsiteY4" fmla="*/ 1437048 h 1443841"/>
              <a:gd name="connsiteX5" fmla="*/ 2170488 w 4340977"/>
              <a:gd name="connsiteY5" fmla="*/ 0 h 144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977" h="1443841">
                <a:moveTo>
                  <a:pt x="2170488" y="0"/>
                </a:moveTo>
                <a:cubicBezTo>
                  <a:pt x="3145094" y="0"/>
                  <a:pt x="3981300" y="592555"/>
                  <a:pt x="4338490" y="1437048"/>
                </a:cubicBezTo>
                <a:lnTo>
                  <a:pt x="4340977" y="1443841"/>
                </a:lnTo>
                <a:lnTo>
                  <a:pt x="0" y="1443841"/>
                </a:lnTo>
                <a:lnTo>
                  <a:pt x="2486" y="1437048"/>
                </a:lnTo>
                <a:cubicBezTo>
                  <a:pt x="359677" y="592555"/>
                  <a:pt x="1195883" y="0"/>
                  <a:pt x="2170488" y="0"/>
                </a:cubicBezTo>
                <a:close/>
              </a:path>
            </a:pathLst>
          </a:cu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7" name="任意形状 7"/>
          <p:cNvSpPr/>
          <p:nvPr>
            <p:custDataLst>
              <p:tags r:id="rId7"/>
            </p:custDataLst>
          </p:nvPr>
        </p:nvSpPr>
        <p:spPr>
          <a:xfrm>
            <a:off x="4969751" y="1"/>
            <a:ext cx="2229641" cy="904197"/>
          </a:xfrm>
          <a:custGeom>
            <a:avLst/>
            <a:gdLst>
              <a:gd name="connsiteX0" fmla="*/ 0 w 2229641"/>
              <a:gd name="connsiteY0" fmla="*/ 0 h 904197"/>
              <a:gd name="connsiteX1" fmla="*/ 2229641 w 2229641"/>
              <a:gd name="connsiteY1" fmla="*/ 0 h 904197"/>
              <a:gd name="connsiteX2" fmla="*/ 2165057 w 2229641"/>
              <a:gd name="connsiteY2" fmla="*/ 208053 h 904197"/>
              <a:gd name="connsiteX3" fmla="*/ 1114820 w 2229641"/>
              <a:gd name="connsiteY3" fmla="*/ 904197 h 904197"/>
              <a:gd name="connsiteX4" fmla="*/ 64583 w 2229641"/>
              <a:gd name="connsiteY4" fmla="*/ 208053 h 90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641" h="904197">
                <a:moveTo>
                  <a:pt x="0" y="0"/>
                </a:moveTo>
                <a:lnTo>
                  <a:pt x="2229641" y="0"/>
                </a:lnTo>
                <a:lnTo>
                  <a:pt x="2165057" y="208053"/>
                </a:lnTo>
                <a:cubicBezTo>
                  <a:pt x="1992025" y="617148"/>
                  <a:pt x="1586945" y="904197"/>
                  <a:pt x="1114820" y="904197"/>
                </a:cubicBezTo>
                <a:cubicBezTo>
                  <a:pt x="642696" y="904197"/>
                  <a:pt x="237616" y="617148"/>
                  <a:pt x="64583" y="208053"/>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9" name="文本占位符 8"/>
          <p:cNvSpPr>
            <a:spLocks noGrp="1"/>
          </p:cNvSpPr>
          <p:nvPr>
            <p:ph type="body" sz="quarter" idx="13" hasCustomPrompt="1"/>
            <p:custDataLst>
              <p:tags r:id="rId8"/>
            </p:custDataLst>
          </p:nvPr>
        </p:nvSpPr>
        <p:spPr>
          <a:xfrm>
            <a:off x="2911475" y="3836670"/>
            <a:ext cx="6369050" cy="380365"/>
          </a:xfrm>
        </p:spPr>
        <p:txBody>
          <a:bodyPr lIns="91440" tIns="45720" rIns="91440" bIns="45720" anchor="b" anchorCtr="0">
            <a:normAutofit/>
          </a:bodyPr>
          <a:lstStyle>
            <a:lvl1pPr marL="0" indent="0" algn="ctr">
              <a:buNone/>
              <a:defRPr sz="1800">
                <a:solidFill>
                  <a:schemeClr val="tx1">
                    <a:lumMod val="75000"/>
                    <a:lumOff val="25000"/>
                  </a:schemeClr>
                </a:solidFill>
              </a:defRPr>
            </a:lvl1pPr>
          </a:lstStyle>
          <a:p>
            <a:pPr lvl="0"/>
            <a:r>
              <a:rPr lang="zh-CN" altLang="en-US" dirty="0"/>
              <a:t>单击此处编辑副标题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0530840" y="5967730"/>
            <a:ext cx="1661160" cy="905510"/>
            <a:chOff x="16584" y="9398"/>
            <a:chExt cx="2616" cy="1426"/>
          </a:xfrm>
        </p:grpSpPr>
        <p:sp>
          <p:nvSpPr>
            <p:cNvPr id="15" name="任意形状 24"/>
            <p:cNvSpPr/>
            <p:nvPr>
              <p:custDataLst>
                <p:tags r:id="rId3"/>
              </p:custDataLst>
            </p:nvPr>
          </p:nvSpPr>
          <p:spPr>
            <a:xfrm flipH="1">
              <a:off x="17408" y="9398"/>
              <a:ext cx="1792" cy="1425"/>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7" name="任意多边形: 形状 16"/>
            <p:cNvSpPr/>
            <p:nvPr>
              <p:custDataLst>
                <p:tags r:id="rId4"/>
              </p:custDataLst>
            </p:nvPr>
          </p:nvSpPr>
          <p:spPr>
            <a:xfrm>
              <a:off x="16584" y="10122"/>
              <a:ext cx="1423" cy="702"/>
            </a:xfrm>
            <a:custGeom>
              <a:avLst/>
              <a:gdLst>
                <a:gd name="connsiteX0" fmla="*/ 451780 w 903560"/>
                <a:gd name="connsiteY0" fmla="*/ 0 h 445912"/>
                <a:gd name="connsiteX1" fmla="*/ 895026 w 903560"/>
                <a:gd name="connsiteY1" fmla="*/ 361256 h 445912"/>
                <a:gd name="connsiteX2" fmla="*/ 903560 w 903560"/>
                <a:gd name="connsiteY2" fmla="*/ 445912 h 445912"/>
                <a:gd name="connsiteX3" fmla="*/ 0 w 903560"/>
                <a:gd name="connsiteY3" fmla="*/ 445912 h 445912"/>
                <a:gd name="connsiteX4" fmla="*/ 8534 w 903560"/>
                <a:gd name="connsiteY4" fmla="*/ 361256 h 445912"/>
                <a:gd name="connsiteX5" fmla="*/ 451780 w 903560"/>
                <a:gd name="connsiteY5" fmla="*/ 0 h 44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560" h="445912">
                  <a:moveTo>
                    <a:pt x="451780" y="0"/>
                  </a:moveTo>
                  <a:cubicBezTo>
                    <a:pt x="670421" y="0"/>
                    <a:pt x="852838" y="155088"/>
                    <a:pt x="895026" y="361256"/>
                  </a:cubicBezTo>
                  <a:lnTo>
                    <a:pt x="903560" y="445912"/>
                  </a:lnTo>
                  <a:lnTo>
                    <a:pt x="0" y="445912"/>
                  </a:lnTo>
                  <a:lnTo>
                    <a:pt x="8534" y="361256"/>
                  </a:lnTo>
                  <a:cubicBezTo>
                    <a:pt x="50722" y="155088"/>
                    <a:pt x="233139" y="0"/>
                    <a:pt x="451780" y="0"/>
                  </a:cubicBezTo>
                  <a:close/>
                </a:path>
              </a:pathLst>
            </a:cu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tx1">
                    <a:lumMod val="85000"/>
                    <a:lumOff val="15000"/>
                  </a:schemeClr>
                </a:solidFill>
              </a:endParaRPr>
            </a:p>
          </p:txBody>
        </p:sp>
      </p:grpSp>
      <p:sp>
        <p:nvSpPr>
          <p:cNvPr id="3" name="日期占位符 2"/>
          <p:cNvSpPr>
            <a:spLocks noGrp="1"/>
          </p:cNvSpPr>
          <p:nvPr>
            <p:ph type="dt" sz="half" idx="10"/>
            <p:custDataLst>
              <p:tags r:id="rId5"/>
            </p:custDataLst>
          </p:nvPr>
        </p:nvSpPr>
        <p:spPr/>
        <p:txBody>
          <a:bodyPr/>
          <a:lstStyle>
            <a:lvl1pPr>
              <a:defRPr baseline="0">
                <a:solidFill>
                  <a:schemeClr val="tx1">
                    <a:lumMod val="85000"/>
                    <a:lumOff val="15000"/>
                  </a:schemeClr>
                </a:solidFill>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8"/>
            </p:custDataLst>
          </p:nvPr>
        </p:nvSpPr>
        <p:spPr/>
        <p:txBody>
          <a:bodyPr/>
          <a:lstStyle>
            <a:lvl1pPr>
              <a:defRPr>
                <a:solidFill>
                  <a:schemeClr val="tx1">
                    <a:lumMod val="85000"/>
                    <a:lumOff val="15000"/>
                  </a:schemeClr>
                </a:solidFill>
              </a:defRPr>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4" name="任意多边形: 形状 23"/>
          <p:cNvSpPr/>
          <p:nvPr>
            <p:custDataLst>
              <p:tags r:id="rId3"/>
            </p:custDataLst>
          </p:nvPr>
        </p:nvSpPr>
        <p:spPr>
          <a:xfrm>
            <a:off x="11318240" y="0"/>
            <a:ext cx="873760" cy="1464945"/>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2" name="任意形状 17"/>
          <p:cNvSpPr/>
          <p:nvPr>
            <p:custDataLst>
              <p:tags r:id="rId4"/>
            </p:custDataLst>
          </p:nvPr>
        </p:nvSpPr>
        <p:spPr>
          <a:xfrm>
            <a:off x="10662920" y="-8255"/>
            <a:ext cx="1172845" cy="711835"/>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3" name="任意形状 24"/>
          <p:cNvSpPr/>
          <p:nvPr>
            <p:custDataLst>
              <p:tags r:id="rId5"/>
            </p:custDataLst>
          </p:nvPr>
        </p:nvSpPr>
        <p:spPr>
          <a:xfrm>
            <a:off x="0" y="5958205"/>
            <a:ext cx="1149985" cy="914400"/>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 name="标题 1"/>
          <p:cNvSpPr>
            <a:spLocks noGrp="1"/>
          </p:cNvSpPr>
          <p:nvPr>
            <p:ph type="title" hasCustomPrompt="1"/>
            <p:custDataLst>
              <p:tags r:id="rId6"/>
            </p:custDataLst>
          </p:nvPr>
        </p:nvSpPr>
        <p:spPr>
          <a:xfrm>
            <a:off x="1281600" y="1249200"/>
            <a:ext cx="9626400" cy="723600"/>
          </a:xfrm>
        </p:spPr>
        <p:txBody>
          <a:bodyPr anchor="ctr">
            <a:normAutofit/>
          </a:bodyPr>
          <a:lstStyle>
            <a:lvl1pPr>
              <a:defRPr sz="36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7" name="内容占位符 6"/>
          <p:cNvSpPr>
            <a:spLocks noGrp="1"/>
          </p:cNvSpPr>
          <p:nvPr>
            <p:ph sz="quarter" idx="13" hasCustomPrompt="1"/>
            <p:custDataLst>
              <p:tags r:id="rId7"/>
            </p:custDataLst>
          </p:nvPr>
        </p:nvSpPr>
        <p:spPr>
          <a:xfrm>
            <a:off x="1281113" y="2163600"/>
            <a:ext cx="9626600" cy="3445200"/>
          </a:xfrm>
        </p:spPr>
        <p:txBody>
          <a:bodyPr>
            <a:normAutofit/>
          </a:bodyPr>
          <a:lstStyle>
            <a:lvl1pPr marL="285750" indent="-285750">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baseline="0">
                <a:solidFill>
                  <a:schemeClr val="tx1"/>
                </a:solidFill>
                <a:latin typeface="微软雅黑" panose="020B0503020204020204" pitchFamily="34" charset="-122"/>
                <a:ea typeface="微软雅黑" panose="020B0503020204020204" pitchFamily="34" charset="-122"/>
              </a:defRPr>
            </a:lvl2pPr>
            <a:lvl3pPr>
              <a:defRPr baseline="0">
                <a:solidFill>
                  <a:schemeClr val="tx1"/>
                </a:solidFill>
                <a:latin typeface="微软雅黑" panose="020B0503020204020204" pitchFamily="34" charset="-122"/>
                <a:ea typeface="微软雅黑" panose="020B0503020204020204" pitchFamily="34" charset="-122"/>
              </a:defRPr>
            </a:lvl3pPr>
            <a:lvl4pPr>
              <a:defRPr baseline="0">
                <a:solidFill>
                  <a:schemeClr val="tx1"/>
                </a:solidFill>
                <a:latin typeface="微软雅黑" panose="020B0503020204020204" pitchFamily="34" charset="-122"/>
                <a:ea typeface="微软雅黑" panose="020B0503020204020204" pitchFamily="34" charset="-122"/>
              </a:defRPr>
            </a:lvl4pPr>
            <a:lvl5pPr>
              <a:defRPr baseline="0">
                <a:solidFill>
                  <a:schemeClr val="tx1"/>
                </a:solidFill>
                <a:latin typeface="微软雅黑" panose="020B0503020204020204" pitchFamily="34" charset="-122"/>
                <a:ea typeface="微软雅黑" panose="020B0503020204020204" pitchFamily="34" charset="-122"/>
              </a:defRPr>
            </a:lvl5pPr>
          </a:lstStyle>
          <a:p>
            <a:pPr lvl="0"/>
            <a:r>
              <a:rPr lang="zh-CN" altLang="en-US" dirty="0"/>
              <a:t>单击此处添加文本</a:t>
            </a:r>
            <a:endParaRPr lang="zh-CN" altLang="en-US" dirty="0"/>
          </a:p>
        </p:txBody>
      </p:sp>
      <p:sp>
        <p:nvSpPr>
          <p:cNvPr id="3" name="日期占位符 2"/>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4" name="页脚占位符 3"/>
          <p:cNvSpPr>
            <a:spLocks noGrp="1"/>
          </p:cNvSpPr>
          <p:nvPr>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grpSp>
        <p:nvGrpSpPr>
          <p:cNvPr id="6" name="组合 5"/>
          <p:cNvGrpSpPr/>
          <p:nvPr>
            <p:custDataLst>
              <p:tags r:id="rId3"/>
            </p:custDataLst>
          </p:nvPr>
        </p:nvGrpSpPr>
        <p:grpSpPr>
          <a:xfrm>
            <a:off x="-3810" y="5798820"/>
            <a:ext cx="1991360" cy="1073150"/>
            <a:chOff x="-6" y="9132"/>
            <a:chExt cx="3136" cy="1690"/>
          </a:xfrm>
        </p:grpSpPr>
        <p:sp>
          <p:nvSpPr>
            <p:cNvPr id="16" name="任意形状 24"/>
            <p:cNvSpPr/>
            <p:nvPr userDrawn="1">
              <p:custDataLst>
                <p:tags r:id="rId4"/>
              </p:custDataLst>
            </p:nvPr>
          </p:nvSpPr>
          <p:spPr>
            <a:xfrm>
              <a:off x="-6" y="9132"/>
              <a:ext cx="2126" cy="1691"/>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8" name="任意多边形: 形状 17"/>
            <p:cNvSpPr/>
            <p:nvPr userDrawn="1">
              <p:custDataLst>
                <p:tags r:id="rId5"/>
              </p:custDataLst>
            </p:nvPr>
          </p:nvSpPr>
          <p:spPr>
            <a:xfrm>
              <a:off x="1110" y="9611"/>
              <a:ext cx="2020" cy="1189"/>
            </a:xfrm>
            <a:custGeom>
              <a:avLst/>
              <a:gdLst>
                <a:gd name="connsiteX0" fmla="*/ 641220 w 1282440"/>
                <a:gd name="connsiteY0" fmla="*/ 0 h 755143"/>
                <a:gd name="connsiteX1" fmla="*/ 1282440 w 1282440"/>
                <a:gd name="connsiteY1" fmla="*/ 641220 h 755143"/>
                <a:gd name="connsiteX2" fmla="*/ 1270956 w 1282440"/>
                <a:gd name="connsiteY2" fmla="*/ 755143 h 755143"/>
                <a:gd name="connsiteX3" fmla="*/ 11485 w 1282440"/>
                <a:gd name="connsiteY3" fmla="*/ 755143 h 755143"/>
                <a:gd name="connsiteX4" fmla="*/ 0 w 1282440"/>
                <a:gd name="connsiteY4" fmla="*/ 641220 h 755143"/>
                <a:gd name="connsiteX5" fmla="*/ 641220 w 1282440"/>
                <a:gd name="connsiteY5" fmla="*/ 0 h 75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440" h="755143">
                  <a:moveTo>
                    <a:pt x="641220" y="0"/>
                  </a:moveTo>
                  <a:cubicBezTo>
                    <a:pt x="995356" y="0"/>
                    <a:pt x="1282440" y="287084"/>
                    <a:pt x="1282440" y="641220"/>
                  </a:cubicBezTo>
                  <a:lnTo>
                    <a:pt x="1270956" y="755143"/>
                  </a:lnTo>
                  <a:lnTo>
                    <a:pt x="11485" y="755143"/>
                  </a:lnTo>
                  <a:lnTo>
                    <a:pt x="0" y="641220"/>
                  </a:lnTo>
                  <a:cubicBezTo>
                    <a:pt x="0" y="287084"/>
                    <a:pt x="287084" y="0"/>
                    <a:pt x="641220"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normAutofit/>
          </a:bodyPr>
          <a:lstStyle>
            <a:lvl1pPr>
              <a:defRPr sz="3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normAutofit/>
          </a:bodyPr>
          <a:lstStyle>
            <a:lvl1pPr marL="2857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marL="12001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marL="16573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marL="21145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grpSp>
        <p:nvGrpSpPr>
          <p:cNvPr id="6" name="组合 5"/>
          <p:cNvGrpSpPr/>
          <p:nvPr>
            <p:custDataLst>
              <p:tags r:id="rId3"/>
            </p:custDataLst>
          </p:nvPr>
        </p:nvGrpSpPr>
        <p:grpSpPr>
          <a:xfrm>
            <a:off x="10662920" y="-8255"/>
            <a:ext cx="1529080" cy="1472565"/>
            <a:chOff x="16792" y="-13"/>
            <a:chExt cx="2408" cy="2319"/>
          </a:xfrm>
        </p:grpSpPr>
        <p:sp>
          <p:nvSpPr>
            <p:cNvPr id="10" name="任意多边形: 形状 9"/>
            <p:cNvSpPr/>
            <p:nvPr userDrawn="1">
              <p:custDataLst>
                <p:tags r:id="rId4"/>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5"/>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normAutofit/>
          </a:bodyPr>
          <a:lstStyle>
            <a:lvl1pPr algn="ctr">
              <a:lnSpc>
                <a:spcPct val="130000"/>
              </a:lnSpc>
              <a:spcBef>
                <a:spcPts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13" name="矩形 12"/>
          <p:cNvSpPr/>
          <p:nvPr>
            <p:custDataLst>
              <p:tags r:id="rId5"/>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sp>
        <p:nvSpPr>
          <p:cNvPr id="2" name="标题 1"/>
          <p:cNvSpPr>
            <a:spLocks noGrp="1"/>
          </p:cNvSpPr>
          <p:nvPr>
            <p:ph type="title"/>
            <p:custDataLst>
              <p:tags r:id="rId6"/>
            </p:custDataLst>
          </p:nvPr>
        </p:nvSpPr>
        <p:spPr>
          <a:xfrm>
            <a:off x="604800" y="669600"/>
            <a:ext cx="10976400" cy="565200"/>
          </a:xfrm>
        </p:spPr>
        <p:txBody>
          <a:bodyPr anchor="ctr">
            <a:normAutofit/>
          </a:bodyPr>
          <a:lstStyle>
            <a:lvl1pPr algn="ctr">
              <a:lnSpc>
                <a:spcPct val="100000"/>
              </a:lnSpc>
              <a:defRPr sz="3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normAutofit/>
          </a:bodyPr>
          <a:lstStyle>
            <a:lvl1pPr marL="0" indent="0">
              <a:lnSpc>
                <a:spcPct val="130000"/>
              </a:lnSpc>
              <a:spcBef>
                <a:spcPts val="0"/>
              </a:spcBef>
              <a:spcAft>
                <a:spcPts val="1000"/>
              </a:spcAft>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0530840" y="5967730"/>
            <a:ext cx="1661160" cy="904240"/>
            <a:chOff x="16584" y="9398"/>
            <a:chExt cx="2616" cy="1424"/>
          </a:xfrm>
        </p:grpSpPr>
        <p:sp>
          <p:nvSpPr>
            <p:cNvPr id="12" name="任意形状 24"/>
            <p:cNvSpPr/>
            <p:nvPr userDrawn="1">
              <p:custDataLst>
                <p:tags r:id="rId3"/>
              </p:custDataLst>
            </p:nvPr>
          </p:nvSpPr>
          <p:spPr>
            <a:xfrm flipH="1">
              <a:off x="17408" y="9398"/>
              <a:ext cx="1792" cy="1425"/>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4" name="任意多边形: 形状 13"/>
            <p:cNvSpPr/>
            <p:nvPr userDrawn="1">
              <p:custDataLst>
                <p:tags r:id="rId4"/>
              </p:custDataLst>
            </p:nvPr>
          </p:nvSpPr>
          <p:spPr>
            <a:xfrm>
              <a:off x="16584" y="10098"/>
              <a:ext cx="1423" cy="702"/>
            </a:xfrm>
            <a:custGeom>
              <a:avLst/>
              <a:gdLst>
                <a:gd name="connsiteX0" fmla="*/ 451780 w 903560"/>
                <a:gd name="connsiteY0" fmla="*/ 0 h 445912"/>
                <a:gd name="connsiteX1" fmla="*/ 895026 w 903560"/>
                <a:gd name="connsiteY1" fmla="*/ 361256 h 445912"/>
                <a:gd name="connsiteX2" fmla="*/ 903560 w 903560"/>
                <a:gd name="connsiteY2" fmla="*/ 445912 h 445912"/>
                <a:gd name="connsiteX3" fmla="*/ 0 w 903560"/>
                <a:gd name="connsiteY3" fmla="*/ 445912 h 445912"/>
                <a:gd name="connsiteX4" fmla="*/ 8534 w 903560"/>
                <a:gd name="connsiteY4" fmla="*/ 361256 h 445912"/>
                <a:gd name="connsiteX5" fmla="*/ 451780 w 903560"/>
                <a:gd name="connsiteY5" fmla="*/ 0 h 44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560" h="445912">
                  <a:moveTo>
                    <a:pt x="451780" y="0"/>
                  </a:moveTo>
                  <a:cubicBezTo>
                    <a:pt x="670421" y="0"/>
                    <a:pt x="852838" y="155088"/>
                    <a:pt x="895026" y="361256"/>
                  </a:cubicBezTo>
                  <a:lnTo>
                    <a:pt x="903560" y="445912"/>
                  </a:lnTo>
                  <a:lnTo>
                    <a:pt x="0" y="445912"/>
                  </a:lnTo>
                  <a:lnTo>
                    <a:pt x="8534" y="361256"/>
                  </a:lnTo>
                  <a:cubicBezTo>
                    <a:pt x="50722" y="155088"/>
                    <a:pt x="233139" y="0"/>
                    <a:pt x="451780" y="0"/>
                  </a:cubicBez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15" name="矩形 14"/>
          <p:cNvSpPr/>
          <p:nvPr>
            <p:custDataLst>
              <p:tags r:id="rId5"/>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tx1">
                  <a:lumMod val="85000"/>
                  <a:lumOff val="15000"/>
                </a:schemeClr>
              </a:solidFill>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6"/>
            </p:custDataLst>
          </p:nvPr>
        </p:nvSpPr>
        <p:spPr>
          <a:xfrm>
            <a:off x="579600" y="237600"/>
            <a:ext cx="11037600" cy="441964"/>
          </a:xfrm>
        </p:spPr>
        <p:txBody>
          <a:bodyPr>
            <a:noAutofit/>
          </a:bodyPr>
          <a:lstStyle>
            <a:lvl1pPr>
              <a:lnSpc>
                <a:spcPct val="100000"/>
              </a:lnSpc>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2"/>
            </p:custDataLst>
          </p:nvPr>
        </p:nvSpPr>
        <p:spPr>
          <a:xfrm>
            <a:off x="572400" y="4816800"/>
            <a:ext cx="5342400" cy="781200"/>
          </a:xfrm>
        </p:spPr>
        <p:txBody>
          <a:bodyPr>
            <a:normAutofit/>
          </a:bodyPr>
          <a:lstStyle>
            <a:lvl1pPr>
              <a:lnSpc>
                <a:spcPct val="130000"/>
              </a:lnSpc>
              <a:spcBef>
                <a:spcPts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normAutofit/>
          </a:bodyPr>
          <a:lstStyle>
            <a:lvl1pPr>
              <a:lnSpc>
                <a:spcPct val="130000"/>
              </a:lnSpc>
              <a:spcBef>
                <a:spcPts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grpSp>
        <p:nvGrpSpPr>
          <p:cNvPr id="8" name="组合 7"/>
          <p:cNvGrpSpPr/>
          <p:nvPr>
            <p:custDataLst>
              <p:tags r:id="rId3"/>
            </p:custDataLst>
          </p:nvPr>
        </p:nvGrpSpPr>
        <p:grpSpPr>
          <a:xfrm rot="0">
            <a:off x="-3175" y="4762500"/>
            <a:ext cx="3265805" cy="2104390"/>
            <a:chOff x="-3174" y="4762217"/>
            <a:chExt cx="3265874" cy="2104199"/>
          </a:xfrm>
        </p:grpSpPr>
        <p:sp>
          <p:nvSpPr>
            <p:cNvPr id="9" name="任意多边形: 形状 8"/>
            <p:cNvSpPr/>
            <p:nvPr>
              <p:custDataLst>
                <p:tags r:id="rId4"/>
              </p:custDataLst>
            </p:nvPr>
          </p:nvSpPr>
          <p:spPr>
            <a:xfrm>
              <a:off x="-3174" y="4762217"/>
              <a:ext cx="2009063" cy="2104199"/>
            </a:xfrm>
            <a:custGeom>
              <a:avLst/>
              <a:gdLst>
                <a:gd name="connsiteX0" fmla="*/ 28878 w 2009063"/>
                <a:gd name="connsiteY0" fmla="*/ 0 h 2104199"/>
                <a:gd name="connsiteX1" fmla="*/ 2009063 w 2009063"/>
                <a:gd name="connsiteY1" fmla="*/ 1980184 h 2104199"/>
                <a:gd name="connsiteX2" fmla="*/ 2002801 w 2009063"/>
                <a:gd name="connsiteY2" fmla="*/ 2104199 h 2104199"/>
                <a:gd name="connsiteX3" fmla="*/ 0 w 2009063"/>
                <a:gd name="connsiteY3" fmla="*/ 2104199 h 2104199"/>
                <a:gd name="connsiteX4" fmla="*/ 0 w 2009063"/>
                <a:gd name="connsiteY4" fmla="*/ 1095 h 2104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063" h="2104199">
                  <a:moveTo>
                    <a:pt x="28878" y="0"/>
                  </a:moveTo>
                  <a:cubicBezTo>
                    <a:pt x="1122504" y="0"/>
                    <a:pt x="2009063" y="886559"/>
                    <a:pt x="2009063" y="1980184"/>
                  </a:cubicBezTo>
                  <a:lnTo>
                    <a:pt x="2002801" y="2104199"/>
                  </a:lnTo>
                  <a:lnTo>
                    <a:pt x="0" y="2104199"/>
                  </a:lnTo>
                  <a:lnTo>
                    <a:pt x="0" y="1095"/>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0" name="任意多边形: 形状 9"/>
            <p:cNvSpPr/>
            <p:nvPr>
              <p:custDataLst>
                <p:tags r:id="rId5"/>
              </p:custDataLst>
            </p:nvPr>
          </p:nvSpPr>
          <p:spPr>
            <a:xfrm>
              <a:off x="749076" y="5357865"/>
              <a:ext cx="2513624" cy="1500135"/>
            </a:xfrm>
            <a:custGeom>
              <a:avLst/>
              <a:gdLst>
                <a:gd name="connsiteX0" fmla="*/ 1256812 w 2513624"/>
                <a:gd name="connsiteY0" fmla="*/ 0 h 1500135"/>
                <a:gd name="connsiteX1" fmla="*/ 2513624 w 2513624"/>
                <a:gd name="connsiteY1" fmla="*/ 1256812 h 1500135"/>
                <a:gd name="connsiteX2" fmla="*/ 2489095 w 2513624"/>
                <a:gd name="connsiteY2" fmla="*/ 1500135 h 1500135"/>
                <a:gd name="connsiteX3" fmla="*/ 24529 w 2513624"/>
                <a:gd name="connsiteY3" fmla="*/ 1500135 h 1500135"/>
                <a:gd name="connsiteX4" fmla="*/ 0 w 2513624"/>
                <a:gd name="connsiteY4" fmla="*/ 1256812 h 1500135"/>
                <a:gd name="connsiteX5" fmla="*/ 1256812 w 2513624"/>
                <a:gd name="connsiteY5" fmla="*/ 0 h 150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3624" h="1500135">
                  <a:moveTo>
                    <a:pt x="1256812" y="0"/>
                  </a:moveTo>
                  <a:cubicBezTo>
                    <a:pt x="1950930" y="0"/>
                    <a:pt x="2513624" y="562694"/>
                    <a:pt x="2513624" y="1256812"/>
                  </a:cubicBezTo>
                  <a:lnTo>
                    <a:pt x="2489095" y="1500135"/>
                  </a:lnTo>
                  <a:lnTo>
                    <a:pt x="24529" y="1500135"/>
                  </a:lnTo>
                  <a:lnTo>
                    <a:pt x="0" y="1256812"/>
                  </a:lnTo>
                  <a:cubicBezTo>
                    <a:pt x="0" y="562694"/>
                    <a:pt x="562694" y="0"/>
                    <a:pt x="1256812"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grpSp>
        <p:nvGrpSpPr>
          <p:cNvPr id="11" name="组合 10"/>
          <p:cNvGrpSpPr/>
          <p:nvPr>
            <p:custDataLst>
              <p:tags r:id="rId6"/>
            </p:custDataLst>
          </p:nvPr>
        </p:nvGrpSpPr>
        <p:grpSpPr>
          <a:xfrm rot="10800000">
            <a:off x="8924925" y="-16510"/>
            <a:ext cx="3265805" cy="2104390"/>
            <a:chOff x="-3174" y="4762217"/>
            <a:chExt cx="3265874" cy="2104199"/>
          </a:xfrm>
        </p:grpSpPr>
        <p:sp>
          <p:nvSpPr>
            <p:cNvPr id="13" name="任意多边形: 形状 12"/>
            <p:cNvSpPr/>
            <p:nvPr>
              <p:custDataLst>
                <p:tags r:id="rId7"/>
              </p:custDataLst>
            </p:nvPr>
          </p:nvSpPr>
          <p:spPr>
            <a:xfrm>
              <a:off x="-3174" y="4762217"/>
              <a:ext cx="2009063" cy="2104199"/>
            </a:xfrm>
            <a:custGeom>
              <a:avLst/>
              <a:gdLst>
                <a:gd name="connsiteX0" fmla="*/ 28878 w 2009063"/>
                <a:gd name="connsiteY0" fmla="*/ 0 h 2104199"/>
                <a:gd name="connsiteX1" fmla="*/ 2009063 w 2009063"/>
                <a:gd name="connsiteY1" fmla="*/ 1980184 h 2104199"/>
                <a:gd name="connsiteX2" fmla="*/ 2002801 w 2009063"/>
                <a:gd name="connsiteY2" fmla="*/ 2104199 h 2104199"/>
                <a:gd name="connsiteX3" fmla="*/ 0 w 2009063"/>
                <a:gd name="connsiteY3" fmla="*/ 2104199 h 2104199"/>
                <a:gd name="connsiteX4" fmla="*/ 0 w 2009063"/>
                <a:gd name="connsiteY4" fmla="*/ 1095 h 2104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063" h="2104199">
                  <a:moveTo>
                    <a:pt x="28878" y="0"/>
                  </a:moveTo>
                  <a:cubicBezTo>
                    <a:pt x="1122504" y="0"/>
                    <a:pt x="2009063" y="886559"/>
                    <a:pt x="2009063" y="1980184"/>
                  </a:cubicBezTo>
                  <a:lnTo>
                    <a:pt x="2002801" y="2104199"/>
                  </a:lnTo>
                  <a:lnTo>
                    <a:pt x="0" y="2104199"/>
                  </a:lnTo>
                  <a:lnTo>
                    <a:pt x="0" y="1095"/>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4" name="任意多边形: 形状 13"/>
            <p:cNvSpPr/>
            <p:nvPr>
              <p:custDataLst>
                <p:tags r:id="rId8"/>
              </p:custDataLst>
            </p:nvPr>
          </p:nvSpPr>
          <p:spPr>
            <a:xfrm>
              <a:off x="749076" y="5357865"/>
              <a:ext cx="2513624" cy="1500135"/>
            </a:xfrm>
            <a:custGeom>
              <a:avLst/>
              <a:gdLst>
                <a:gd name="connsiteX0" fmla="*/ 1256812 w 2513624"/>
                <a:gd name="connsiteY0" fmla="*/ 0 h 1500135"/>
                <a:gd name="connsiteX1" fmla="*/ 2513624 w 2513624"/>
                <a:gd name="connsiteY1" fmla="*/ 1256812 h 1500135"/>
                <a:gd name="connsiteX2" fmla="*/ 2489095 w 2513624"/>
                <a:gd name="connsiteY2" fmla="*/ 1500135 h 1500135"/>
                <a:gd name="connsiteX3" fmla="*/ 24529 w 2513624"/>
                <a:gd name="connsiteY3" fmla="*/ 1500135 h 1500135"/>
                <a:gd name="connsiteX4" fmla="*/ 0 w 2513624"/>
                <a:gd name="connsiteY4" fmla="*/ 1256812 h 1500135"/>
                <a:gd name="connsiteX5" fmla="*/ 1256812 w 2513624"/>
                <a:gd name="connsiteY5" fmla="*/ 0 h 150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3624" h="1500135">
                  <a:moveTo>
                    <a:pt x="1256812" y="0"/>
                  </a:moveTo>
                  <a:cubicBezTo>
                    <a:pt x="1950930" y="0"/>
                    <a:pt x="2513624" y="562694"/>
                    <a:pt x="2513624" y="1256812"/>
                  </a:cubicBezTo>
                  <a:lnTo>
                    <a:pt x="2489095" y="1500135"/>
                  </a:lnTo>
                  <a:lnTo>
                    <a:pt x="24529" y="1500135"/>
                  </a:lnTo>
                  <a:lnTo>
                    <a:pt x="0" y="1256812"/>
                  </a:lnTo>
                  <a:cubicBezTo>
                    <a:pt x="0" y="562694"/>
                    <a:pt x="562694" y="0"/>
                    <a:pt x="1256812" y="0"/>
                  </a:cubicBezTo>
                  <a:close/>
                </a:path>
              </a:pathLst>
            </a:custGeom>
            <a:solidFill>
              <a:schemeClr val="accent3">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hasCustomPrompt="1"/>
            <p:custDataLst>
              <p:tags r:id="rId9"/>
            </p:custDataLst>
          </p:nvPr>
        </p:nvSpPr>
        <p:spPr>
          <a:xfrm>
            <a:off x="1522800" y="1339200"/>
            <a:ext cx="9144000" cy="2386800"/>
          </a:xfrm>
        </p:spPr>
        <p:txBody>
          <a:bodyPr lIns="91440" tIns="45720" rIns="91440" bIns="45720" anchor="b">
            <a:normAutofit/>
          </a:bodyPr>
          <a:lstStyle>
            <a:lvl1pPr algn="ctr">
              <a:defRPr sz="60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lIns="91440" tIns="45720" rIns="91440" bIns="45720">
            <a:normAutofit/>
          </a:bodyPr>
          <a:lstStyle>
            <a:lvl1pPr marL="0" indent="0" algn="ctr">
              <a:lnSpc>
                <a:spcPct val="130000"/>
              </a:lnSpc>
              <a:spcBef>
                <a:spcPts val="0"/>
              </a:spcBef>
              <a:spcAft>
                <a:spcPts val="1000"/>
              </a:spcAft>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3672507" y="4889195"/>
            <a:ext cx="4846986" cy="430367"/>
          </a:xfrm>
        </p:spPr>
        <p:txBody>
          <a:bodyPr lIns="90000" tIns="46800" rIns="90000" bIns="46800">
            <a:normAutofit/>
          </a:bodyPr>
          <a:lstStyle>
            <a:lvl1pPr marL="0" indent="0" algn="ctr"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椭圆 6"/>
          <p:cNvSpPr/>
          <p:nvPr>
            <p:custDataLst>
              <p:tags r:id="rId6"/>
            </p:custDataLst>
          </p:nvPr>
        </p:nvSpPr>
        <p:spPr>
          <a:xfrm>
            <a:off x="5395393" y="2636224"/>
            <a:ext cx="1000451" cy="1000451"/>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8" name="椭圆 7"/>
          <p:cNvSpPr/>
          <p:nvPr>
            <p:custDataLst>
              <p:tags r:id="rId7"/>
            </p:custDataLst>
          </p:nvPr>
        </p:nvSpPr>
        <p:spPr>
          <a:xfrm>
            <a:off x="6474332" y="2240011"/>
            <a:ext cx="500225" cy="500225"/>
          </a:xfrm>
          <a:prstGeom prst="ellipse">
            <a:avLst/>
          </a:pr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 name="标题 1"/>
          <p:cNvSpPr>
            <a:spLocks noGrp="1"/>
          </p:cNvSpPr>
          <p:nvPr>
            <p:ph type="title" hasCustomPrompt="1"/>
            <p:custDataLst>
              <p:tags r:id="rId8"/>
            </p:custDataLst>
          </p:nvPr>
        </p:nvSpPr>
        <p:spPr>
          <a:xfrm>
            <a:off x="3672506" y="4063043"/>
            <a:ext cx="4846987" cy="778675"/>
          </a:xfrm>
        </p:spPr>
        <p:txBody>
          <a:bodyPr lIns="90000" tIns="46800" rIns="90000" bIns="46800" anchor="b" anchorCtr="0">
            <a:normAutofit/>
          </a:bodyPr>
          <a:lstStyle>
            <a:lvl1pPr algn="ctr">
              <a:defRPr sz="40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85750" marR="0" lvl="0"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742950" marR="0" lvl="1" indent="-2857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200150" marR="0" lvl="2"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57350" marR="0" lvl="3"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114550" marR="0" lvl="4"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marL="2857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1pPr>
            <a:lvl2pPr marL="7429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2pPr>
            <a:lvl3pPr marL="12001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3pPr>
            <a:lvl4pPr marL="16573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4pPr>
            <a:lvl5pPr marL="21145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a:p>
        </p:txBody>
      </p:sp>
      <p:grpSp>
        <p:nvGrpSpPr>
          <p:cNvPr id="8" name="组合 7"/>
          <p:cNvGrpSpPr/>
          <p:nvPr>
            <p:custDataLst>
              <p:tags r:id="rId7"/>
            </p:custDataLst>
          </p:nvPr>
        </p:nvGrpSpPr>
        <p:grpSpPr>
          <a:xfrm>
            <a:off x="10662920" y="-8255"/>
            <a:ext cx="1529080" cy="1472565"/>
            <a:chOff x="16792" y="-13"/>
            <a:chExt cx="2408" cy="2319"/>
          </a:xfrm>
        </p:grpSpPr>
        <p:sp>
          <p:nvSpPr>
            <p:cNvPr id="10" name="任意多边形: 形状 9"/>
            <p:cNvSpPr/>
            <p:nvPr userDrawn="1">
              <p:custDataLst>
                <p:tags r:id="rId8"/>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9"/>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7" name="灯片编号占位符 6"/>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10662920" y="-8255"/>
            <a:ext cx="1529080" cy="1472565"/>
            <a:chOff x="16792" y="-13"/>
            <a:chExt cx="2408" cy="2319"/>
          </a:xfrm>
        </p:grpSpPr>
        <p:sp>
          <p:nvSpPr>
            <p:cNvPr id="11"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2"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a:solidFill>
                  <a:schemeClr val="tx1">
                    <a:lumMod val="85000"/>
                    <a:lumOff val="15000"/>
                  </a:schemeClr>
                </a:solidFill>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5"/>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a:solidFill>
                  <a:schemeClr val="tx1">
                    <a:lumMod val="85000"/>
                    <a:lumOff val="15000"/>
                  </a:schemeClr>
                </a:solidFill>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63.xml"/><Relationship Id="rId23" Type="http://schemas.openxmlformats.org/officeDocument/2006/relationships/tags" Target="../tags/tag162.xml"/><Relationship Id="rId22" Type="http://schemas.openxmlformats.org/officeDocument/2006/relationships/tags" Target="../tags/tag161.xml"/><Relationship Id="rId21" Type="http://schemas.openxmlformats.org/officeDocument/2006/relationships/tags" Target="../tags/tag160.xml"/><Relationship Id="rId20" Type="http://schemas.openxmlformats.org/officeDocument/2006/relationships/tags" Target="../tags/tag159.xml"/><Relationship Id="rId2" Type="http://schemas.openxmlformats.org/officeDocument/2006/relationships/slideLayout" Target="../slideLayouts/slideLayout2.xml"/><Relationship Id="rId19" Type="http://schemas.openxmlformats.org/officeDocument/2006/relationships/tags" Target="../tags/tag158.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54025"/>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3303"/>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lumMod val="85000"/>
                    <a:lumOff val="1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76.xml"/><Relationship Id="rId3" Type="http://schemas.openxmlformats.org/officeDocument/2006/relationships/image" Target="../media/image5.png"/><Relationship Id="rId2" Type="http://schemas.openxmlformats.org/officeDocument/2006/relationships/tags" Target="../tags/tag175.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7.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image" Target="../media/image7.png"/><Relationship Id="rId4" Type="http://schemas.openxmlformats.org/officeDocument/2006/relationships/tags" Target="../tags/tag179.xml"/><Relationship Id="rId3" Type="http://schemas.openxmlformats.org/officeDocument/2006/relationships/image" Target="../media/image6.png"/><Relationship Id="rId20" Type="http://schemas.openxmlformats.org/officeDocument/2006/relationships/slideLayout" Target="../slideLayouts/slideLayout4.xml"/><Relationship Id="rId2" Type="http://schemas.openxmlformats.org/officeDocument/2006/relationships/tags" Target="../tags/tag178.xml"/><Relationship Id="rId19" Type="http://schemas.openxmlformats.org/officeDocument/2006/relationships/tags" Target="../tags/tag188.xml"/><Relationship Id="rId18" Type="http://schemas.openxmlformats.org/officeDocument/2006/relationships/image" Target="../media/image12.png"/><Relationship Id="rId17" Type="http://schemas.openxmlformats.org/officeDocument/2006/relationships/tags" Target="../tags/tag187.xml"/><Relationship Id="rId16" Type="http://schemas.openxmlformats.org/officeDocument/2006/relationships/image" Target="../media/image11.png"/><Relationship Id="rId15" Type="http://schemas.openxmlformats.org/officeDocument/2006/relationships/tags" Target="../tags/tag186.xml"/><Relationship Id="rId14" Type="http://schemas.openxmlformats.org/officeDocument/2006/relationships/image" Target="../media/image10.png"/><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image" Target="../media/image9.emf"/><Relationship Id="rId10" Type="http://schemas.openxmlformats.org/officeDocument/2006/relationships/tags" Target="../tags/tag183.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9.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90.xml"/><Relationship Id="rId2" Type="http://schemas.openxmlformats.org/officeDocument/2006/relationships/image" Target="../media/image1.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91.xml"/><Relationship Id="rId2" Type="http://schemas.openxmlformats.org/officeDocument/2006/relationships/image" Target="../media/image1.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92.xml"/><Relationship Id="rId2" Type="http://schemas.openxmlformats.org/officeDocument/2006/relationships/image" Target="../media/image1.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image" Target="../media/image15.jpeg"/><Relationship Id="rId7" Type="http://schemas.openxmlformats.org/officeDocument/2006/relationships/tags" Target="../tags/tag195.xml"/><Relationship Id="rId6" Type="http://schemas.openxmlformats.org/officeDocument/2006/relationships/image" Target="../media/image14.jpeg"/><Relationship Id="rId5" Type="http://schemas.openxmlformats.org/officeDocument/2006/relationships/tags" Target="../tags/tag194.xml"/><Relationship Id="rId4" Type="http://schemas.openxmlformats.org/officeDocument/2006/relationships/image" Target="../media/image13.jpeg"/><Relationship Id="rId3" Type="http://schemas.openxmlformats.org/officeDocument/2006/relationships/tags" Target="../tags/tag193.xml"/><Relationship Id="rId2" Type="http://schemas.openxmlformats.org/officeDocument/2006/relationships/image" Target="../media/image1.png"/><Relationship Id="rId10" Type="http://schemas.openxmlformats.org/officeDocument/2006/relationships/slideLayout" Target="../slideLayouts/slideLayout4.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98.xml"/><Relationship Id="rId4" Type="http://schemas.openxmlformats.org/officeDocument/2006/relationships/image" Target="../media/image16.png"/><Relationship Id="rId3" Type="http://schemas.openxmlformats.org/officeDocument/2006/relationships/tags" Target="../tags/tag197.xml"/><Relationship Id="rId2" Type="http://schemas.openxmlformats.org/officeDocument/2006/relationships/image" Target="../media/image1.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9.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5.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0.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1.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20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3.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4.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5.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6.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66.xml"/><Relationship Id="rId2" Type="http://schemas.openxmlformats.org/officeDocument/2006/relationships/image" Target="../media/image1.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67.xml"/><Relationship Id="rId2" Type="http://schemas.openxmlformats.org/officeDocument/2006/relationships/image" Target="../media/image1.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8.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70.xml"/><Relationship Id="rId3" Type="http://schemas.openxmlformats.org/officeDocument/2006/relationships/image" Target="../media/image3.png"/><Relationship Id="rId2" Type="http://schemas.openxmlformats.org/officeDocument/2006/relationships/tags" Target="../tags/tag169.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74.xml"/><Relationship Id="rId3" Type="http://schemas.openxmlformats.org/officeDocument/2006/relationships/image" Target="../media/image4.png"/><Relationship Id="rId2" Type="http://schemas.openxmlformats.org/officeDocument/2006/relationships/tags" Target="../tags/tag173.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000375" y="2997201"/>
            <a:ext cx="4535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endParaRPr lang="zh-CN" altLang="zh-CN" sz="1800">
              <a:solidFill>
                <a:srgbClr val="000000"/>
              </a:solidFill>
              <a:latin typeface="Arial" panose="020B0604020202020204" pitchFamily="34" charset="0"/>
            </a:endParaRPr>
          </a:p>
        </p:txBody>
      </p:sp>
      <p:sp>
        <p:nvSpPr>
          <p:cNvPr id="74756" name="Text Box 4"/>
          <p:cNvSpPr txBox="1">
            <a:spLocks noChangeArrowheads="1"/>
          </p:cNvSpPr>
          <p:nvPr/>
        </p:nvSpPr>
        <p:spPr bwMode="auto">
          <a:xfrm>
            <a:off x="2855914" y="3284539"/>
            <a:ext cx="66246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50000"/>
              </a:spcBef>
              <a:spcAft>
                <a:spcPct val="0"/>
              </a:spcAft>
              <a:defRPr/>
            </a:pPr>
            <a:r>
              <a:rPr lang="zh-CN" altLang="en-US" sz="2800" dirty="0">
                <a:solidFill>
                  <a:srgbClr val="000000"/>
                </a:solidFill>
                <a:latin typeface="宋体" panose="02010600030101010101" pitchFamily="2" charset="-122"/>
                <a:ea typeface="宋体" panose="02010600030101010101" pitchFamily="2" charset="-122"/>
              </a:rPr>
              <a:t>上海晨隆静电科技有限公司</a:t>
            </a:r>
            <a:r>
              <a:rPr lang="zh-CN" altLang="en-US" sz="2800"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rPr>
              <a:t> </a:t>
            </a:r>
            <a:endParaRPr lang="zh-CN" altLang="en-US" sz="2800"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endParaRPr>
          </a:p>
          <a:p>
            <a:pPr algn="ctr" fontAlgn="base">
              <a:spcBef>
                <a:spcPct val="50000"/>
              </a:spcBef>
              <a:spcAft>
                <a:spcPct val="0"/>
              </a:spcAft>
              <a:defRPr/>
            </a:pPr>
            <a:endParaRPr lang="zh-CN" altLang="en-US" sz="800" spc="900" dirty="0">
              <a:solidFill>
                <a:srgbClr val="0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gn="ctr" fontAlgn="base">
              <a:spcBef>
                <a:spcPct val="50000"/>
              </a:spcBef>
              <a:spcAft>
                <a:spcPct val="0"/>
              </a:spcAft>
              <a:defRPr/>
            </a:pPr>
            <a:r>
              <a:rPr lang="zh-CN" altLang="en-US" sz="2400" dirty="0">
                <a:solidFill>
                  <a:srgbClr val="000000"/>
                </a:solidFill>
                <a:latin typeface="宋体" panose="02010600030101010101" pitchFamily="2" charset="-122"/>
                <a:ea typeface="宋体" panose="02010600030101010101" pitchFamily="2" charset="-122"/>
              </a:rPr>
              <a:t>黄 建 华</a:t>
            </a:r>
            <a:endParaRPr lang="zh-CN" altLang="en-US" sz="1200"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endParaRPr>
          </a:p>
          <a:p>
            <a:pPr algn="ctr" fontAlgn="base">
              <a:spcBef>
                <a:spcPct val="50000"/>
              </a:spcBef>
              <a:spcAft>
                <a:spcPct val="0"/>
              </a:spcAft>
              <a:defRPr/>
            </a:pPr>
            <a:r>
              <a:rPr lang="en-US" altLang="zh-CN"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rPr>
              <a:t>2023/5/6</a:t>
            </a:r>
            <a:endParaRPr lang="en-US" altLang="zh-CN"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endParaRPr>
          </a:p>
        </p:txBody>
      </p:sp>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1534060" y="1587818"/>
            <a:ext cx="9512400" cy="68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algn="ctr" fontAlgn="base">
              <a:lnSpc>
                <a:spcPct val="120000"/>
              </a:lnSpc>
              <a:spcBef>
                <a:spcPct val="0"/>
              </a:spcBef>
              <a:spcAft>
                <a:spcPct val="0"/>
              </a:spcAft>
              <a:defRPr/>
            </a:pPr>
            <a:r>
              <a:rPr lang="zh-CN" sz="3200" spc="250" dirty="0">
                <a:solidFill>
                  <a:schemeClr val="tx1"/>
                </a:solidFill>
                <a:effectLst>
                  <a:outerShdw blurRad="38100" dist="25400" dir="5400000" algn="ctr" rotWithShape="0">
                    <a:srgbClr val="6E747A">
                      <a:alpha val="43000"/>
                    </a:srgbClr>
                  </a:outerShdw>
                </a:effectLst>
                <a:uFillTx/>
                <a:sym typeface="+mn-ea"/>
              </a:rPr>
              <a:t>由防静电服引发的航天器导电多余物案例分析</a:t>
            </a:r>
            <a:endParaRPr lang="zh-CN" sz="3200" spc="250" dirty="0">
              <a:solidFill>
                <a:schemeClr val="tx1"/>
              </a:solidFill>
              <a:effectLst>
                <a:outerShdw blurRad="38100" dist="25400" dir="5400000" algn="ctr" rotWithShape="0">
                  <a:srgbClr val="6E747A">
                    <a:alpha val="43000"/>
                  </a:srgbClr>
                </a:outerShdw>
              </a:effectLst>
              <a:uFillTx/>
              <a:sym typeface="+mn-ea"/>
            </a:endParaRPr>
          </a:p>
        </p:txBody>
      </p:sp>
    </p:spTree>
    <p:custDataLst>
      <p:tags r:id="rId2"/>
    </p:custData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053465" y="2099310"/>
            <a:ext cx="529971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b="1">
                <a:solidFill>
                  <a:srgbClr val="000000"/>
                </a:solidFill>
                <a:latin typeface="宋体" panose="02010600030101010101" pitchFamily="2" charset="-122"/>
                <a:cs typeface="宋体" panose="02010600030101010101" pitchFamily="2" charset="-122"/>
              </a:rPr>
              <a:t> </a:t>
            </a:r>
            <a:r>
              <a:rPr lang="zh-CN" sz="1800" b="1">
                <a:solidFill>
                  <a:srgbClr val="000000"/>
                </a:solidFill>
                <a:latin typeface="宋体" panose="02010600030101010101" pitchFamily="2" charset="-122"/>
                <a:cs typeface="宋体" panose="02010600030101010101" pitchFamily="2" charset="-122"/>
              </a:rPr>
              <a:t>复合纺丝型导电纤维：</a:t>
            </a:r>
            <a:r>
              <a:rPr lang="zh-CN" sz="1800">
                <a:solidFill>
                  <a:srgbClr val="000000"/>
                </a:solidFill>
                <a:latin typeface="宋体" panose="02010600030101010101" pitchFamily="2" charset="-122"/>
                <a:cs typeface="宋体" panose="02010600030101010101" pitchFamily="2" charset="-122"/>
              </a:rPr>
              <a:t>利用复合纺丝技术，将导电粉末（如碳黑、金属氧化物等）与聚酯或锦纶混合后形成导电母粒（即导电纤维中的导电组分），然后将导电母粒与基础聚合物（聚酯或锦纶）热熔后通过复合纺丝设备形成纤维。</a:t>
            </a:r>
            <a:endParaRPr 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三、 </a:t>
            </a:r>
            <a:r>
              <a:rPr sz="2200" dirty="0">
                <a:latin typeface="宋体" panose="02010600030101010101" pitchFamily="2" charset="-122"/>
              </a:rPr>
              <a:t>导电组分脱落原因分析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pic>
        <p:nvPicPr>
          <p:cNvPr id="4" name="图片 1"/>
          <p:cNvPicPr>
            <a:picLocks noChangeAspect="1"/>
          </p:cNvPicPr>
          <p:nvPr>
            <p:custDataLst>
              <p:tags r:id="rId2"/>
            </p:custDataLst>
          </p:nvPr>
        </p:nvPicPr>
        <p:blipFill>
          <a:blip r:embed="rId3"/>
          <a:stretch>
            <a:fillRect/>
          </a:stretch>
        </p:blipFill>
        <p:spPr>
          <a:xfrm>
            <a:off x="6460490" y="1518920"/>
            <a:ext cx="4399280" cy="4212590"/>
          </a:xfrm>
          <a:prstGeom prst="rect">
            <a:avLst/>
          </a:prstGeom>
          <a:noFill/>
          <a:ln>
            <a:noFill/>
          </a:ln>
        </p:spPr>
      </p:pic>
    </p:spTree>
    <p:custDataLst>
      <p:tags r:id="rId4"/>
    </p:custData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053465" y="2099310"/>
            <a:ext cx="9645015"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b="1">
                <a:solidFill>
                  <a:srgbClr val="000000"/>
                </a:solidFill>
                <a:latin typeface="宋体" panose="02010600030101010101" pitchFamily="2" charset="-122"/>
                <a:cs typeface="宋体" panose="02010600030101010101" pitchFamily="2" charset="-122"/>
              </a:rPr>
              <a:t> </a:t>
            </a:r>
            <a:r>
              <a:rPr lang="zh-CN" sz="1800" b="1">
                <a:solidFill>
                  <a:srgbClr val="000000"/>
                </a:solidFill>
                <a:latin typeface="宋体" panose="02010600030101010101" pitchFamily="2" charset="-122"/>
                <a:cs typeface="宋体" panose="02010600030101010101" pitchFamily="2" charset="-122"/>
              </a:rPr>
              <a:t>复合纺丝型导电纤维：</a:t>
            </a:r>
            <a:r>
              <a:rPr lang="zh-CN" sz="1800">
                <a:solidFill>
                  <a:srgbClr val="000000"/>
                </a:solidFill>
                <a:latin typeface="宋体" panose="02010600030101010101" pitchFamily="2" charset="-122"/>
                <a:cs typeface="宋体" panose="02010600030101010101" pitchFamily="2" charset="-122"/>
              </a:rPr>
              <a:t>复合纺丝型导电纤维彻底改变了表面渗碳型导电纤维碳粉容易脱落的缺点，同时又保留了纤维本身的所有特征，而且可以根据织物设计及染色、后整理的不同要求，选择不同基材和不同结构的导电纤维。</a:t>
            </a:r>
            <a:endParaRPr lang="zh-CN" sz="1800">
              <a:solidFill>
                <a:srgbClr val="000000"/>
              </a:solidFill>
              <a:latin typeface="宋体" panose="02010600030101010101" pitchFamily="2" charset="-122"/>
              <a:cs typeface="宋体" panose="02010600030101010101" pitchFamily="2" charset="-122"/>
            </a:endParaRPr>
          </a:p>
          <a:p>
            <a:pPr indent="0" fontAlgn="base">
              <a:lnSpc>
                <a:spcPct val="200000"/>
              </a:lnSpc>
              <a:spcBef>
                <a:spcPct val="0"/>
              </a:spcBef>
              <a:spcAft>
                <a:spcPct val="0"/>
              </a:spcAft>
              <a:buClrTx/>
              <a:buFontTx/>
              <a:buNone/>
            </a:pPr>
            <a:r>
              <a:rPr lang="en-US" altLang="zh-CN" sz="1800">
                <a:solidFill>
                  <a:srgbClr val="000000"/>
                </a:solidFill>
                <a:latin typeface="宋体" panose="02010600030101010101" pitchFamily="2" charset="-122"/>
                <a:cs typeface="宋体" panose="02010600030101010101" pitchFamily="2" charset="-122"/>
              </a:rPr>
              <a:t>    复合纺丝型导电纤维的基础聚合物大多为聚酯或锦纶，导电母粒中的聚合物材质包括聚酯、锦纶、晴纶、丙纶、聚乙烯等多种类型。由于使用的导电粉末不同，复合纺丝型有机导电纤维又有黑、灰色（导电粉末为碳黑）和浅色（导电粉末为金属氧化物）两种。按导电组分在导电纤维结构中的位置不同，又可分为表面导电型、部分外露型以及并列</a:t>
            </a:r>
            <a:r>
              <a:rPr lang="zh-CN" altLang="en-US" sz="1800">
                <a:solidFill>
                  <a:srgbClr val="000000"/>
                </a:solidFill>
                <a:latin typeface="宋体" panose="02010600030101010101" pitchFamily="2" charset="-122"/>
                <a:cs typeface="宋体" panose="02010600030101010101" pitchFamily="2" charset="-122"/>
              </a:rPr>
              <a:t>型。</a:t>
            </a:r>
            <a:endParaRPr lang="en-US" alt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三、 </a:t>
            </a:r>
            <a:r>
              <a:rPr sz="2200" dirty="0">
                <a:latin typeface="宋体" panose="02010600030101010101" pitchFamily="2" charset="-122"/>
              </a:rPr>
              <a:t>导电组分脱落原因分析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2"/>
    </p:custData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三、 </a:t>
            </a:r>
            <a:r>
              <a:rPr sz="2200" dirty="0">
                <a:latin typeface="宋体" panose="02010600030101010101" pitchFamily="2" charset="-122"/>
              </a:rPr>
              <a:t>导电组分脱落原因分析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grpSp>
        <p:nvGrpSpPr>
          <p:cNvPr id="4" name="组合 4"/>
          <p:cNvGrpSpPr/>
          <p:nvPr/>
        </p:nvGrpSpPr>
        <p:grpSpPr>
          <a:xfrm>
            <a:off x="1752600" y="2199005"/>
            <a:ext cx="4070350" cy="2056130"/>
            <a:chOff x="5347" y="3953"/>
            <a:chExt cx="3740" cy="2008"/>
          </a:xfrm>
          <a:effectLst/>
        </p:grpSpPr>
        <p:pic>
          <p:nvPicPr>
            <p:cNvPr id="22535" name="Picture 3"/>
            <p:cNvPicPr>
              <a:picLocks noChangeAspect="1"/>
            </p:cNvPicPr>
            <p:nvPr>
              <p:custDataLst>
                <p:tags r:id="rId2"/>
              </p:custDataLst>
            </p:nvPr>
          </p:nvPicPr>
          <p:blipFill>
            <a:blip r:embed="rId3"/>
            <a:stretch>
              <a:fillRect/>
            </a:stretch>
          </p:blipFill>
          <p:spPr>
            <a:xfrm>
              <a:off x="7217" y="3975"/>
              <a:ext cx="1870" cy="1639"/>
            </a:xfrm>
            <a:prstGeom prst="rect">
              <a:avLst/>
            </a:prstGeom>
            <a:noFill/>
            <a:ln w="9525">
              <a:noFill/>
            </a:ln>
            <a:effectLst/>
          </p:spPr>
        </p:pic>
        <p:pic>
          <p:nvPicPr>
            <p:cNvPr id="22536" name="Picture 4"/>
            <p:cNvPicPr>
              <a:picLocks noChangeAspect="1"/>
            </p:cNvPicPr>
            <p:nvPr>
              <p:custDataLst>
                <p:tags r:id="rId4"/>
              </p:custDataLst>
            </p:nvPr>
          </p:nvPicPr>
          <p:blipFill>
            <a:blip r:embed="rId5"/>
            <a:stretch>
              <a:fillRect/>
            </a:stretch>
          </p:blipFill>
          <p:spPr>
            <a:xfrm>
              <a:off x="5347" y="3953"/>
              <a:ext cx="1883" cy="1678"/>
            </a:xfrm>
            <a:prstGeom prst="rect">
              <a:avLst/>
            </a:prstGeom>
            <a:noFill/>
            <a:ln w="9525">
              <a:noFill/>
            </a:ln>
            <a:effectLst/>
          </p:spPr>
        </p:pic>
        <p:sp>
          <p:nvSpPr>
            <p:cNvPr id="13" name="文本框 13"/>
            <p:cNvSpPr txBox="1"/>
            <p:nvPr>
              <p:custDataLst>
                <p:tags r:id="rId6"/>
              </p:custDataLst>
            </p:nvPr>
          </p:nvSpPr>
          <p:spPr>
            <a:xfrm>
              <a:off x="6427" y="5621"/>
              <a:ext cx="1618" cy="341"/>
            </a:xfrm>
            <a:prstGeom prst="rect">
              <a:avLst/>
            </a:prstGeom>
            <a:solidFill>
              <a:srgbClr val="FFFFFF"/>
            </a:solidFill>
            <a:ln w="9525" cap="flat" cmpd="sng">
              <a:solidFill>
                <a:srgbClr val="000000"/>
              </a:solidFill>
              <a:prstDash val="solid"/>
              <a:miter/>
              <a:headEnd type="none" w="med" len="med"/>
              <a:tailEnd type="none" w="med" len="med"/>
            </a:ln>
            <a:effectLst/>
          </p:spPr>
          <p:txBody>
            <a:bodyPr wrap="square" lIns="0" tIns="0" rIns="0" bIns="0" upright="1">
              <a:noAutofit/>
            </a:bodyPr>
            <a:lstStyle/>
            <a:p>
              <a:pPr algn="just"/>
              <a:r>
                <a:rPr lang="en-US" altLang="zh-CN" sz="1400" kern="100">
                  <a:latin typeface="宋体" panose="02010600030101010101" pitchFamily="2" charset="-122"/>
                  <a:ea typeface="宋体" panose="02010600030101010101" pitchFamily="2" charset="-122"/>
                  <a:cs typeface="宋体" panose="02010600030101010101" pitchFamily="2" charset="-122"/>
                  <a:sym typeface="Times New Roman" panose="02020603050405020304"/>
                </a:rPr>
                <a:t>    表面导电型</a:t>
              </a:r>
              <a:endParaRPr lang="en-US" altLang="zh-CN" sz="1400" kern="100">
                <a:latin typeface="宋体" panose="02010600030101010101" pitchFamily="2" charset="-122"/>
                <a:ea typeface="宋体" panose="02010600030101010101" pitchFamily="2" charset="-122"/>
                <a:cs typeface="宋体" panose="02010600030101010101" pitchFamily="2" charset="-122"/>
                <a:sym typeface="Times New Roman" panose="02020603050405020304"/>
              </a:endParaRPr>
            </a:p>
          </p:txBody>
        </p:sp>
      </p:grpSp>
      <p:grpSp>
        <p:nvGrpSpPr>
          <p:cNvPr id="5" name="组合 5"/>
          <p:cNvGrpSpPr/>
          <p:nvPr/>
        </p:nvGrpSpPr>
        <p:grpSpPr>
          <a:xfrm>
            <a:off x="6400165" y="2220595"/>
            <a:ext cx="2910840" cy="2035810"/>
            <a:chOff x="3857" y="3687"/>
            <a:chExt cx="3856" cy="2024"/>
          </a:xfrm>
          <a:effectLst/>
        </p:grpSpPr>
        <p:sp>
          <p:nvSpPr>
            <p:cNvPr id="14" name="文本框 14"/>
            <p:cNvSpPr txBox="1"/>
            <p:nvPr>
              <p:custDataLst>
                <p:tags r:id="rId7"/>
              </p:custDataLst>
            </p:nvPr>
          </p:nvSpPr>
          <p:spPr>
            <a:xfrm>
              <a:off x="5007" y="5371"/>
              <a:ext cx="1618" cy="341"/>
            </a:xfrm>
            <a:prstGeom prst="rect">
              <a:avLst/>
            </a:prstGeom>
            <a:solidFill>
              <a:srgbClr val="FFFFFF"/>
            </a:solidFill>
            <a:ln w="9525" cap="flat" cmpd="sng">
              <a:solidFill>
                <a:srgbClr val="000000"/>
              </a:solidFill>
              <a:prstDash val="solid"/>
              <a:miter/>
              <a:headEnd type="none" w="med" len="med"/>
              <a:tailEnd type="none" w="med" len="med"/>
            </a:ln>
            <a:effectLst/>
          </p:spPr>
          <p:txBody>
            <a:bodyPr wrap="square" lIns="0" tIns="0" rIns="0" bIns="0" upright="1">
              <a:noAutofit/>
            </a:bodyPr>
            <a:lstStyle/>
            <a:p>
              <a:pPr algn="just"/>
              <a:r>
                <a:rPr lang="en-US" altLang="zh-CN" sz="1400" kern="100">
                  <a:latin typeface="宋体" panose="02010600030101010101" pitchFamily="2" charset="-122"/>
                  <a:ea typeface="宋体" panose="02010600030101010101" pitchFamily="2" charset="-122"/>
                  <a:cs typeface="宋体" panose="02010600030101010101" pitchFamily="2" charset="-122"/>
                  <a:sym typeface="Times New Roman" panose="02020603050405020304"/>
                </a:rPr>
                <a:t>  部分外露型</a:t>
              </a:r>
              <a:endParaRPr lang="en-US" altLang="zh-CN" sz="1400" kern="100">
                <a:latin typeface="宋体" panose="02010600030101010101" pitchFamily="2" charset="-122"/>
                <a:ea typeface="宋体" panose="02010600030101010101" pitchFamily="2" charset="-122"/>
                <a:cs typeface="宋体" panose="02010600030101010101" pitchFamily="2" charset="-122"/>
                <a:sym typeface="Times New Roman" panose="02020603050405020304"/>
              </a:endParaRPr>
            </a:p>
          </p:txBody>
        </p:sp>
        <p:pic>
          <p:nvPicPr>
            <p:cNvPr id="23559" name="Picture 2"/>
            <p:cNvPicPr>
              <a:picLocks noChangeAspect="1"/>
            </p:cNvPicPr>
            <p:nvPr>
              <p:custDataLst>
                <p:tags r:id="rId8"/>
              </p:custDataLst>
            </p:nvPr>
          </p:nvPicPr>
          <p:blipFill>
            <a:blip r:embed="rId9"/>
            <a:stretch>
              <a:fillRect/>
            </a:stretch>
          </p:blipFill>
          <p:spPr>
            <a:xfrm>
              <a:off x="3857" y="3689"/>
              <a:ext cx="1935" cy="1659"/>
            </a:xfrm>
            <a:prstGeom prst="rect">
              <a:avLst/>
            </a:prstGeom>
            <a:noFill/>
            <a:ln w="9525">
              <a:noFill/>
            </a:ln>
            <a:effectLst/>
          </p:spPr>
        </p:pic>
        <p:pic>
          <p:nvPicPr>
            <p:cNvPr id="23560" name="Picture 3"/>
            <p:cNvPicPr>
              <a:picLocks noChangeAspect="1"/>
            </p:cNvPicPr>
            <p:nvPr>
              <p:custDataLst>
                <p:tags r:id="rId10"/>
              </p:custDataLst>
            </p:nvPr>
          </p:nvPicPr>
          <p:blipFill>
            <a:blip r:embed="rId11"/>
            <a:stretch>
              <a:fillRect/>
            </a:stretch>
          </p:blipFill>
          <p:spPr>
            <a:xfrm>
              <a:off x="5799" y="3687"/>
              <a:ext cx="1914" cy="1661"/>
            </a:xfrm>
            <a:prstGeom prst="rect">
              <a:avLst/>
            </a:prstGeom>
            <a:noFill/>
            <a:ln w="9525">
              <a:noFill/>
            </a:ln>
            <a:effectLst/>
          </p:spPr>
        </p:pic>
      </p:grpSp>
      <p:grpSp>
        <p:nvGrpSpPr>
          <p:cNvPr id="6" name="组合 6"/>
          <p:cNvGrpSpPr/>
          <p:nvPr/>
        </p:nvGrpSpPr>
        <p:grpSpPr>
          <a:xfrm>
            <a:off x="3676015" y="4310380"/>
            <a:ext cx="4523740" cy="1938020"/>
            <a:chOff x="3827" y="3690"/>
            <a:chExt cx="6028" cy="2031"/>
          </a:xfrm>
          <a:effectLst/>
        </p:grpSpPr>
        <p:sp>
          <p:nvSpPr>
            <p:cNvPr id="15" name="文本框 15"/>
            <p:cNvSpPr txBox="1"/>
            <p:nvPr>
              <p:custDataLst>
                <p:tags r:id="rId12"/>
              </p:custDataLst>
            </p:nvPr>
          </p:nvSpPr>
          <p:spPr>
            <a:xfrm>
              <a:off x="6072" y="5381"/>
              <a:ext cx="1178" cy="341"/>
            </a:xfrm>
            <a:prstGeom prst="rect">
              <a:avLst/>
            </a:prstGeom>
            <a:solidFill>
              <a:srgbClr val="FFFFFF"/>
            </a:solidFill>
            <a:ln w="9525" cap="flat" cmpd="sng">
              <a:solidFill>
                <a:srgbClr val="000000"/>
              </a:solidFill>
              <a:prstDash val="solid"/>
              <a:miter/>
              <a:headEnd type="none" w="med" len="med"/>
              <a:tailEnd type="none" w="med" len="med"/>
            </a:ln>
            <a:effectLst/>
          </p:spPr>
          <p:txBody>
            <a:bodyPr wrap="square" lIns="0" tIns="0" rIns="0" bIns="0" upright="1">
              <a:noAutofit/>
            </a:bodyPr>
            <a:lstStyle/>
            <a:p>
              <a:pPr algn="just"/>
              <a:r>
                <a:rPr lang="en-US" altLang="zh-CN" sz="1400" kern="100">
                  <a:latin typeface="宋体" panose="02010600030101010101" pitchFamily="2" charset="-122"/>
                  <a:ea typeface="宋体" panose="02010600030101010101" pitchFamily="2" charset="-122"/>
                  <a:cs typeface="Times New Roman" panose="02020603050405020304"/>
                  <a:sym typeface="Times New Roman" panose="02020603050405020304"/>
                </a:rPr>
                <a:t>  并列型</a:t>
              </a:r>
              <a:endParaRPr lang="en-US" altLang="zh-CN" sz="1400" kern="100">
                <a:latin typeface="宋体" panose="02010600030101010101" pitchFamily="2" charset="-122"/>
                <a:ea typeface="宋体" panose="02010600030101010101" pitchFamily="2" charset="-122"/>
                <a:cs typeface="Times New Roman" panose="02020603050405020304"/>
                <a:sym typeface="Times New Roman" panose="02020603050405020304"/>
              </a:endParaRPr>
            </a:p>
          </p:txBody>
        </p:sp>
        <p:pic>
          <p:nvPicPr>
            <p:cNvPr id="3" name="Picture 2"/>
            <p:cNvPicPr>
              <a:picLocks noChangeAspect="1"/>
            </p:cNvPicPr>
            <p:nvPr>
              <p:custDataLst>
                <p:tags r:id="rId13"/>
              </p:custDataLst>
            </p:nvPr>
          </p:nvPicPr>
          <p:blipFill>
            <a:blip r:embed="rId14"/>
            <a:stretch>
              <a:fillRect/>
            </a:stretch>
          </p:blipFill>
          <p:spPr>
            <a:xfrm>
              <a:off x="5422" y="3696"/>
              <a:ext cx="2356" cy="1662"/>
            </a:xfrm>
            <a:prstGeom prst="rect">
              <a:avLst/>
            </a:prstGeom>
            <a:noFill/>
            <a:ln w="9525">
              <a:noFill/>
            </a:ln>
            <a:effectLst/>
          </p:spPr>
        </p:pic>
        <p:pic>
          <p:nvPicPr>
            <p:cNvPr id="7" name="Picture 3"/>
            <p:cNvPicPr>
              <a:picLocks noChangeAspect="1"/>
            </p:cNvPicPr>
            <p:nvPr>
              <p:custDataLst>
                <p:tags r:id="rId15"/>
              </p:custDataLst>
            </p:nvPr>
          </p:nvPicPr>
          <p:blipFill>
            <a:blip r:embed="rId16"/>
            <a:stretch>
              <a:fillRect/>
            </a:stretch>
          </p:blipFill>
          <p:spPr>
            <a:xfrm>
              <a:off x="7767" y="3697"/>
              <a:ext cx="2088" cy="1661"/>
            </a:xfrm>
            <a:prstGeom prst="rect">
              <a:avLst/>
            </a:prstGeom>
            <a:noFill/>
            <a:ln w="9525">
              <a:noFill/>
            </a:ln>
            <a:effectLst/>
          </p:spPr>
        </p:pic>
        <p:pic>
          <p:nvPicPr>
            <p:cNvPr id="24585" name="Picture 4"/>
            <p:cNvPicPr>
              <a:picLocks noChangeAspect="1"/>
            </p:cNvPicPr>
            <p:nvPr>
              <p:custDataLst>
                <p:tags r:id="rId17"/>
              </p:custDataLst>
            </p:nvPr>
          </p:nvPicPr>
          <p:blipFill>
            <a:blip r:embed="rId18"/>
            <a:stretch>
              <a:fillRect/>
            </a:stretch>
          </p:blipFill>
          <p:spPr>
            <a:xfrm>
              <a:off x="3827" y="3690"/>
              <a:ext cx="1615" cy="1688"/>
            </a:xfrm>
            <a:prstGeom prst="rect">
              <a:avLst/>
            </a:prstGeom>
            <a:noFill/>
            <a:ln w="9525">
              <a:noFill/>
            </a:ln>
            <a:effectLst/>
          </p:spPr>
        </p:pic>
      </p:grpSp>
    </p:spTree>
    <p:custDataLst>
      <p:tags r:id="rId19"/>
    </p:custData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053465" y="2099310"/>
            <a:ext cx="9645015"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b="1">
                <a:solidFill>
                  <a:srgbClr val="000000"/>
                </a:solidFill>
                <a:latin typeface="宋体" panose="02010600030101010101" pitchFamily="2" charset="-122"/>
                <a:cs typeface="宋体" panose="02010600030101010101" pitchFamily="2" charset="-122"/>
              </a:rPr>
              <a:t> </a:t>
            </a:r>
            <a:r>
              <a:rPr lang="zh-CN" sz="1800" b="1">
                <a:solidFill>
                  <a:srgbClr val="000000"/>
                </a:solidFill>
                <a:latin typeface="宋体" panose="02010600030101010101" pitchFamily="2" charset="-122"/>
                <a:cs typeface="宋体" panose="02010600030101010101" pitchFamily="2" charset="-122"/>
              </a:rPr>
              <a:t>复合纺丝型导电纤维：</a:t>
            </a:r>
            <a:endParaRPr lang="zh-CN" sz="1800" b="1">
              <a:solidFill>
                <a:srgbClr val="000000"/>
              </a:solidFill>
              <a:latin typeface="宋体" panose="02010600030101010101" pitchFamily="2" charset="-122"/>
              <a:cs typeface="宋体" panose="02010600030101010101" pitchFamily="2" charset="-122"/>
            </a:endParaRPr>
          </a:p>
          <a:p>
            <a:pPr indent="0" fontAlgn="base">
              <a:lnSpc>
                <a:spcPct val="200000"/>
              </a:lnSpc>
              <a:spcBef>
                <a:spcPct val="0"/>
              </a:spcBef>
              <a:spcAft>
                <a:spcPct val="0"/>
              </a:spcAft>
              <a:buClrTx/>
              <a:buFontTx/>
              <a:buNone/>
            </a:pPr>
            <a:r>
              <a:rPr lang="zh-CN" sz="1800" b="1">
                <a:solidFill>
                  <a:srgbClr val="000000"/>
                </a:solidFill>
                <a:latin typeface="宋体" panose="02010600030101010101" pitchFamily="2" charset="-122"/>
                <a:cs typeface="宋体" panose="02010600030101010101" pitchFamily="2" charset="-122"/>
              </a:rPr>
              <a:t> </a:t>
            </a:r>
            <a:r>
              <a:rPr lang="en-US" altLang="zh-CN" sz="1800" b="1">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表面导电型由于导电组分全部集中在纤维外表面，因此导电性能最佳，但生产难度也最大，生产成本高。近年来，随着导电母粒生产技术的不断提升，超导炭黑及碳纳米管越来越多的被用于生产导电母粒，使得导电母粒的电阻可以达到几十至几百欧姆的水平，由此制成的复合纺丝型导电纤维的表面电阻可以达到10</a:t>
            </a:r>
            <a:r>
              <a:rPr lang="zh-CN" sz="1800" baseline="30000">
                <a:solidFill>
                  <a:srgbClr val="000000"/>
                </a:solidFill>
                <a:uFillTx/>
                <a:latin typeface="宋体" panose="02010600030101010101" pitchFamily="2" charset="-122"/>
                <a:cs typeface="宋体" panose="02010600030101010101" pitchFamily="2" charset="-122"/>
              </a:rPr>
              <a:t>6</a:t>
            </a:r>
            <a:r>
              <a:rPr lang="zh-CN" sz="1800">
                <a:solidFill>
                  <a:srgbClr val="000000"/>
                </a:solidFill>
                <a:latin typeface="宋体" panose="02010600030101010101" pitchFamily="2" charset="-122"/>
                <a:cs typeface="宋体" panose="02010600030101010101" pitchFamily="2" charset="-122"/>
              </a:rPr>
              <a:t>-10</a:t>
            </a:r>
            <a:r>
              <a:rPr lang="zh-CN" sz="1800" baseline="30000">
                <a:solidFill>
                  <a:srgbClr val="000000"/>
                </a:solidFill>
                <a:uFillTx/>
                <a:latin typeface="宋体" panose="02010600030101010101" pitchFamily="2" charset="-122"/>
                <a:cs typeface="宋体" panose="02010600030101010101" pitchFamily="2" charset="-122"/>
              </a:rPr>
              <a:t>7</a:t>
            </a:r>
            <a:r>
              <a:rPr lang="zh-CN" sz="1800">
                <a:solidFill>
                  <a:srgbClr val="000000"/>
                </a:solidFill>
                <a:latin typeface="宋体" panose="02010600030101010101" pitchFamily="2" charset="-122"/>
                <a:cs typeface="宋体" panose="02010600030101010101" pitchFamily="2" charset="-122"/>
              </a:rPr>
              <a:t>Ω，完全满足微电子工业防静电工作服的性能要求。目前市场上绝大部分的防静电工作服使用的是复合纺丝型导电纤维。</a:t>
            </a:r>
            <a:endParaRPr 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三、 </a:t>
            </a:r>
            <a:r>
              <a:rPr sz="2200" dirty="0">
                <a:latin typeface="宋体" panose="02010600030101010101" pitchFamily="2" charset="-122"/>
              </a:rPr>
              <a:t>导电组分脱落原因分析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2"/>
    </p:custData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descr="7b0a202020202262756c6c6574223a20227b5c2263617465676f727949645c223a31303030352c5c2274656d706c61746549645c223a32303233313537387d220a7d0a"/>
          <p:cNvSpPr txBox="1">
            <a:spLocks noChangeArrowheads="1"/>
          </p:cNvSpPr>
          <p:nvPr/>
        </p:nvSpPr>
        <p:spPr bwMode="auto">
          <a:xfrm>
            <a:off x="1053465" y="2099310"/>
            <a:ext cx="9645015"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b="1">
                <a:solidFill>
                  <a:srgbClr val="000000"/>
                </a:solidFill>
                <a:latin typeface="宋体" panose="02010600030101010101" pitchFamily="2" charset="-122"/>
                <a:cs typeface="宋体" panose="02010600030101010101" pitchFamily="2" charset="-122"/>
              </a:rPr>
              <a:t> </a:t>
            </a:r>
            <a:r>
              <a:rPr lang="zh-CN" sz="1800" b="1">
                <a:solidFill>
                  <a:srgbClr val="000000"/>
                </a:solidFill>
                <a:latin typeface="宋体" panose="02010600030101010101" pitchFamily="2" charset="-122"/>
                <a:cs typeface="宋体" panose="02010600030101010101" pitchFamily="2" charset="-122"/>
              </a:rPr>
              <a:t>导电纤维中的导电组分脱落原因</a:t>
            </a:r>
            <a:r>
              <a:rPr lang="zh-CN" sz="1800" b="1">
                <a:solidFill>
                  <a:srgbClr val="000000"/>
                </a:solidFill>
                <a:latin typeface="宋体" panose="02010600030101010101" pitchFamily="2" charset="-122"/>
                <a:cs typeface="宋体" panose="02010600030101010101" pitchFamily="2" charset="-122"/>
              </a:rPr>
              <a:t>：</a:t>
            </a:r>
            <a:endParaRPr lang="zh-CN" sz="1800" b="1">
              <a:solidFill>
                <a:srgbClr val="000000"/>
              </a:solidFill>
              <a:latin typeface="宋体" panose="02010600030101010101" pitchFamily="2" charset="-122"/>
              <a:cs typeface="宋体" panose="02010600030101010101" pitchFamily="2" charset="-122"/>
            </a:endParaRPr>
          </a:p>
          <a:p>
            <a:pPr marL="457200" lvl="1" indent="0" fontAlgn="base">
              <a:lnSpc>
                <a:spcPct val="200000"/>
              </a:lnSpc>
              <a:spcBef>
                <a:spcPct val="0"/>
              </a:spcBef>
              <a:spcAft>
                <a:spcPct val="0"/>
              </a:spcAft>
              <a:buClrTx/>
              <a:buFontTx/>
              <a:buBlip>
                <a:blip r:embed="rId1"/>
              </a:buBlip>
            </a:pP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过度减量；</a:t>
            </a:r>
            <a:endParaRPr lang="zh-CN" sz="1800">
              <a:solidFill>
                <a:srgbClr val="000000"/>
              </a:solidFill>
              <a:latin typeface="宋体" panose="02010600030101010101" pitchFamily="2" charset="-122"/>
              <a:cs typeface="宋体" panose="02010600030101010101" pitchFamily="2" charset="-122"/>
            </a:endParaRPr>
          </a:p>
          <a:p>
            <a:pPr marL="457200" lvl="1" indent="0" fontAlgn="base">
              <a:lnSpc>
                <a:spcPct val="200000"/>
              </a:lnSpc>
              <a:spcBef>
                <a:spcPct val="0"/>
              </a:spcBef>
              <a:spcAft>
                <a:spcPct val="0"/>
              </a:spcAft>
              <a:buClrTx/>
              <a:buFontTx/>
              <a:buBlip>
                <a:blip r:embed="rId1"/>
              </a:buBlip>
            </a:pPr>
            <a:r>
              <a:rPr lang="en-US" altLang="zh-CN" sz="1800">
                <a:solidFill>
                  <a:srgbClr val="000000"/>
                </a:solidFill>
                <a:latin typeface="宋体" panose="02010600030101010101" pitchFamily="2" charset="-122"/>
                <a:cs typeface="宋体" panose="02010600030101010101" pitchFamily="2" charset="-122"/>
              </a:rPr>
              <a:t> 使用低熔点聚合物</a:t>
            </a:r>
            <a:r>
              <a:rPr lang="zh-CN" altLang="en-US" sz="1800">
                <a:solidFill>
                  <a:srgbClr val="000000"/>
                </a:solidFill>
                <a:latin typeface="宋体" panose="02010600030101010101" pitchFamily="2" charset="-122"/>
                <a:cs typeface="宋体" panose="02010600030101010101" pitchFamily="2" charset="-122"/>
              </a:rPr>
              <a:t>；</a:t>
            </a:r>
            <a:endParaRPr lang="zh-CN" altLang="en-US" sz="1800">
              <a:solidFill>
                <a:srgbClr val="000000"/>
              </a:solidFill>
              <a:latin typeface="宋体" panose="02010600030101010101" pitchFamily="2" charset="-122"/>
              <a:cs typeface="宋体" panose="02010600030101010101" pitchFamily="2" charset="-122"/>
            </a:endParaRPr>
          </a:p>
          <a:p>
            <a:pPr marL="457200" lvl="1" indent="0" fontAlgn="base">
              <a:lnSpc>
                <a:spcPct val="200000"/>
              </a:lnSpc>
              <a:spcBef>
                <a:spcPct val="0"/>
              </a:spcBef>
              <a:spcAft>
                <a:spcPct val="0"/>
              </a:spcAft>
              <a:buClrTx/>
              <a:buFontTx/>
              <a:buBlip>
                <a:blip r:embed="rId1"/>
              </a:buBlip>
            </a:pPr>
            <a:r>
              <a:rPr lang="en-US" altLang="zh-CN" sz="1800">
                <a:solidFill>
                  <a:srgbClr val="000000"/>
                </a:solidFill>
                <a:latin typeface="宋体" panose="02010600030101010101" pitchFamily="2" charset="-122"/>
                <a:cs typeface="宋体" panose="02010600030101010101" pitchFamily="2" charset="-122"/>
              </a:rPr>
              <a:t> </a:t>
            </a:r>
            <a:r>
              <a:rPr lang="zh-CN" altLang="en-US" sz="1800">
                <a:solidFill>
                  <a:srgbClr val="000000"/>
                </a:solidFill>
                <a:latin typeface="宋体" panose="02010600030101010101" pitchFamily="2" charset="-122"/>
                <a:cs typeface="宋体" panose="02010600030101010101" pitchFamily="2" charset="-122"/>
              </a:rPr>
              <a:t>牵伸裂纹。</a:t>
            </a:r>
            <a:endParaRPr lang="zh-CN" altLang="en-US"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三、 </a:t>
            </a:r>
            <a:r>
              <a:rPr sz="2200" dirty="0">
                <a:latin typeface="宋体" panose="02010600030101010101" pitchFamily="2" charset="-122"/>
              </a:rPr>
              <a:t>导电组分脱落原因分析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3"/>
    </p:custData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descr="7b0a202020202262756c6c6574223a20227b5c2263617465676f727949645c223a31303030352c5c2274656d706c61746549645c223a32303233313537387d220a7d0a"/>
          <p:cNvSpPr txBox="1">
            <a:spLocks noChangeArrowheads="1"/>
          </p:cNvSpPr>
          <p:nvPr/>
        </p:nvSpPr>
        <p:spPr bwMode="auto">
          <a:xfrm>
            <a:off x="1053465" y="2099310"/>
            <a:ext cx="9645015" cy="39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b="1">
                <a:solidFill>
                  <a:srgbClr val="000000"/>
                </a:solidFill>
                <a:latin typeface="宋体" panose="02010600030101010101" pitchFamily="2" charset="-122"/>
                <a:cs typeface="宋体" panose="02010600030101010101" pitchFamily="2" charset="-122"/>
              </a:rPr>
              <a:t> </a:t>
            </a:r>
            <a:r>
              <a:rPr lang="zh-CN" sz="1800" b="1">
                <a:solidFill>
                  <a:srgbClr val="000000"/>
                </a:solidFill>
                <a:latin typeface="宋体" panose="02010600030101010101" pitchFamily="2" charset="-122"/>
                <a:cs typeface="宋体" panose="02010600030101010101" pitchFamily="2" charset="-122"/>
              </a:rPr>
              <a:t>导电纤维中的导电组分脱落原因</a:t>
            </a:r>
            <a:r>
              <a:rPr lang="zh-CN" sz="1800" b="1">
                <a:solidFill>
                  <a:srgbClr val="000000"/>
                </a:solidFill>
                <a:latin typeface="宋体" panose="02010600030101010101" pitchFamily="2" charset="-122"/>
                <a:cs typeface="宋体" panose="02010600030101010101" pitchFamily="2" charset="-122"/>
              </a:rPr>
              <a:t>：</a:t>
            </a:r>
            <a:endParaRPr lang="zh-CN" sz="1800" b="1">
              <a:solidFill>
                <a:srgbClr val="000000"/>
              </a:solidFill>
              <a:latin typeface="宋体" panose="02010600030101010101" pitchFamily="2" charset="-122"/>
              <a:cs typeface="宋体" panose="02010600030101010101" pitchFamily="2" charset="-122"/>
            </a:endParaRPr>
          </a:p>
          <a:p>
            <a:pPr marL="457200" lvl="1" indent="0" fontAlgn="base">
              <a:lnSpc>
                <a:spcPct val="200000"/>
              </a:lnSpc>
              <a:spcBef>
                <a:spcPct val="0"/>
              </a:spcBef>
              <a:spcAft>
                <a:spcPct val="0"/>
              </a:spcAft>
              <a:buClrTx/>
              <a:buFontTx/>
              <a:buBlip>
                <a:blip r:embed="rId1"/>
              </a:buBlip>
            </a:pP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过度减量：涤纶织物在染色时需要对织物表面做粗化处理（减量），大部分工厂会使用烧碱。如果烧碱浓度过高、温度过高或减量时间太长，会造成过度减量，严重时会造成导电纤维结构部分剥离。如果导电纤维的基础聚合物是聚酯，导电母粒中的聚合物是锦纶、聚乙烯或丙纶。烧碱会溶解聚酯，对于部分外露型导电纤维，过度减量会使本就很薄（大约十几微米）的导电部分成为孤岛，与基础聚合物（聚酯）的连接减弱，在外力作用下有可能部分剥离及脱落。</a:t>
            </a:r>
            <a:endParaRPr lang="zh-CN" sz="1800">
              <a:solidFill>
                <a:srgbClr val="000000"/>
              </a:solidFill>
              <a:latin typeface="宋体" panose="02010600030101010101" pitchFamily="2" charset="-122"/>
              <a:cs typeface="宋体" panose="02010600030101010101" pitchFamily="2" charset="-122"/>
            </a:endParaRPr>
          </a:p>
          <a:p>
            <a:pPr marL="457200" lvl="1" indent="0" fontAlgn="base">
              <a:lnSpc>
                <a:spcPct val="200000"/>
              </a:lnSpc>
              <a:spcBef>
                <a:spcPct val="0"/>
              </a:spcBef>
              <a:spcAft>
                <a:spcPct val="0"/>
              </a:spcAft>
              <a:buClrTx/>
              <a:buFontTx/>
              <a:buNone/>
            </a:pPr>
            <a:endParaRPr lang="zh-CN" altLang="en-US"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三、 </a:t>
            </a:r>
            <a:r>
              <a:rPr sz="2200" dirty="0">
                <a:latin typeface="宋体" panose="02010600030101010101" pitchFamily="2" charset="-122"/>
              </a:rPr>
              <a:t>导电组分脱落原因分析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3"/>
    </p:custData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descr="7b0a202020202262756c6c6574223a20227b5c2263617465676f727949645c223a31303030352c5c2274656d706c61746549645c223a32303233313537387d220a7d0a"/>
          <p:cNvSpPr txBox="1">
            <a:spLocks noChangeArrowheads="1"/>
          </p:cNvSpPr>
          <p:nvPr/>
        </p:nvSpPr>
        <p:spPr bwMode="auto">
          <a:xfrm>
            <a:off x="1053465" y="2099310"/>
            <a:ext cx="9645015" cy="39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b="1">
                <a:solidFill>
                  <a:srgbClr val="000000"/>
                </a:solidFill>
                <a:latin typeface="宋体" panose="02010600030101010101" pitchFamily="2" charset="-122"/>
                <a:cs typeface="宋体" panose="02010600030101010101" pitchFamily="2" charset="-122"/>
              </a:rPr>
              <a:t> </a:t>
            </a:r>
            <a:r>
              <a:rPr lang="zh-CN" sz="1800" b="1">
                <a:solidFill>
                  <a:srgbClr val="000000"/>
                </a:solidFill>
                <a:latin typeface="宋体" panose="02010600030101010101" pitchFamily="2" charset="-122"/>
                <a:cs typeface="宋体" panose="02010600030101010101" pitchFamily="2" charset="-122"/>
              </a:rPr>
              <a:t>导电纤维中的导电组分脱落原因</a:t>
            </a:r>
            <a:r>
              <a:rPr lang="zh-CN" sz="1800" b="1">
                <a:solidFill>
                  <a:srgbClr val="000000"/>
                </a:solidFill>
                <a:latin typeface="宋体" panose="02010600030101010101" pitchFamily="2" charset="-122"/>
                <a:cs typeface="宋体" panose="02010600030101010101" pitchFamily="2" charset="-122"/>
              </a:rPr>
              <a:t>：</a:t>
            </a:r>
            <a:endParaRPr lang="zh-CN" sz="1800" b="1">
              <a:solidFill>
                <a:srgbClr val="000000"/>
              </a:solidFill>
              <a:latin typeface="宋体" panose="02010600030101010101" pitchFamily="2" charset="-122"/>
              <a:cs typeface="宋体" panose="02010600030101010101" pitchFamily="2" charset="-122"/>
            </a:endParaRPr>
          </a:p>
          <a:p>
            <a:pPr marL="457200" lvl="1" indent="0" fontAlgn="base">
              <a:lnSpc>
                <a:spcPct val="200000"/>
              </a:lnSpc>
              <a:spcBef>
                <a:spcPct val="0"/>
              </a:spcBef>
              <a:spcAft>
                <a:spcPct val="0"/>
              </a:spcAft>
              <a:buClrTx/>
              <a:buFontTx/>
              <a:buBlip>
                <a:blip r:embed="rId1"/>
              </a:buBlip>
            </a:pP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使用低熔点聚合物：由于在导电母粒中需要加入15-25</a:t>
            </a: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左右的导电粉末，会使得导电母粒的熔体粘度增加，影响可纺性。为此，目前市场上有使用聚乙烯或聚丙烯作为导电母粒的聚合物。低熔点聚合物在涤纶的纺丝温度下流动性极佳，可大大降低导电纤维的生产难度，提高生产效率。但是，低熔点聚合物在织物染色、定型（温度可达190℃）时，会出现热熔再凝固的现象，这同样造成了纤维中导电组分与基础聚合物的结构分离（通常是部分分离），在外力的作用下部分导电组分有可能会脱落。</a:t>
            </a:r>
            <a:endParaRPr 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三、 </a:t>
            </a:r>
            <a:r>
              <a:rPr sz="2200" dirty="0">
                <a:latin typeface="宋体" panose="02010600030101010101" pitchFamily="2" charset="-122"/>
              </a:rPr>
              <a:t>导电组分脱落原因分析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3"/>
    </p:custData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descr="7b0a202020202262756c6c6574223a20227b5c2263617465676f727949645c223a31303030352c5c2274656d706c61746549645c223a32303233313537387d220a7d0a"/>
          <p:cNvSpPr txBox="1">
            <a:spLocks noChangeArrowheads="1"/>
          </p:cNvSpPr>
          <p:nvPr/>
        </p:nvSpPr>
        <p:spPr bwMode="auto">
          <a:xfrm>
            <a:off x="1053465" y="2099310"/>
            <a:ext cx="9645015" cy="39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b="1">
                <a:solidFill>
                  <a:srgbClr val="000000"/>
                </a:solidFill>
                <a:latin typeface="宋体" panose="02010600030101010101" pitchFamily="2" charset="-122"/>
                <a:cs typeface="宋体" panose="02010600030101010101" pitchFamily="2" charset="-122"/>
              </a:rPr>
              <a:t> </a:t>
            </a:r>
            <a:r>
              <a:rPr lang="zh-CN" sz="1800" b="1">
                <a:solidFill>
                  <a:srgbClr val="000000"/>
                </a:solidFill>
                <a:latin typeface="宋体" panose="02010600030101010101" pitchFamily="2" charset="-122"/>
                <a:cs typeface="宋体" panose="02010600030101010101" pitchFamily="2" charset="-122"/>
              </a:rPr>
              <a:t>导电纤维中的导电组分脱落原因</a:t>
            </a:r>
            <a:r>
              <a:rPr lang="zh-CN" sz="1800" b="1">
                <a:solidFill>
                  <a:srgbClr val="000000"/>
                </a:solidFill>
                <a:latin typeface="宋体" panose="02010600030101010101" pitchFamily="2" charset="-122"/>
                <a:cs typeface="宋体" panose="02010600030101010101" pitchFamily="2" charset="-122"/>
              </a:rPr>
              <a:t>：</a:t>
            </a:r>
            <a:endParaRPr lang="zh-CN" sz="1800" b="1">
              <a:solidFill>
                <a:srgbClr val="000000"/>
              </a:solidFill>
              <a:latin typeface="宋体" panose="02010600030101010101" pitchFamily="2" charset="-122"/>
              <a:cs typeface="宋体" panose="02010600030101010101" pitchFamily="2" charset="-122"/>
            </a:endParaRPr>
          </a:p>
          <a:p>
            <a:pPr marL="457200" lvl="1" indent="0" fontAlgn="base">
              <a:lnSpc>
                <a:spcPct val="200000"/>
              </a:lnSpc>
              <a:spcBef>
                <a:spcPct val="0"/>
              </a:spcBef>
              <a:spcAft>
                <a:spcPct val="0"/>
              </a:spcAft>
              <a:buClrTx/>
              <a:buFontTx/>
              <a:buBlip>
                <a:blip r:embed="rId1"/>
              </a:buBlip>
            </a:pP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使用低熔点聚合物：</a:t>
            </a:r>
            <a:endParaRPr 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三、 </a:t>
            </a:r>
            <a:r>
              <a:rPr sz="2200" dirty="0">
                <a:latin typeface="宋体" panose="02010600030101010101" pitchFamily="2" charset="-122"/>
              </a:rPr>
              <a:t>导电组分脱落原因分析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grpSp>
        <p:nvGrpSpPr>
          <p:cNvPr id="10" name="组合 10"/>
          <p:cNvGrpSpPr/>
          <p:nvPr/>
        </p:nvGrpSpPr>
        <p:grpSpPr>
          <a:xfrm rot="0">
            <a:off x="2173605" y="3297555"/>
            <a:ext cx="7656830" cy="2683510"/>
            <a:chOff x="1800" y="3780"/>
            <a:chExt cx="8132" cy="1872"/>
          </a:xfrm>
        </p:grpSpPr>
        <p:pic>
          <p:nvPicPr>
            <p:cNvPr id="7" name="图片 30" descr="11="/>
            <p:cNvPicPr>
              <a:picLocks noChangeAspect="1"/>
            </p:cNvPicPr>
            <p:nvPr>
              <p:custDataLst>
                <p:tags r:id="rId3"/>
              </p:custDataLst>
            </p:nvPr>
          </p:nvPicPr>
          <p:blipFill>
            <a:blip r:embed="rId4"/>
            <a:stretch>
              <a:fillRect/>
            </a:stretch>
          </p:blipFill>
          <p:spPr>
            <a:xfrm>
              <a:off x="4500" y="3780"/>
              <a:ext cx="2848" cy="1872"/>
            </a:xfrm>
            <a:prstGeom prst="rect">
              <a:avLst/>
            </a:prstGeom>
            <a:noFill/>
            <a:ln>
              <a:noFill/>
            </a:ln>
          </p:spPr>
        </p:pic>
        <p:pic>
          <p:nvPicPr>
            <p:cNvPr id="8" name="图片 31" descr="55="/>
            <p:cNvPicPr>
              <a:picLocks noChangeAspect="1"/>
            </p:cNvPicPr>
            <p:nvPr>
              <p:custDataLst>
                <p:tags r:id="rId5"/>
              </p:custDataLst>
            </p:nvPr>
          </p:nvPicPr>
          <p:blipFill>
            <a:blip r:embed="rId6"/>
            <a:stretch>
              <a:fillRect/>
            </a:stretch>
          </p:blipFill>
          <p:spPr>
            <a:xfrm>
              <a:off x="7084" y="3780"/>
              <a:ext cx="2848" cy="1871"/>
            </a:xfrm>
            <a:prstGeom prst="rect">
              <a:avLst/>
            </a:prstGeom>
            <a:noFill/>
            <a:ln>
              <a:noFill/>
            </a:ln>
          </p:spPr>
        </p:pic>
        <p:pic>
          <p:nvPicPr>
            <p:cNvPr id="3" name="图片 32" descr="2008-9-4 17-02-10_0007"/>
            <p:cNvPicPr>
              <a:picLocks noChangeAspect="1"/>
            </p:cNvPicPr>
            <p:nvPr>
              <p:custDataLst>
                <p:tags r:id="rId7"/>
              </p:custDataLst>
            </p:nvPr>
          </p:nvPicPr>
          <p:blipFill>
            <a:blip r:embed="rId8"/>
            <a:stretch>
              <a:fillRect/>
            </a:stretch>
          </p:blipFill>
          <p:spPr>
            <a:xfrm>
              <a:off x="1800" y="3780"/>
              <a:ext cx="2848" cy="1872"/>
            </a:xfrm>
            <a:prstGeom prst="rect">
              <a:avLst/>
            </a:prstGeom>
            <a:noFill/>
            <a:ln>
              <a:noFill/>
            </a:ln>
          </p:spPr>
        </p:pic>
      </p:grpSp>
    </p:spTree>
    <p:custDataLst>
      <p:tags r:id="rId9"/>
    </p:custData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descr="7b0a202020202262756c6c6574223a20227b5c2263617465676f727949645c223a31303030352c5c2274656d706c61746549645c223a32303233313537387d220a7d0a"/>
          <p:cNvSpPr txBox="1">
            <a:spLocks noChangeArrowheads="1"/>
          </p:cNvSpPr>
          <p:nvPr/>
        </p:nvSpPr>
        <p:spPr bwMode="auto">
          <a:xfrm>
            <a:off x="1053465" y="2099310"/>
            <a:ext cx="6203315" cy="39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b="1">
                <a:solidFill>
                  <a:srgbClr val="000000"/>
                </a:solidFill>
                <a:latin typeface="宋体" panose="02010600030101010101" pitchFamily="2" charset="-122"/>
                <a:cs typeface="宋体" panose="02010600030101010101" pitchFamily="2" charset="-122"/>
              </a:rPr>
              <a:t> </a:t>
            </a:r>
            <a:r>
              <a:rPr lang="zh-CN" sz="1800" b="1">
                <a:solidFill>
                  <a:srgbClr val="000000"/>
                </a:solidFill>
                <a:latin typeface="宋体" panose="02010600030101010101" pitchFamily="2" charset="-122"/>
                <a:cs typeface="宋体" panose="02010600030101010101" pitchFamily="2" charset="-122"/>
              </a:rPr>
              <a:t>导电纤维中的导电组分脱落原因</a:t>
            </a:r>
            <a:r>
              <a:rPr lang="zh-CN" sz="1800" b="1">
                <a:solidFill>
                  <a:srgbClr val="000000"/>
                </a:solidFill>
                <a:latin typeface="宋体" panose="02010600030101010101" pitchFamily="2" charset="-122"/>
                <a:cs typeface="宋体" panose="02010600030101010101" pitchFamily="2" charset="-122"/>
              </a:rPr>
              <a:t>：</a:t>
            </a:r>
            <a:endParaRPr lang="zh-CN" sz="1800" b="1">
              <a:solidFill>
                <a:srgbClr val="000000"/>
              </a:solidFill>
              <a:latin typeface="宋体" panose="02010600030101010101" pitchFamily="2" charset="-122"/>
              <a:cs typeface="宋体" panose="02010600030101010101" pitchFamily="2" charset="-122"/>
            </a:endParaRPr>
          </a:p>
          <a:p>
            <a:pPr marL="457200" lvl="1" indent="0" fontAlgn="base">
              <a:lnSpc>
                <a:spcPct val="150000"/>
              </a:lnSpc>
              <a:spcBef>
                <a:spcPct val="0"/>
              </a:spcBef>
              <a:spcAft>
                <a:spcPct val="0"/>
              </a:spcAft>
              <a:buClrTx/>
              <a:buFontTx/>
              <a:buBlip>
                <a:blip r:embed="rId1"/>
              </a:buBlip>
            </a:pP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牵伸裂纹：复合纺丝型导电纤维的生产工艺中有一个牵伸的过程，即导电纤维从喷丝板出来后要经过拉伸以达到规定的细度（一般为20旦尼尔）。在拉伸过程中，导电纤维已经从热熔的流动态变成了凝固态，由于还具有较高的温度，因此可以被拉伸。一般拉伸比为7-9倍。在拉伸的过程中，导电组分由于含有比较高的粉状导电物，因此其连续性遭到了部分损伤，会产生细微的裂纹。如果遇到上述二种情况，或者服装磨损过度，导电纤维中的导电组分就会部分脱落。</a:t>
            </a:r>
            <a:endParaRPr 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三、 </a:t>
            </a:r>
            <a:r>
              <a:rPr sz="2200" dirty="0">
                <a:latin typeface="宋体" panose="02010600030101010101" pitchFamily="2" charset="-122"/>
              </a:rPr>
              <a:t>导电组分脱落原因分析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pic>
        <p:nvPicPr>
          <p:cNvPr id="19" name="图片 2"/>
          <p:cNvPicPr>
            <a:picLocks noChangeAspect="1"/>
          </p:cNvPicPr>
          <p:nvPr>
            <p:custDataLst>
              <p:tags r:id="rId3"/>
            </p:custDataLst>
          </p:nvPr>
        </p:nvPicPr>
        <p:blipFill>
          <a:blip r:embed="rId4"/>
          <a:stretch>
            <a:fillRect/>
          </a:stretch>
        </p:blipFill>
        <p:spPr>
          <a:xfrm>
            <a:off x="7435850" y="2597785"/>
            <a:ext cx="4107180" cy="3140075"/>
          </a:xfrm>
          <a:prstGeom prst="rect">
            <a:avLst/>
          </a:prstGeom>
          <a:noFill/>
          <a:ln>
            <a:noFill/>
          </a:ln>
        </p:spPr>
      </p:pic>
    </p:spTree>
    <p:custDataLst>
      <p:tags r:id="rId5"/>
    </p:custData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descr="7b0a202020202262756c6c6574223a20227b5c2263617465676f727949645c223a31303030352c5c2274656d706c61746549645c223a32303233313537387d220a7d0a"/>
          <p:cNvSpPr txBox="1">
            <a:spLocks noChangeArrowheads="1"/>
          </p:cNvSpPr>
          <p:nvPr/>
        </p:nvSpPr>
        <p:spPr bwMode="auto">
          <a:xfrm>
            <a:off x="1053465" y="2099310"/>
            <a:ext cx="9734550" cy="39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因此，在本案例中发现的导电多余物的情况，是集上述多种因素及服装过度使用引发的，虽然是偶发，但是应该并不是特例，只是没有被发现。</a:t>
            </a:r>
            <a:endParaRPr lang="zh-CN" sz="1800">
              <a:solidFill>
                <a:srgbClr val="000000"/>
              </a:solidFill>
              <a:latin typeface="宋体" panose="02010600030101010101" pitchFamily="2" charset="-122"/>
              <a:cs typeface="宋体" panose="02010600030101010101" pitchFamily="2" charset="-122"/>
            </a:endParaRPr>
          </a:p>
          <a:p>
            <a:pPr indent="0" fontAlgn="base">
              <a:lnSpc>
                <a:spcPct val="200000"/>
              </a:lnSpc>
              <a:spcBef>
                <a:spcPct val="0"/>
              </a:spcBef>
              <a:spcAft>
                <a:spcPct val="0"/>
              </a:spcAft>
              <a:buClrTx/>
              <a:buFontTx/>
              <a:buNone/>
            </a:pP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由此，本案例中的导电多余物的问题定位分析基本完成，该结论也通过了由多部门专家组成的评审组的认可。</a:t>
            </a:r>
            <a:endParaRPr 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三、 </a:t>
            </a:r>
            <a:r>
              <a:rPr sz="2200" dirty="0">
                <a:latin typeface="宋体" panose="02010600030101010101" pitchFamily="2" charset="-122"/>
              </a:rPr>
              <a:t>导电组分脱落原因分析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2"/>
    </p:custData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000375" y="2997201"/>
            <a:ext cx="4535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endParaRPr lang="zh-CN" altLang="zh-CN" sz="1800">
              <a:solidFill>
                <a:srgbClr val="000000"/>
              </a:solidFill>
              <a:latin typeface="Arial" panose="020B0604020202020204" pitchFamily="34" charset="0"/>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10" name="Rectangle 11"/>
          <p:cNvSpPr>
            <a:spLocks noChangeArrowheads="1"/>
          </p:cNvSpPr>
          <p:nvPr/>
        </p:nvSpPr>
        <p:spPr bwMode="auto">
          <a:xfrm>
            <a:off x="2713038" y="2086962"/>
            <a:ext cx="6883349" cy="282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zh-CN" altLang="en-US" sz="2400" b="1" dirty="0">
                <a:effectLst>
                  <a:outerShdw blurRad="38100" dist="38100" dir="2700000" algn="tl">
                    <a:srgbClr val="C0C0C0"/>
                  </a:outerShdw>
                </a:effectLst>
                <a:latin typeface="宋体" panose="02010600030101010101" pitchFamily="2" charset="-122"/>
              </a:rPr>
              <a:t>目    录</a:t>
            </a:r>
            <a:endParaRPr lang="zh-CN" altLang="en-US" sz="2400" b="1" dirty="0">
              <a:effectLst>
                <a:outerShdw blurRad="38100" dist="38100" dir="2700000" algn="tl">
                  <a:srgbClr val="C0C0C0"/>
                </a:outerShdw>
              </a:effectLst>
              <a:latin typeface="宋体" panose="02010600030101010101" pitchFamily="2" charset="-122"/>
            </a:endParaRPr>
          </a:p>
          <a:p>
            <a:pPr eaLnBrk="1" hangingPunct="1">
              <a:spcBef>
                <a:spcPct val="50000"/>
              </a:spcBef>
              <a:defRPr/>
            </a:pPr>
            <a:endParaRPr lang="zh-CN" altLang="en-US" b="1" dirty="0">
              <a:effectLst>
                <a:outerShdw blurRad="38100" dist="38100" dir="2700000" algn="tl">
                  <a:srgbClr val="C0C0C0"/>
                </a:outerShdw>
              </a:effectLst>
              <a:latin typeface="宋体" panose="02010600030101010101" pitchFamily="2" charset="-122"/>
            </a:endParaRPr>
          </a:p>
          <a:p>
            <a:pPr eaLnBrk="1" hangingPunct="1">
              <a:lnSpc>
                <a:spcPts val="2600"/>
              </a:lnSpc>
              <a:spcBef>
                <a:spcPct val="50000"/>
              </a:spcBef>
              <a:defRPr/>
            </a:pPr>
            <a:r>
              <a:rPr lang="zh-CN" altLang="en-US" sz="2000" spc="200" dirty="0">
                <a:solidFill>
                  <a:schemeClr val="tx1"/>
                </a:solidFill>
                <a:uFillTx/>
                <a:latin typeface="宋体" panose="02010600030101010101" pitchFamily="2" charset="-122"/>
              </a:rPr>
              <a:t>一、</a:t>
            </a:r>
            <a:r>
              <a:rPr lang="zh-CN" altLang="en-US" sz="2000" spc="800" dirty="0">
                <a:solidFill>
                  <a:schemeClr val="tx1"/>
                </a:solidFill>
                <a:uFillTx/>
                <a:latin typeface="宋体" panose="02010600030101010101" pitchFamily="2" charset="-122"/>
                <a:sym typeface="+mn-ea"/>
              </a:rPr>
              <a:t>事故再现</a:t>
            </a:r>
            <a:endParaRPr lang="zh-CN" altLang="en-US" sz="2000" spc="800" dirty="0">
              <a:solidFill>
                <a:schemeClr val="tx1"/>
              </a:solidFill>
              <a:uFillTx/>
              <a:latin typeface="宋体" panose="02010600030101010101" pitchFamily="2" charset="-122"/>
              <a:sym typeface="+mn-ea"/>
            </a:endParaRPr>
          </a:p>
          <a:p>
            <a:pPr eaLnBrk="1" hangingPunct="1">
              <a:lnSpc>
                <a:spcPts val="2600"/>
              </a:lnSpc>
              <a:spcBef>
                <a:spcPct val="50000"/>
              </a:spcBef>
              <a:defRPr/>
            </a:pPr>
            <a:r>
              <a:rPr lang="zh-CN" altLang="en-US" sz="2000" spc="200" dirty="0">
                <a:solidFill>
                  <a:schemeClr val="tx1"/>
                </a:solidFill>
                <a:uFillTx/>
                <a:latin typeface="宋体" panose="02010600030101010101" pitchFamily="2" charset="-122"/>
              </a:rPr>
              <a:t>二、</a:t>
            </a:r>
            <a:r>
              <a:rPr lang="zh-CN" altLang="en-US" sz="2000" spc="800" dirty="0">
                <a:solidFill>
                  <a:schemeClr val="tx1"/>
                </a:solidFill>
                <a:uFillTx/>
                <a:latin typeface="宋体" panose="02010600030101010101" pitchFamily="2" charset="-122"/>
              </a:rPr>
              <a:t>导电多余物问题定位分析</a:t>
            </a:r>
            <a:r>
              <a:rPr lang="zh-CN" altLang="en-US" sz="2000" spc="200" dirty="0">
                <a:solidFill>
                  <a:schemeClr val="tx1"/>
                </a:solidFill>
                <a:uFillTx/>
                <a:latin typeface="宋体" panose="02010600030101010101" pitchFamily="2" charset="-122"/>
              </a:rPr>
              <a:t>	</a:t>
            </a:r>
            <a:endParaRPr lang="zh-CN" altLang="en-US" sz="2000" spc="200" dirty="0">
              <a:solidFill>
                <a:schemeClr val="tx1"/>
              </a:solidFill>
              <a:uFillTx/>
              <a:latin typeface="宋体" panose="02010600030101010101" pitchFamily="2" charset="-122"/>
            </a:endParaRPr>
          </a:p>
          <a:p>
            <a:pPr>
              <a:lnSpc>
                <a:spcPts val="2600"/>
              </a:lnSpc>
              <a:spcBef>
                <a:spcPct val="50000"/>
              </a:spcBef>
              <a:defRPr/>
            </a:pPr>
            <a:r>
              <a:rPr lang="zh-CN" altLang="en-US" sz="2000" spc="200" dirty="0">
                <a:solidFill>
                  <a:schemeClr val="tx1"/>
                </a:solidFill>
                <a:uFillTx/>
                <a:latin typeface="宋体" panose="02010600030101010101" pitchFamily="2" charset="-122"/>
              </a:rPr>
              <a:t>三、</a:t>
            </a:r>
            <a:r>
              <a:rPr sz="2000" spc="800" dirty="0">
                <a:solidFill>
                  <a:schemeClr val="tx1"/>
                </a:solidFill>
                <a:uFillTx/>
              </a:rPr>
              <a:t>导电组分脱落原因分析</a:t>
            </a:r>
            <a:endParaRPr sz="2000" spc="800" dirty="0">
              <a:solidFill>
                <a:schemeClr val="tx1"/>
              </a:solidFill>
              <a:uFillTx/>
            </a:endParaRPr>
          </a:p>
          <a:p>
            <a:pPr>
              <a:lnSpc>
                <a:spcPts val="2600"/>
              </a:lnSpc>
              <a:spcBef>
                <a:spcPct val="50000"/>
              </a:spcBef>
              <a:defRPr/>
            </a:pPr>
            <a:r>
              <a:rPr lang="zh-CN" altLang="en-US" sz="2000" spc="200" dirty="0">
                <a:solidFill>
                  <a:schemeClr val="tx1"/>
                </a:solidFill>
                <a:uFillTx/>
                <a:latin typeface="宋体" panose="02010600030101010101" pitchFamily="2" charset="-122"/>
              </a:rPr>
              <a:t>四、</a:t>
            </a:r>
            <a:r>
              <a:rPr lang="zh-CN" altLang="en-US" sz="2000" spc="800" dirty="0">
                <a:solidFill>
                  <a:schemeClr val="tx1"/>
                </a:solidFill>
                <a:uFillTx/>
                <a:latin typeface="宋体" panose="02010600030101010101" pitchFamily="2" charset="-122"/>
              </a:rPr>
              <a:t>事故教训与防范措施</a:t>
            </a:r>
            <a:endParaRPr lang="zh-CN" altLang="en-US" sz="2000" spc="800" dirty="0">
              <a:solidFill>
                <a:schemeClr val="tx1"/>
              </a:solidFill>
              <a:uFillTx/>
              <a:latin typeface="宋体" panose="02010600030101010101" pitchFamily="2" charset="-122"/>
            </a:endParaRPr>
          </a:p>
        </p:txBody>
      </p:sp>
    </p:spTree>
    <p:custDataLst>
      <p:tags r:id="rId2"/>
    </p:custData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descr="7b0a202020202262756c6c6574223a20227b5c2263617465676f727949645c223a31303030352c5c2274656d706c61746549645c223a32303233313537387d220a7d0a"/>
          <p:cNvSpPr txBox="1">
            <a:spLocks noChangeArrowheads="1"/>
          </p:cNvSpPr>
          <p:nvPr/>
        </p:nvSpPr>
        <p:spPr bwMode="auto">
          <a:xfrm>
            <a:off x="1053465" y="2099310"/>
            <a:ext cx="9734550" cy="39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导电多余物对航天产品和微电子产品都会造成损伤，需要严格管控。由于现在市场上导电纤维生产厂家及品种众多，产品质量参差不齐。虽然导电纤维中导电组分脱落的现象具有一定的普遍性，但是并非不可控。采取加强管理及相应的技术措施可尽可能避免发生类似的问题。</a:t>
            </a:r>
            <a:endParaRPr 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四、 </a:t>
            </a:r>
            <a:r>
              <a:rPr sz="2200" dirty="0">
                <a:latin typeface="宋体" panose="02010600030101010101" pitchFamily="2" charset="-122"/>
              </a:rPr>
              <a:t>事故教训与防范措施</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2"/>
    </p:custData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descr="7b0a202020202262756c6c6574223a20227b5c2263617465676f727949645c223a31303030352c5c2274656d706c61746549645c223a32303233313537387d220a7d0a"/>
          <p:cNvSpPr txBox="1">
            <a:spLocks noChangeArrowheads="1"/>
          </p:cNvSpPr>
          <p:nvPr/>
        </p:nvSpPr>
        <p:spPr bwMode="auto">
          <a:xfrm>
            <a:off x="1053465" y="2099310"/>
            <a:ext cx="9734550" cy="39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1、严格采购标准，加强产品检测。</a:t>
            </a:r>
            <a:endParaRPr lang="zh-CN" sz="1800">
              <a:solidFill>
                <a:srgbClr val="000000"/>
              </a:solidFill>
              <a:latin typeface="宋体" panose="02010600030101010101" pitchFamily="2" charset="-122"/>
              <a:cs typeface="宋体" panose="02010600030101010101" pitchFamily="2" charset="-122"/>
            </a:endParaRPr>
          </a:p>
          <a:p>
            <a:pPr indent="0" fontAlgn="base">
              <a:lnSpc>
                <a:spcPct val="200000"/>
              </a:lnSpc>
              <a:spcBef>
                <a:spcPct val="0"/>
              </a:spcBef>
              <a:spcAft>
                <a:spcPct val="0"/>
              </a:spcAft>
              <a:buClrTx/>
              <a:buFontTx/>
              <a:buNone/>
            </a:pP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防静电工作服的采购方在服装采购时除了对标相应的服装标准外，还应该对导电纤维提出要求，杜绝使用含低熔点聚合物的导电纤维，推荐使用表面导电型导电纤维。同时要求面料在染色时不能过度减量。在验收防静电服时，对标GB/T 24249-2009《防静电洁净织物》以及FZ/T 80014-2012《洁净室服装 通用技术规范》的要求，测试服装的发尘量，也可以采用胶带粘贴的方法测试面料上是否有黑色物脱落。</a:t>
            </a:r>
            <a:endParaRPr 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四、 </a:t>
            </a:r>
            <a:r>
              <a:rPr sz="2200" dirty="0">
                <a:latin typeface="宋体" panose="02010600030101010101" pitchFamily="2" charset="-122"/>
              </a:rPr>
              <a:t>事故教训与防范措施</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2"/>
    </p:custData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四、 </a:t>
            </a:r>
            <a:r>
              <a:rPr sz="2200" dirty="0">
                <a:latin typeface="宋体" panose="02010600030101010101" pitchFamily="2" charset="-122"/>
              </a:rPr>
              <a:t>事故教训与防范措施</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pic>
        <p:nvPicPr>
          <p:cNvPr id="3" name="图片 2"/>
          <p:cNvPicPr>
            <a:picLocks noChangeAspect="1"/>
          </p:cNvPicPr>
          <p:nvPr/>
        </p:nvPicPr>
        <p:blipFill>
          <a:blip r:embed="rId2"/>
          <a:srcRect t="32001"/>
          <a:stretch>
            <a:fillRect/>
          </a:stretch>
        </p:blipFill>
        <p:spPr>
          <a:xfrm>
            <a:off x="6162675" y="2059940"/>
            <a:ext cx="4254500" cy="3857625"/>
          </a:xfrm>
          <a:prstGeom prst="rect">
            <a:avLst/>
          </a:prstGeom>
        </p:spPr>
      </p:pic>
      <p:pic>
        <p:nvPicPr>
          <p:cNvPr id="4" name="图片 3"/>
          <p:cNvPicPr>
            <a:picLocks noChangeAspect="1"/>
          </p:cNvPicPr>
          <p:nvPr/>
        </p:nvPicPr>
        <p:blipFill>
          <a:blip r:embed="rId3"/>
          <a:srcRect l="13661" t="26947" b="13495"/>
          <a:stretch>
            <a:fillRect/>
          </a:stretch>
        </p:blipFill>
        <p:spPr>
          <a:xfrm>
            <a:off x="1589405" y="2059940"/>
            <a:ext cx="4194175" cy="3857625"/>
          </a:xfrm>
          <a:prstGeom prst="rect">
            <a:avLst/>
          </a:prstGeom>
        </p:spPr>
      </p:pic>
    </p:spTree>
    <p:custDataLst>
      <p:tags r:id="rId4"/>
    </p:custData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descr="7b0a202020202262756c6c6574223a20227b5c2263617465676f727949645c223a31303030352c5c2274656d706c61746549645c223a32303233313537387d220a7d0a"/>
          <p:cNvSpPr txBox="1">
            <a:spLocks noChangeArrowheads="1"/>
          </p:cNvSpPr>
          <p:nvPr/>
        </p:nvSpPr>
        <p:spPr bwMode="auto">
          <a:xfrm>
            <a:off x="1053465" y="2099310"/>
            <a:ext cx="9734550" cy="39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2、避免防静电工作服的过度使用。</a:t>
            </a:r>
            <a:endParaRPr lang="zh-CN" sz="1800">
              <a:solidFill>
                <a:srgbClr val="000000"/>
              </a:solidFill>
              <a:latin typeface="宋体" panose="02010600030101010101" pitchFamily="2" charset="-122"/>
              <a:cs typeface="宋体" panose="02010600030101010101" pitchFamily="2" charset="-122"/>
            </a:endParaRPr>
          </a:p>
          <a:p>
            <a:pPr indent="0" fontAlgn="base">
              <a:lnSpc>
                <a:spcPct val="200000"/>
              </a:lnSpc>
              <a:spcBef>
                <a:spcPct val="0"/>
              </a:spcBef>
              <a:spcAft>
                <a:spcPct val="0"/>
              </a:spcAft>
              <a:buClrTx/>
              <a:buFontTx/>
              <a:buNone/>
            </a:pP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防静电服在穿着和洗涤时会对导电纤维造成一定的磨损，工作环境中可能使用到的酸碱及有机溶剂也会造成服装的局部损伤。这些损伤都有可能引发服装中导电纤维的导电组分脱落。因此，需要使用方对服装的使用、清洗情况进行跟踪记录，定期检查服装的污染及破损情况，避免服装过度使用。</a:t>
            </a:r>
            <a:endParaRPr 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四、 </a:t>
            </a:r>
            <a:r>
              <a:rPr sz="2200" dirty="0">
                <a:latin typeface="宋体" panose="02010600030101010101" pitchFamily="2" charset="-122"/>
              </a:rPr>
              <a:t>事故教训与防范措施</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2"/>
    </p:custData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descr="7b0a202020202262756c6c6574223a20227b5c2263617465676f727949645c223a31303030352c5c2274656d706c61746549645c223a32303233313537387d220a7d0a"/>
          <p:cNvSpPr txBox="1">
            <a:spLocks noChangeArrowheads="1"/>
          </p:cNvSpPr>
          <p:nvPr/>
        </p:nvSpPr>
        <p:spPr bwMode="auto">
          <a:xfrm>
            <a:off x="1053465" y="2099310"/>
            <a:ext cx="9734550" cy="39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3、采用无导电纤维的防静电工作服。</a:t>
            </a:r>
            <a:endParaRPr lang="zh-CN" sz="1800">
              <a:solidFill>
                <a:srgbClr val="000000"/>
              </a:solidFill>
              <a:latin typeface="宋体" panose="02010600030101010101" pitchFamily="2" charset="-122"/>
              <a:cs typeface="宋体" panose="02010600030101010101" pitchFamily="2" charset="-122"/>
            </a:endParaRPr>
          </a:p>
          <a:p>
            <a:pPr indent="0" fontAlgn="base">
              <a:lnSpc>
                <a:spcPct val="200000"/>
              </a:lnSpc>
              <a:spcBef>
                <a:spcPct val="0"/>
              </a:spcBef>
              <a:spcAft>
                <a:spcPct val="0"/>
              </a:spcAft>
              <a:buClrTx/>
              <a:buFontTx/>
              <a:buNone/>
            </a:pP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为了完全避免可能随机发生的导电组分脱落现象，建议在一些关键岗位，使用由闪蒸法纺粘工艺制成防静电无纺布来制作防静电工作服。这种服装不含导电纤维，发尘量极低，经过表面防静电涂布（涂布液不含导电颗粒）后具有一定的透气透湿性，同时也能满足防静电性能要求。</a:t>
            </a:r>
            <a:endParaRPr 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四、 </a:t>
            </a:r>
            <a:r>
              <a:rPr sz="2200" dirty="0">
                <a:latin typeface="宋体" panose="02010600030101010101" pitchFamily="2" charset="-122"/>
              </a:rPr>
              <a:t>事故教训与防范措施</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2"/>
    </p:custData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descr="7b0a202020202262756c6c6574223a20227b5c2263617465676f727949645c223a31303030352c5c2274656d706c61746549645c223a32303233313537387d220a7d0a"/>
          <p:cNvSpPr txBox="1">
            <a:spLocks noChangeArrowheads="1"/>
          </p:cNvSpPr>
          <p:nvPr/>
        </p:nvSpPr>
        <p:spPr bwMode="auto">
          <a:xfrm>
            <a:off x="1053465" y="2296160"/>
            <a:ext cx="9734550" cy="39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通过对航天产品导电多余物案例的分析，希望引起重视，总结经验，吸取教训，避免类似问题的发生，同时也希望相关方共同努力，找到更多的解决方案。</a:t>
            </a:r>
            <a:endParaRPr 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四、 </a:t>
            </a:r>
            <a:r>
              <a:rPr sz="2200" dirty="0">
                <a:latin typeface="宋体" panose="02010600030101010101" pitchFamily="2" charset="-122"/>
              </a:rPr>
              <a:t>事故教训与防范措施</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2"/>
    </p:custData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2" name="Rectangle 4"/>
          <p:cNvSpPr txBox="1">
            <a:spLocks noChangeArrowheads="1"/>
          </p:cNvSpPr>
          <p:nvPr/>
        </p:nvSpPr>
        <p:spPr bwMode="auto">
          <a:xfrm>
            <a:off x="3001578" y="2045632"/>
            <a:ext cx="6188075" cy="1470025"/>
          </a:xfrm>
          <a:prstGeom prst="rect">
            <a:avLst/>
          </a:prstGeom>
          <a:noFill/>
          <a:ln>
            <a:noFill/>
          </a:ln>
          <a:effectLst/>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pPr eaLnBrk="1" hangingPunct="1">
              <a:defRPr/>
            </a:pPr>
            <a:r>
              <a:rPr lang="zh-CN" altLang="en-US" sz="3200" b="1" dirty="0">
                <a:effectLst>
                  <a:outerShdw blurRad="38100" dist="38100" dir="2700000" algn="tl">
                    <a:srgbClr val="000000">
                      <a:alpha val="43137"/>
                    </a:srgbClr>
                  </a:outerShdw>
                </a:effectLst>
                <a:latin typeface="微软雅黑 Light" panose="020B0502040204020203" charset="-122"/>
                <a:ea typeface="微软雅黑 Light" panose="020B0502040204020203" charset="-122"/>
                <a:cs typeface="微软雅黑 Light" panose="020B0502040204020203" charset="-122"/>
              </a:rPr>
              <a:t>介绍完毕</a:t>
            </a:r>
            <a:br>
              <a:rPr lang="zh-CN" altLang="en-US" sz="3200" b="1" dirty="0">
                <a:effectLst>
                  <a:outerShdw blurRad="38100" dist="38100" dir="2700000" algn="tl">
                    <a:srgbClr val="000000">
                      <a:alpha val="43137"/>
                    </a:srgbClr>
                  </a:outerShdw>
                </a:effectLst>
                <a:latin typeface="微软雅黑 Light" panose="020B0502040204020203" charset="-122"/>
                <a:ea typeface="微软雅黑 Light" panose="020B0502040204020203" charset="-122"/>
                <a:cs typeface="微软雅黑 Light" panose="020B0502040204020203" charset="-122"/>
              </a:rPr>
            </a:br>
            <a:br>
              <a:rPr lang="zh-CN" altLang="en-US" sz="3200" b="1" dirty="0">
                <a:effectLst>
                  <a:outerShdw blurRad="38100" dist="38100" dir="2700000" algn="tl">
                    <a:srgbClr val="000000">
                      <a:alpha val="43137"/>
                    </a:srgbClr>
                  </a:outerShdw>
                </a:effectLst>
                <a:latin typeface="微软雅黑 Light" panose="020B0502040204020203" charset="-122"/>
                <a:ea typeface="微软雅黑 Light" panose="020B0502040204020203" charset="-122"/>
                <a:cs typeface="微软雅黑 Light" panose="020B0502040204020203" charset="-122"/>
              </a:rPr>
            </a:br>
            <a:r>
              <a:rPr lang="zh-CN" altLang="en-US" sz="3200" b="1" dirty="0">
                <a:effectLst>
                  <a:outerShdw blurRad="38100" dist="38100" dir="2700000" algn="tl">
                    <a:srgbClr val="000000">
                      <a:alpha val="43137"/>
                    </a:srgbClr>
                  </a:outerShdw>
                </a:effectLst>
                <a:latin typeface="微软雅黑 Light" panose="020B0502040204020203" charset="-122"/>
                <a:ea typeface="微软雅黑 Light" panose="020B0502040204020203" charset="-122"/>
                <a:cs typeface="微软雅黑 Light" panose="020B0502040204020203" charset="-122"/>
              </a:rPr>
              <a:t>		敬请批评指正！</a:t>
            </a:r>
            <a:endParaRPr lang="zh-CN" altLang="en-US" sz="3200" b="1" dirty="0">
              <a:effectLst>
                <a:outerShdw blurRad="38100" dist="38100" dir="2700000" algn="tl">
                  <a:srgbClr val="000000">
                    <a:alpha val="43137"/>
                  </a:srgbClr>
                </a:outerShdw>
              </a:effectLst>
              <a:latin typeface="微软雅黑 Light" panose="020B0502040204020203" charset="-122"/>
              <a:ea typeface="微软雅黑 Light" panose="020B0502040204020203" charset="-122"/>
              <a:cs typeface="微软雅黑 Light" panose="020B0502040204020203" charset="-122"/>
            </a:endParaRPr>
          </a:p>
        </p:txBody>
      </p:sp>
      <p:sp>
        <p:nvSpPr>
          <p:cNvPr id="13" name="矩形 12"/>
          <p:cNvSpPr/>
          <p:nvPr/>
        </p:nvSpPr>
        <p:spPr>
          <a:xfrm>
            <a:off x="3895725" y="4499610"/>
            <a:ext cx="4979035" cy="922020"/>
          </a:xfrm>
          <a:prstGeom prst="rect">
            <a:avLst/>
          </a:prstGeom>
        </p:spPr>
        <p:txBody>
          <a:bodyPr wrap="square">
            <a:spAutoFit/>
          </a:bodyPr>
          <a:p>
            <a:pPr>
              <a:lnSpc>
                <a:spcPct val="150000"/>
              </a:lnSpc>
            </a:pPr>
            <a:r>
              <a:rPr lang="en-US" altLang="zh-CN" sz="2000" spc="300" dirty="0">
                <a:solidFill>
                  <a:schemeClr val="accent1">
                    <a:lumMod val="75000"/>
                  </a:schemeClr>
                </a:solidFill>
                <a:latin typeface="微软雅黑 Light" panose="020B0502040204020203" charset="-122"/>
                <a:ea typeface="微软雅黑 Light" panose="020B0502040204020203" charset="-122"/>
                <a:cs typeface="Arial" panose="020B0604020202020204" pitchFamily="34" charset="0"/>
              </a:rPr>
              <a:t>    </a:t>
            </a:r>
            <a:r>
              <a:rPr lang="zh-CN" altLang="en-US" sz="2000" spc="300" dirty="0">
                <a:solidFill>
                  <a:schemeClr val="accent1">
                    <a:lumMod val="75000"/>
                  </a:schemeClr>
                </a:solidFill>
                <a:latin typeface="微软雅黑 Light" panose="020B0502040204020203" charset="-122"/>
                <a:ea typeface="微软雅黑 Light" panose="020B0502040204020203" charset="-122"/>
                <a:cs typeface="Arial" panose="020B0604020202020204" pitchFamily="34" charset="0"/>
              </a:rPr>
              <a:t>上海晨隆静电科技有限公司</a:t>
            </a:r>
            <a:endParaRPr lang="en-US" altLang="zh-CN" sz="2000" spc="300" dirty="0">
              <a:solidFill>
                <a:schemeClr val="accent1">
                  <a:lumMod val="75000"/>
                </a:schemeClr>
              </a:solidFill>
              <a:latin typeface="微软雅黑 Light" panose="020B0502040204020203" charset="-122"/>
              <a:ea typeface="微软雅黑 Light" panose="020B0502040204020203" charset="-122"/>
              <a:cs typeface="Arial" panose="020B0604020202020204" pitchFamily="34" charset="0"/>
            </a:endParaRPr>
          </a:p>
          <a:p>
            <a:pPr>
              <a:lnSpc>
                <a:spcPct val="150000"/>
              </a:lnSpc>
            </a:pPr>
            <a:r>
              <a:rPr lang="en-US" altLang="zh-CN" sz="1600" spc="200" dirty="0">
                <a:solidFill>
                  <a:schemeClr val="accent1">
                    <a:lumMod val="75000"/>
                  </a:schemeClr>
                </a:solidFill>
                <a:latin typeface="微软雅黑 Light" panose="020B0502040204020203" charset="-122"/>
                <a:ea typeface="微软雅黑 Light" panose="020B0502040204020203" charset="-122"/>
                <a:cs typeface="Arial" panose="020B0604020202020204" pitchFamily="34" charset="0"/>
              </a:rPr>
              <a:t>13901795073       1366147428@qq.com</a:t>
            </a:r>
            <a:endParaRPr lang="zh-CN" altLang="en-US" sz="1600" dirty="0"/>
          </a:p>
        </p:txBody>
      </p:sp>
    </p:spTree>
    <p:custDataLst>
      <p:tags r:id="rId2"/>
    </p:custData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descr="7b0a202020202262756c6c6574223a20227b5c2263617465676f727949645c223a31303030352c5c2274656d706c61746549645c223a32303233313537387d220a7d0a"/>
          <p:cNvSpPr txBox="1">
            <a:spLocks noChangeArrowheads="1"/>
          </p:cNvSpPr>
          <p:nvPr/>
        </p:nvSpPr>
        <p:spPr bwMode="auto">
          <a:xfrm>
            <a:off x="1537970" y="2168525"/>
            <a:ext cx="88265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altLang="zh-CN" sz="1800" b="1">
                <a:solidFill>
                  <a:srgbClr val="000000"/>
                </a:solidFill>
                <a:latin typeface="宋体" panose="02010600030101010101" pitchFamily="2" charset="-122"/>
                <a:cs typeface="宋体" panose="02010600030101010101" pitchFamily="2" charset="-122"/>
              </a:rPr>
              <a:t>   </a:t>
            </a:r>
            <a:r>
              <a:rPr lang="en-US" altLang="zh-CN" sz="1800">
                <a:solidFill>
                  <a:srgbClr val="000000"/>
                </a:solidFill>
                <a:latin typeface="宋体" panose="02010600030101010101" pitchFamily="2" charset="-122"/>
                <a:cs typeface="宋体" panose="02010600030101010101" pitchFamily="2" charset="-122"/>
              </a:rPr>
              <a:t> </a:t>
            </a:r>
            <a:r>
              <a:rPr lang="zh-CN" altLang="zh-CN" sz="1800">
                <a:solidFill>
                  <a:srgbClr val="000000"/>
                </a:solidFill>
                <a:latin typeface="宋体" panose="02010600030101010101" pitchFamily="2" charset="-122"/>
                <a:cs typeface="宋体" panose="02010600030101010101" pitchFamily="2" charset="-122"/>
              </a:rPr>
              <a:t>今年年初，某航天产品在真空试验后的例行检测中，发现其中有一组电极的电阻数据异常，故启动问题排查程序。</a:t>
            </a:r>
            <a:endParaRPr lang="zh-CN" altLang="zh-CN" sz="1800">
              <a:solidFill>
                <a:srgbClr val="000000"/>
              </a:solidFill>
              <a:latin typeface="宋体" panose="02010600030101010101" pitchFamily="2" charset="-122"/>
              <a:cs typeface="宋体" panose="02010600030101010101" pitchFamily="2" charset="-122"/>
            </a:endParaRPr>
          </a:p>
          <a:p>
            <a:pPr indent="0" fontAlgn="base">
              <a:lnSpc>
                <a:spcPct val="200000"/>
              </a:lnSpc>
              <a:spcBef>
                <a:spcPct val="0"/>
              </a:spcBef>
              <a:spcAft>
                <a:spcPct val="0"/>
              </a:spcAft>
              <a:buClrTx/>
              <a:buFontTx/>
              <a:buNone/>
            </a:pPr>
            <a:r>
              <a:rPr lang="zh-CN" altLang="zh-CN" sz="1800">
                <a:solidFill>
                  <a:srgbClr val="000000"/>
                </a:solidFill>
                <a:latin typeface="宋体" panose="02010600030101010101" pitchFamily="2" charset="-122"/>
                <a:cs typeface="宋体" panose="02010600030101010101" pitchFamily="2" charset="-122"/>
              </a:rPr>
              <a:t>故障原因分析：</a:t>
            </a:r>
            <a:endParaRPr lang="zh-CN" altLang="zh-CN" sz="1800">
              <a:solidFill>
                <a:srgbClr val="000000"/>
              </a:solidFill>
              <a:latin typeface="宋体" panose="02010600030101010101" pitchFamily="2" charset="-122"/>
              <a:cs typeface="宋体" panose="02010600030101010101" pitchFamily="2" charset="-122"/>
            </a:endParaRPr>
          </a:p>
          <a:p>
            <a:pPr marL="457200" lvl="1" indent="0" fontAlgn="base">
              <a:lnSpc>
                <a:spcPct val="200000"/>
              </a:lnSpc>
              <a:spcBef>
                <a:spcPct val="0"/>
              </a:spcBef>
              <a:spcAft>
                <a:spcPct val="0"/>
              </a:spcAft>
              <a:buClrTx/>
              <a:buFontTx/>
              <a:buBlip>
                <a:blip r:embed="rId1"/>
              </a:buBlip>
            </a:pPr>
            <a:r>
              <a:rPr lang="en-US" altLang="zh-CN" sz="1800">
                <a:solidFill>
                  <a:srgbClr val="000000"/>
                </a:solidFill>
                <a:latin typeface="宋体" panose="02010600030101010101" pitchFamily="2" charset="-122"/>
                <a:cs typeface="宋体" panose="02010600030101010101" pitchFamily="2" charset="-122"/>
              </a:rPr>
              <a:t> </a:t>
            </a:r>
            <a:r>
              <a:rPr lang="zh-CN" altLang="zh-CN" sz="1800">
                <a:solidFill>
                  <a:srgbClr val="000000"/>
                </a:solidFill>
                <a:latin typeface="宋体" panose="02010600030101010101" pitchFamily="2" charset="-122"/>
                <a:cs typeface="宋体" panose="02010600030101010101" pitchFamily="2" charset="-122"/>
              </a:rPr>
              <a:t>器件损伤；</a:t>
            </a:r>
            <a:endParaRPr lang="zh-CN" altLang="zh-CN" sz="1800">
              <a:solidFill>
                <a:srgbClr val="000000"/>
              </a:solidFill>
              <a:latin typeface="宋体" panose="02010600030101010101" pitchFamily="2" charset="-122"/>
              <a:cs typeface="宋体" panose="02010600030101010101" pitchFamily="2" charset="-122"/>
            </a:endParaRPr>
          </a:p>
          <a:p>
            <a:pPr marL="457200" lvl="1" indent="0" fontAlgn="base">
              <a:lnSpc>
                <a:spcPct val="200000"/>
              </a:lnSpc>
              <a:spcBef>
                <a:spcPct val="0"/>
              </a:spcBef>
              <a:spcAft>
                <a:spcPct val="0"/>
              </a:spcAft>
              <a:buClrTx/>
              <a:buFontTx/>
              <a:buBlip>
                <a:blip r:embed="rId1"/>
              </a:buBlip>
            </a:pPr>
            <a:r>
              <a:rPr lang="en-US" altLang="zh-CN" sz="1800">
                <a:solidFill>
                  <a:srgbClr val="000000"/>
                </a:solidFill>
                <a:latin typeface="宋体" panose="02010600030101010101" pitchFamily="2" charset="-122"/>
                <a:cs typeface="宋体" panose="02010600030101010101" pitchFamily="2" charset="-122"/>
              </a:rPr>
              <a:t> </a:t>
            </a:r>
            <a:r>
              <a:rPr lang="zh-CN" altLang="zh-CN" sz="1800">
                <a:solidFill>
                  <a:srgbClr val="000000"/>
                </a:solidFill>
                <a:latin typeface="宋体" panose="02010600030101010101" pitchFamily="2" charset="-122"/>
                <a:cs typeface="宋体" panose="02010600030101010101" pitchFamily="2" charset="-122"/>
              </a:rPr>
              <a:t>接</a:t>
            </a:r>
            <a:r>
              <a:rPr lang="zh-CN" altLang="zh-CN" sz="1800">
                <a:solidFill>
                  <a:srgbClr val="000000"/>
                </a:solidFill>
                <a:latin typeface="宋体" panose="02010600030101010101" pitchFamily="2" charset="-122"/>
                <a:cs typeface="宋体" panose="02010600030101010101" pitchFamily="2" charset="-122"/>
              </a:rPr>
              <a:t>插不良；</a:t>
            </a:r>
            <a:endParaRPr lang="zh-CN" altLang="zh-CN" sz="1800">
              <a:solidFill>
                <a:srgbClr val="000000"/>
              </a:solidFill>
              <a:latin typeface="宋体" panose="02010600030101010101" pitchFamily="2" charset="-122"/>
              <a:cs typeface="宋体" panose="02010600030101010101" pitchFamily="2" charset="-122"/>
            </a:endParaRPr>
          </a:p>
          <a:p>
            <a:pPr marL="457200" lvl="1" indent="0" fontAlgn="base">
              <a:lnSpc>
                <a:spcPct val="200000"/>
              </a:lnSpc>
              <a:spcBef>
                <a:spcPct val="0"/>
              </a:spcBef>
              <a:spcAft>
                <a:spcPct val="0"/>
              </a:spcAft>
              <a:buClrTx/>
              <a:buFontTx/>
              <a:buBlip>
                <a:blip r:embed="rId1"/>
              </a:buBlip>
            </a:pPr>
            <a:r>
              <a:rPr lang="en-US" altLang="zh-CN" sz="1800">
                <a:solidFill>
                  <a:srgbClr val="000000"/>
                </a:solidFill>
                <a:latin typeface="宋体" panose="02010600030101010101" pitchFamily="2" charset="-122"/>
                <a:cs typeface="宋体" panose="02010600030101010101" pitchFamily="2" charset="-122"/>
              </a:rPr>
              <a:t> </a:t>
            </a:r>
            <a:r>
              <a:rPr lang="zh-CN" altLang="zh-CN" sz="1800">
                <a:solidFill>
                  <a:srgbClr val="000000"/>
                </a:solidFill>
                <a:latin typeface="宋体" panose="02010600030101010101" pitchFamily="2" charset="-122"/>
                <a:cs typeface="宋体" panose="02010600030101010101" pitchFamily="2" charset="-122"/>
              </a:rPr>
              <a:t>电极之间有异物。</a:t>
            </a:r>
            <a:endParaRPr lang="zh-CN" alt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一、 </a:t>
            </a:r>
            <a:r>
              <a:rPr sz="2200" dirty="0">
                <a:latin typeface="宋体" panose="02010600030101010101" pitchFamily="2" charset="-122"/>
              </a:rPr>
              <a:t>事故再现</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3"/>
    </p:custData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descr="7b0a202020202262756c6c6574223a20227b5c2263617465676f727949645c223a31303030352c5c2274656d706c61746549645c223a32303233313537387d220a7d0a"/>
          <p:cNvSpPr txBox="1">
            <a:spLocks noChangeArrowheads="1"/>
          </p:cNvSpPr>
          <p:nvPr/>
        </p:nvSpPr>
        <p:spPr bwMode="auto">
          <a:xfrm>
            <a:off x="1537970" y="2168525"/>
            <a:ext cx="88265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zh-CN" altLang="zh-CN" sz="1800">
                <a:solidFill>
                  <a:srgbClr val="000000"/>
                </a:solidFill>
                <a:latin typeface="宋体" panose="02010600030101010101" pitchFamily="2" charset="-122"/>
                <a:cs typeface="宋体" panose="02010600030101010101" pitchFamily="2" charset="-122"/>
              </a:rPr>
              <a:t>根据故障树排列顺序逐一排查：</a:t>
            </a:r>
            <a:endParaRPr lang="zh-CN" altLang="zh-CN" sz="1800">
              <a:solidFill>
                <a:srgbClr val="000000"/>
              </a:solidFill>
              <a:latin typeface="宋体" panose="02010600030101010101" pitchFamily="2" charset="-122"/>
              <a:cs typeface="宋体" panose="02010600030101010101" pitchFamily="2" charset="-122"/>
            </a:endParaRPr>
          </a:p>
          <a:p>
            <a:pPr marL="457200" lvl="1" indent="0" fontAlgn="base">
              <a:lnSpc>
                <a:spcPct val="200000"/>
              </a:lnSpc>
              <a:spcBef>
                <a:spcPct val="0"/>
              </a:spcBef>
              <a:spcAft>
                <a:spcPct val="0"/>
              </a:spcAft>
              <a:buClrTx/>
              <a:buFontTx/>
              <a:buBlip>
                <a:blip r:embed="rId1"/>
              </a:buBlip>
            </a:pPr>
            <a:r>
              <a:rPr lang="en-US" altLang="zh-CN" sz="1800">
                <a:solidFill>
                  <a:srgbClr val="000000"/>
                </a:solidFill>
                <a:latin typeface="宋体" panose="02010600030101010101" pitchFamily="2" charset="-122"/>
                <a:cs typeface="宋体" panose="02010600030101010101" pitchFamily="2" charset="-122"/>
              </a:rPr>
              <a:t> </a:t>
            </a:r>
            <a:r>
              <a:rPr lang="zh-CN" altLang="zh-CN" sz="1800">
                <a:solidFill>
                  <a:srgbClr val="000000"/>
                </a:solidFill>
                <a:latin typeface="宋体" panose="02010600030101010101" pitchFamily="2" charset="-122"/>
                <a:cs typeface="宋体" panose="02010600030101010101" pitchFamily="2" charset="-122"/>
              </a:rPr>
              <a:t>排除器件损伤；</a:t>
            </a:r>
            <a:endParaRPr lang="zh-CN" altLang="zh-CN" sz="1800">
              <a:solidFill>
                <a:srgbClr val="000000"/>
              </a:solidFill>
              <a:latin typeface="宋体" panose="02010600030101010101" pitchFamily="2" charset="-122"/>
              <a:cs typeface="宋体" panose="02010600030101010101" pitchFamily="2" charset="-122"/>
            </a:endParaRPr>
          </a:p>
          <a:p>
            <a:pPr marL="457200" lvl="1" indent="0" fontAlgn="base">
              <a:lnSpc>
                <a:spcPct val="200000"/>
              </a:lnSpc>
              <a:spcBef>
                <a:spcPct val="0"/>
              </a:spcBef>
              <a:spcAft>
                <a:spcPct val="0"/>
              </a:spcAft>
              <a:buClrTx/>
              <a:buFontTx/>
              <a:buBlip>
                <a:blip r:embed="rId1"/>
              </a:buBlip>
            </a:pPr>
            <a:r>
              <a:rPr lang="en-US" altLang="zh-CN" sz="1800">
                <a:solidFill>
                  <a:srgbClr val="000000"/>
                </a:solidFill>
                <a:latin typeface="宋体" panose="02010600030101010101" pitchFamily="2" charset="-122"/>
                <a:cs typeface="宋体" panose="02010600030101010101" pitchFamily="2" charset="-122"/>
              </a:rPr>
              <a:t> </a:t>
            </a:r>
            <a:r>
              <a:rPr lang="zh-CN" altLang="zh-CN" sz="1800">
                <a:solidFill>
                  <a:srgbClr val="000000"/>
                </a:solidFill>
                <a:latin typeface="宋体" panose="02010600030101010101" pitchFamily="2" charset="-122"/>
                <a:cs typeface="宋体" panose="02010600030101010101" pitchFamily="2" charset="-122"/>
              </a:rPr>
              <a:t>排除接插不良；</a:t>
            </a:r>
            <a:endParaRPr lang="zh-CN" altLang="zh-CN" sz="1800">
              <a:solidFill>
                <a:srgbClr val="000000"/>
              </a:solidFill>
              <a:latin typeface="宋体" panose="02010600030101010101" pitchFamily="2" charset="-122"/>
              <a:cs typeface="宋体" panose="02010600030101010101" pitchFamily="2" charset="-122"/>
            </a:endParaRPr>
          </a:p>
          <a:p>
            <a:pPr marL="457200" lvl="1" indent="0" fontAlgn="base">
              <a:lnSpc>
                <a:spcPct val="200000"/>
              </a:lnSpc>
              <a:spcBef>
                <a:spcPct val="0"/>
              </a:spcBef>
              <a:spcAft>
                <a:spcPct val="0"/>
              </a:spcAft>
              <a:buClrTx/>
              <a:buFontTx/>
              <a:buBlip>
                <a:blip r:embed="rId1"/>
              </a:buBlip>
            </a:pPr>
            <a:r>
              <a:rPr lang="en-US" altLang="zh-CN" sz="1800">
                <a:solidFill>
                  <a:srgbClr val="000000"/>
                </a:solidFill>
                <a:latin typeface="宋体" panose="02010600030101010101" pitchFamily="2" charset="-122"/>
                <a:cs typeface="宋体" panose="02010600030101010101" pitchFamily="2" charset="-122"/>
              </a:rPr>
              <a:t> </a:t>
            </a:r>
            <a:r>
              <a:rPr lang="zh-CN" altLang="zh-CN" sz="1800">
                <a:solidFill>
                  <a:srgbClr val="000000"/>
                </a:solidFill>
                <a:latin typeface="宋体" panose="02010600030101010101" pitchFamily="2" charset="-122"/>
                <a:cs typeface="宋体" panose="02010600030101010101" pitchFamily="2" charset="-122"/>
              </a:rPr>
              <a:t>拆解后，在出现异常数据的这组电极上发现了有一根黑色纤维状多余物。去除该多余物后再次测试，电阻数据恢复正常。故此，问题原因基本可确定为产品内部存在多余物。</a:t>
            </a:r>
            <a:endParaRPr lang="zh-CN" altLang="zh-CN" sz="1800">
              <a:solidFill>
                <a:srgbClr val="000000"/>
              </a:solidFill>
              <a:latin typeface="宋体" panose="02010600030101010101" pitchFamily="2" charset="-122"/>
              <a:cs typeface="宋体" panose="02010600030101010101" pitchFamily="2" charset="-122"/>
            </a:endParaRPr>
          </a:p>
          <a:p>
            <a:pPr fontAlgn="base">
              <a:lnSpc>
                <a:spcPct val="150000"/>
              </a:lnSpc>
              <a:spcBef>
                <a:spcPct val="0"/>
              </a:spcBef>
              <a:spcAft>
                <a:spcPct val="0"/>
              </a:spcAft>
              <a:buClrTx/>
              <a:buFontTx/>
              <a:buNone/>
            </a:pPr>
            <a:endParaRPr lang="zh-CN" alt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一、 </a:t>
            </a:r>
            <a:r>
              <a:rPr sz="2200" dirty="0">
                <a:latin typeface="宋体" panose="02010600030101010101" pitchFamily="2" charset="-122"/>
              </a:rPr>
              <a:t>事故再现</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3"/>
    </p:custData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537970" y="2045970"/>
            <a:ext cx="88265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zh-CN" altLang="zh-CN" sz="1800">
                <a:solidFill>
                  <a:srgbClr val="000000"/>
                </a:solidFill>
                <a:latin typeface="宋体" panose="02010600030101010101" pitchFamily="2" charset="-122"/>
                <a:cs typeface="宋体" panose="02010600030101010101" pitchFamily="2" charset="-122"/>
              </a:rPr>
              <a:t>对多余物的检测分析：</a:t>
            </a:r>
            <a:endParaRPr lang="zh-CN" altLang="zh-CN" sz="1800">
              <a:solidFill>
                <a:srgbClr val="000000"/>
              </a:solidFill>
              <a:latin typeface="宋体" panose="02010600030101010101" pitchFamily="2" charset="-122"/>
              <a:cs typeface="宋体" panose="02010600030101010101" pitchFamily="2" charset="-122"/>
            </a:endParaRPr>
          </a:p>
          <a:p>
            <a:pPr lvl="1" fontAlgn="base">
              <a:lnSpc>
                <a:spcPct val="200000"/>
              </a:lnSpc>
              <a:spcBef>
                <a:spcPct val="0"/>
              </a:spcBef>
              <a:spcAft>
                <a:spcPct val="0"/>
              </a:spcAft>
              <a:buClrTx/>
              <a:buFont typeface="Wingdings" panose="05000000000000000000" charset="0"/>
              <a:buChar char="Ø"/>
            </a:pPr>
            <a:r>
              <a:rPr lang="zh-CN" altLang="zh-CN" sz="1800">
                <a:solidFill>
                  <a:srgbClr val="000000"/>
                </a:solidFill>
                <a:latin typeface="宋体" panose="02010600030101010101" pitchFamily="2" charset="-122"/>
                <a:cs typeface="宋体" panose="02010600030101010101" pitchFamily="2" charset="-122"/>
              </a:rPr>
              <a:t>直径10-11μm，长度大约4mm；</a:t>
            </a:r>
            <a:endParaRPr lang="zh-CN" altLang="zh-CN" sz="1800">
              <a:solidFill>
                <a:srgbClr val="000000"/>
              </a:solidFill>
              <a:latin typeface="宋体" panose="02010600030101010101" pitchFamily="2" charset="-122"/>
              <a:cs typeface="宋体" panose="02010600030101010101" pitchFamily="2" charset="-122"/>
            </a:endParaRPr>
          </a:p>
          <a:p>
            <a:pPr lvl="1" fontAlgn="base">
              <a:lnSpc>
                <a:spcPct val="200000"/>
              </a:lnSpc>
              <a:spcBef>
                <a:spcPct val="0"/>
              </a:spcBef>
              <a:spcAft>
                <a:spcPct val="0"/>
              </a:spcAft>
              <a:buClrTx/>
              <a:buFont typeface="Wingdings" panose="05000000000000000000" charset="0"/>
              <a:buChar char="Ø"/>
            </a:pPr>
            <a:r>
              <a:rPr lang="zh-CN" altLang="zh-CN" sz="1800">
                <a:solidFill>
                  <a:srgbClr val="000000"/>
                </a:solidFill>
                <a:latin typeface="宋体" panose="02010600030101010101" pitchFamily="2" charset="-122"/>
                <a:cs typeface="宋体" panose="02010600030101010101" pitchFamily="2" charset="-122"/>
              </a:rPr>
              <a:t>多余物为非金属，其主要成分为碳（</a:t>
            </a:r>
            <a:r>
              <a:rPr lang="en-US" altLang="zh-CN" sz="1800">
                <a:solidFill>
                  <a:srgbClr val="000000"/>
                </a:solidFill>
                <a:latin typeface="宋体" panose="02010600030101010101" pitchFamily="2" charset="-122"/>
                <a:cs typeface="宋体" panose="02010600030101010101" pitchFamily="2" charset="-122"/>
              </a:rPr>
              <a:t>82%</a:t>
            </a:r>
            <a:r>
              <a:rPr lang="zh-CN" altLang="en-US" sz="1800">
                <a:solidFill>
                  <a:srgbClr val="000000"/>
                </a:solidFill>
                <a:latin typeface="宋体" panose="02010600030101010101" pitchFamily="2" charset="-122"/>
                <a:cs typeface="宋体" panose="02010600030101010101" pitchFamily="2" charset="-122"/>
              </a:rPr>
              <a:t>）；</a:t>
            </a:r>
            <a:endParaRPr lang="zh-CN" altLang="en-US" sz="1800">
              <a:solidFill>
                <a:srgbClr val="000000"/>
              </a:solidFill>
              <a:latin typeface="宋体" panose="02010600030101010101" pitchFamily="2" charset="-122"/>
              <a:cs typeface="宋体" panose="02010600030101010101" pitchFamily="2" charset="-122"/>
            </a:endParaRPr>
          </a:p>
          <a:p>
            <a:pPr lvl="1" fontAlgn="base">
              <a:lnSpc>
                <a:spcPct val="200000"/>
              </a:lnSpc>
              <a:spcBef>
                <a:spcPct val="0"/>
              </a:spcBef>
              <a:spcAft>
                <a:spcPct val="0"/>
              </a:spcAft>
              <a:buClrTx/>
              <a:buFont typeface="Wingdings" panose="05000000000000000000" charset="0"/>
              <a:buChar char="Ø"/>
            </a:pPr>
            <a:r>
              <a:rPr lang="zh-CN" altLang="zh-CN" sz="1800">
                <a:solidFill>
                  <a:srgbClr val="000000"/>
                </a:solidFill>
                <a:latin typeface="宋体" panose="02010600030101010101" pitchFamily="2" charset="-122"/>
                <a:cs typeface="宋体" panose="02010600030101010101" pitchFamily="2" charset="-122"/>
              </a:rPr>
              <a:t>电阻约为</a:t>
            </a:r>
            <a:r>
              <a:rPr lang="en-US" altLang="zh-CN" sz="1800">
                <a:solidFill>
                  <a:srgbClr val="000000"/>
                </a:solidFill>
                <a:latin typeface="宋体" panose="02010600030101010101" pitchFamily="2" charset="-122"/>
                <a:cs typeface="宋体" panose="02010600030101010101" pitchFamily="2" charset="-122"/>
              </a:rPr>
              <a:t> </a:t>
            </a:r>
            <a:r>
              <a:rPr lang="zh-CN" altLang="zh-CN" sz="1800">
                <a:solidFill>
                  <a:srgbClr val="000000"/>
                </a:solidFill>
                <a:latin typeface="宋体" panose="02010600030101010101" pitchFamily="2" charset="-122"/>
                <a:cs typeface="宋体" panose="02010600030101010101" pitchFamily="2" charset="-122"/>
              </a:rPr>
              <a:t>350</a:t>
            </a:r>
            <a:r>
              <a:rPr lang="en-US" altLang="zh-CN" sz="1800">
                <a:solidFill>
                  <a:srgbClr val="000000"/>
                </a:solidFill>
                <a:latin typeface="宋体" panose="02010600030101010101" pitchFamily="2" charset="-122"/>
                <a:cs typeface="宋体" panose="02010600030101010101" pitchFamily="2" charset="-122"/>
              </a:rPr>
              <a:t> </a:t>
            </a:r>
            <a:r>
              <a:rPr lang="zh-CN" altLang="zh-CN" sz="1800">
                <a:solidFill>
                  <a:srgbClr val="000000"/>
                </a:solidFill>
                <a:latin typeface="宋体" panose="02010600030101010101" pitchFamily="2" charset="-122"/>
                <a:cs typeface="宋体" panose="02010600030101010101" pitchFamily="2" charset="-122"/>
              </a:rPr>
              <a:t>欧姆。</a:t>
            </a:r>
            <a:endParaRPr lang="zh-CN" altLang="zh-CN" sz="1800">
              <a:solidFill>
                <a:srgbClr val="000000"/>
              </a:solidFill>
              <a:latin typeface="宋体" panose="02010600030101010101" pitchFamily="2" charset="-122"/>
              <a:cs typeface="宋体" panose="02010600030101010101" pitchFamily="2" charset="-122"/>
            </a:endParaRPr>
          </a:p>
          <a:p>
            <a:pPr marL="0" lvl="0" indent="0" fontAlgn="base">
              <a:lnSpc>
                <a:spcPct val="200000"/>
              </a:lnSpc>
              <a:spcBef>
                <a:spcPct val="0"/>
              </a:spcBef>
              <a:spcAft>
                <a:spcPct val="0"/>
              </a:spcAft>
              <a:buClrTx/>
              <a:buFont typeface="Wingdings" panose="05000000000000000000" charset="0"/>
              <a:buNone/>
            </a:pPr>
            <a:r>
              <a:rPr lang="en-US" altLang="zh-CN" sz="1800">
                <a:solidFill>
                  <a:srgbClr val="000000"/>
                </a:solidFill>
                <a:latin typeface="宋体" panose="02010600030101010101" pitchFamily="2" charset="-122"/>
                <a:cs typeface="宋体" panose="02010600030101010101" pitchFamily="2" charset="-122"/>
              </a:rPr>
              <a:t>    </a:t>
            </a:r>
            <a:r>
              <a:rPr lang="zh-CN" altLang="zh-CN" sz="1800">
                <a:solidFill>
                  <a:srgbClr val="000000"/>
                </a:solidFill>
                <a:latin typeface="宋体" panose="02010600030101010101" pitchFamily="2" charset="-122"/>
                <a:cs typeface="宋体" panose="02010600030101010101" pitchFamily="2" charset="-122"/>
              </a:rPr>
              <a:t>由于该多余物的碳元素含量比碳纤维少，电阻比碳纤维高，故而可排除碳纤维。该航天产品的生产及测试环境为10万级洁净环境，工作人员穿着防静电洁净工作服，因此怀疑有可能是防静电工作服上的导电纤维。</a:t>
            </a:r>
            <a:endParaRPr lang="zh-CN" altLang="zh-CN" sz="1800">
              <a:solidFill>
                <a:srgbClr val="000000"/>
              </a:solidFill>
              <a:latin typeface="宋体" panose="02010600030101010101" pitchFamily="2" charset="-122"/>
              <a:cs typeface="宋体" panose="02010600030101010101" pitchFamily="2" charset="-122"/>
            </a:endParaRPr>
          </a:p>
          <a:p>
            <a:pPr fontAlgn="base">
              <a:lnSpc>
                <a:spcPct val="150000"/>
              </a:lnSpc>
              <a:spcBef>
                <a:spcPct val="0"/>
              </a:spcBef>
              <a:spcAft>
                <a:spcPct val="0"/>
              </a:spcAft>
              <a:buClrTx/>
              <a:buFontTx/>
              <a:buNone/>
            </a:pPr>
            <a:endParaRPr lang="zh-CN" alt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二、 </a:t>
            </a:r>
            <a:r>
              <a:rPr sz="2200" dirty="0">
                <a:latin typeface="宋体" panose="02010600030101010101" pitchFamily="2" charset="-122"/>
              </a:rPr>
              <a:t>导电多余物问题定位分析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2"/>
    </p:custData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904875" y="2349500"/>
            <a:ext cx="4725035"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altLang="zh-CN" sz="1800">
                <a:solidFill>
                  <a:srgbClr val="000000"/>
                </a:solidFill>
                <a:latin typeface="宋体" panose="02010600030101010101" pitchFamily="2" charset="-122"/>
                <a:cs typeface="宋体" panose="02010600030101010101" pitchFamily="2" charset="-122"/>
              </a:rPr>
              <a:t>剪取现场使用的防静电服面料做进一步的分析，在电镜下看到导电纤维是二点外露的截面形状，即在导电纤维的二个对称外表面有导电组分</a:t>
            </a:r>
            <a:r>
              <a:rPr lang="zh-CN" sz="1800">
                <a:solidFill>
                  <a:srgbClr val="000000"/>
                </a:solidFill>
                <a:latin typeface="宋体" panose="02010600030101010101" pitchFamily="2" charset="-122"/>
                <a:cs typeface="宋体" panose="02010600030101010101" pitchFamily="2" charset="-122"/>
              </a:rPr>
              <a:t>。</a:t>
            </a:r>
            <a:endParaRPr lang="zh-CN" sz="1800" b="1">
              <a:solidFill>
                <a:srgbClr val="000000"/>
              </a:solidFill>
              <a:latin typeface="宋体" panose="02010600030101010101" pitchFamily="2" charset="-122"/>
              <a:cs typeface="宋体" panose="02010600030101010101" pitchFamily="2" charset="-122"/>
            </a:endParaRPr>
          </a:p>
          <a:p>
            <a:pPr indent="0" fontAlgn="base">
              <a:lnSpc>
                <a:spcPct val="200000"/>
              </a:lnSpc>
              <a:spcBef>
                <a:spcPct val="0"/>
              </a:spcBef>
              <a:spcAft>
                <a:spcPct val="0"/>
              </a:spcAft>
              <a:buClrTx/>
              <a:buFontTx/>
              <a:buNone/>
            </a:pPr>
            <a:r>
              <a:rPr lang="en-US" altLang="zh-CN" sz="1800" b="1">
                <a:solidFill>
                  <a:srgbClr val="000000"/>
                </a:solidFill>
                <a:latin typeface="宋体" panose="02010600030101010101" pitchFamily="2" charset="-122"/>
                <a:cs typeface="宋体" panose="02010600030101010101" pitchFamily="2" charset="-122"/>
              </a:rPr>
              <a:t>   </a:t>
            </a:r>
            <a:endParaRPr lang="zh-CN" sz="1800" b="1">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二、 </a:t>
            </a:r>
            <a:r>
              <a:rPr sz="2200" dirty="0">
                <a:latin typeface="宋体" panose="02010600030101010101" pitchFamily="2" charset="-122"/>
              </a:rPr>
              <a:t>导电多余物问题定位分析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pic>
        <p:nvPicPr>
          <p:cNvPr id="3" name="图片 1"/>
          <p:cNvPicPr>
            <a:picLocks noChangeAspect="1"/>
          </p:cNvPicPr>
          <p:nvPr>
            <p:custDataLst>
              <p:tags r:id="rId2"/>
            </p:custDataLst>
          </p:nvPr>
        </p:nvPicPr>
        <p:blipFill>
          <a:blip r:embed="rId3"/>
          <a:stretch>
            <a:fillRect/>
          </a:stretch>
        </p:blipFill>
        <p:spPr>
          <a:xfrm>
            <a:off x="6263640" y="1879600"/>
            <a:ext cx="4878070" cy="3716655"/>
          </a:xfrm>
          <a:prstGeom prst="rect">
            <a:avLst/>
          </a:prstGeom>
          <a:noFill/>
          <a:ln>
            <a:noFill/>
          </a:ln>
        </p:spPr>
      </p:pic>
    </p:spTree>
    <p:custDataLst>
      <p:tags r:id="rId4"/>
    </p:custData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053465" y="2099310"/>
            <a:ext cx="965073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b="1">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用电镜测量，该导电组分的宽度大约10-11μm。剪取4mm长度的导电纤维，测量导电组分的电阻与多余物基本相同，同时测得导电组分的化学元素成分与多余物基本相同。</a:t>
            </a:r>
            <a:endParaRPr lang="zh-CN" sz="1800">
              <a:solidFill>
                <a:srgbClr val="000000"/>
              </a:solidFill>
              <a:latin typeface="宋体" panose="02010600030101010101" pitchFamily="2" charset="-122"/>
              <a:cs typeface="宋体" panose="02010600030101010101" pitchFamily="2" charset="-122"/>
            </a:endParaRPr>
          </a:p>
          <a:p>
            <a:pPr indent="0" fontAlgn="base">
              <a:lnSpc>
                <a:spcPct val="200000"/>
              </a:lnSpc>
              <a:spcBef>
                <a:spcPct val="0"/>
              </a:spcBef>
              <a:spcAft>
                <a:spcPct val="0"/>
              </a:spcAft>
              <a:buClrTx/>
              <a:buFontTx/>
              <a:buNone/>
            </a:pPr>
            <a:r>
              <a:rPr lang="en-US" altLang="zh-CN" sz="1800">
                <a:solidFill>
                  <a:srgbClr val="000000"/>
                </a:solidFill>
                <a:latin typeface="宋体" panose="02010600030101010101" pitchFamily="2" charset="-122"/>
                <a:cs typeface="宋体" panose="02010600030101010101" pitchFamily="2" charset="-122"/>
              </a:rPr>
              <a:t>    由此，该导电多余物可判定为现场使用的防静电工作服中导电纤维的导电组分。</a:t>
            </a:r>
            <a:endParaRPr lang="zh-CN" altLang="en-US"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二、 </a:t>
            </a:r>
            <a:r>
              <a:rPr sz="2200" dirty="0">
                <a:latin typeface="宋体" panose="02010600030101010101" pitchFamily="2" charset="-122"/>
              </a:rPr>
              <a:t>导电多余物问题定位分析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2"/>
    </p:custData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053465" y="2099310"/>
            <a:ext cx="965073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b="1">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要分析导电纤维的导电组分为什么会脱落，就需要了解什么是导电纤维。导电纤维一般指电阻小于10</a:t>
            </a:r>
            <a:r>
              <a:rPr lang="zh-CN" sz="1800" baseline="30000">
                <a:solidFill>
                  <a:srgbClr val="000000"/>
                </a:solidFill>
                <a:uFillTx/>
                <a:latin typeface="宋体" panose="02010600030101010101" pitchFamily="2" charset="-122"/>
                <a:cs typeface="宋体" panose="02010600030101010101" pitchFamily="2" charset="-122"/>
              </a:rPr>
              <a:t>9</a:t>
            </a:r>
            <a:r>
              <a:rPr lang="zh-CN" sz="1800">
                <a:solidFill>
                  <a:srgbClr val="000000"/>
                </a:solidFill>
                <a:latin typeface="宋体" panose="02010600030101010101" pitchFamily="2" charset="-122"/>
                <a:cs typeface="宋体" panose="02010600030101010101" pitchFamily="2" charset="-122"/>
              </a:rPr>
              <a:t>Ω·cm的纤维，细分的话又可分为导电纤维（电阻小于10</a:t>
            </a:r>
            <a:r>
              <a:rPr lang="zh-CN" sz="1800" baseline="30000">
                <a:solidFill>
                  <a:srgbClr val="000000"/>
                </a:solidFill>
                <a:uFillTx/>
                <a:latin typeface="宋体" panose="02010600030101010101" pitchFamily="2" charset="-122"/>
                <a:cs typeface="宋体" panose="02010600030101010101" pitchFamily="2" charset="-122"/>
              </a:rPr>
              <a:t>5</a:t>
            </a:r>
            <a:r>
              <a:rPr lang="zh-CN" sz="1800">
                <a:solidFill>
                  <a:srgbClr val="000000"/>
                </a:solidFill>
                <a:latin typeface="宋体" panose="02010600030101010101" pitchFamily="2" charset="-122"/>
                <a:cs typeface="宋体" panose="02010600030101010101" pitchFamily="2" charset="-122"/>
              </a:rPr>
              <a:t>Ω·cm）和防静电纤维（电阻小于10</a:t>
            </a:r>
            <a:r>
              <a:rPr lang="zh-CN" sz="1800" baseline="30000">
                <a:solidFill>
                  <a:srgbClr val="000000"/>
                </a:solidFill>
                <a:uFillTx/>
                <a:latin typeface="宋体" panose="02010600030101010101" pitchFamily="2" charset="-122"/>
                <a:cs typeface="宋体" panose="02010600030101010101" pitchFamily="2" charset="-122"/>
              </a:rPr>
              <a:t>9</a:t>
            </a:r>
            <a:r>
              <a:rPr lang="zh-CN" sz="1800">
                <a:solidFill>
                  <a:srgbClr val="000000"/>
                </a:solidFill>
                <a:latin typeface="宋体" panose="02010600030101010101" pitchFamily="2" charset="-122"/>
                <a:cs typeface="宋体" panose="02010600030101010101" pitchFamily="2" charset="-122"/>
              </a:rPr>
              <a:t>Ω·cm），国内在实际应用中一般统称为导电纤维。</a:t>
            </a:r>
            <a:endParaRPr lang="zh-CN" sz="1800">
              <a:solidFill>
                <a:srgbClr val="000000"/>
              </a:solidFill>
              <a:latin typeface="宋体" panose="02010600030101010101" pitchFamily="2" charset="-122"/>
              <a:cs typeface="宋体" panose="02010600030101010101" pitchFamily="2" charset="-122"/>
            </a:endParaRPr>
          </a:p>
          <a:p>
            <a:pPr indent="0" fontAlgn="base">
              <a:lnSpc>
                <a:spcPct val="200000"/>
              </a:lnSpc>
              <a:spcBef>
                <a:spcPct val="0"/>
              </a:spcBef>
              <a:spcAft>
                <a:spcPct val="0"/>
              </a:spcAft>
              <a:buClrTx/>
              <a:buFontTx/>
              <a:buNone/>
            </a:pPr>
            <a:r>
              <a:rPr lang="zh-CN" sz="1800">
                <a:solidFill>
                  <a:srgbClr val="000000"/>
                </a:solidFill>
                <a:latin typeface="宋体" panose="02010600030101010101" pitchFamily="2" charset="-122"/>
                <a:cs typeface="宋体" panose="02010600030101010101" pitchFamily="2" charset="-122"/>
              </a:rPr>
              <a:t> </a:t>
            </a:r>
            <a:r>
              <a:rPr lang="en-US" altLang="zh-CN" sz="1800">
                <a:solidFill>
                  <a:srgbClr val="000000"/>
                </a:solidFill>
                <a:latin typeface="宋体" panose="02010600030101010101" pitchFamily="2" charset="-122"/>
                <a:cs typeface="宋体" panose="02010600030101010101" pitchFamily="2" charset="-122"/>
              </a:rPr>
              <a:t>   </a:t>
            </a:r>
            <a:r>
              <a:rPr lang="zh-CN" sz="1800">
                <a:solidFill>
                  <a:srgbClr val="000000"/>
                </a:solidFill>
                <a:latin typeface="宋体" panose="02010600030101010101" pitchFamily="2" charset="-122"/>
                <a:cs typeface="宋体" panose="02010600030101010101" pitchFamily="2" charset="-122"/>
              </a:rPr>
              <a:t>用于制作防静电工作服的导电纤维主要有二种，一种是表面渗碳型，一种是复合纺丝型。</a:t>
            </a:r>
            <a:endParaRPr 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三、 </a:t>
            </a:r>
            <a:r>
              <a:rPr sz="2200" dirty="0">
                <a:latin typeface="宋体" panose="02010600030101010101" pitchFamily="2" charset="-122"/>
              </a:rPr>
              <a:t>导电组分脱落原因分析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Tree>
    <p:custDataLst>
      <p:tags r:id="rId2"/>
    </p:custData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053465" y="2099310"/>
            <a:ext cx="522986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indent="0" fontAlgn="base">
              <a:lnSpc>
                <a:spcPct val="200000"/>
              </a:lnSpc>
              <a:spcBef>
                <a:spcPct val="0"/>
              </a:spcBef>
              <a:spcAft>
                <a:spcPct val="0"/>
              </a:spcAft>
              <a:buClrTx/>
              <a:buFontTx/>
              <a:buNone/>
            </a:pPr>
            <a:r>
              <a:rPr lang="en-US" sz="1800" b="1">
                <a:solidFill>
                  <a:srgbClr val="000000"/>
                </a:solidFill>
                <a:latin typeface="宋体" panose="02010600030101010101" pitchFamily="2" charset="-122"/>
                <a:cs typeface="宋体" panose="02010600030101010101" pitchFamily="2" charset="-122"/>
              </a:rPr>
              <a:t>   </a:t>
            </a:r>
            <a:r>
              <a:rPr lang="en-US" altLang="zh-CN" sz="1800" b="1">
                <a:solidFill>
                  <a:srgbClr val="000000"/>
                </a:solidFill>
                <a:latin typeface="宋体" panose="02010600030101010101" pitchFamily="2" charset="-122"/>
                <a:cs typeface="宋体" panose="02010600030101010101" pitchFamily="2" charset="-122"/>
              </a:rPr>
              <a:t> </a:t>
            </a:r>
            <a:r>
              <a:rPr lang="zh-CN" sz="1800" b="1">
                <a:solidFill>
                  <a:srgbClr val="000000"/>
                </a:solidFill>
                <a:latin typeface="宋体" panose="02010600030101010101" pitchFamily="2" charset="-122"/>
                <a:cs typeface="宋体" panose="02010600030101010101" pitchFamily="2" charset="-122"/>
              </a:rPr>
              <a:t>表面渗碳型导电纤维：</a:t>
            </a:r>
            <a:r>
              <a:rPr lang="zh-CN" sz="1800">
                <a:solidFill>
                  <a:srgbClr val="000000"/>
                </a:solidFill>
                <a:latin typeface="宋体" panose="02010600030101010101" pitchFamily="2" charset="-122"/>
                <a:cs typeface="宋体" panose="02010600030101010101" pitchFamily="2" charset="-122"/>
              </a:rPr>
              <a:t>在普通尼龙纤维表面涂布碳粉，其特点是电阻较低，纤维比较粗，加工方便，表面的碳粉与基体尼龙的结合力差，碳粉容易受外力的冲击而脱落。但是其脱落的碳粉是颗粒状的，脱落可能会随机发生。本案例中的导电多余物显然不是表面渗碳型导电纤维的导电组分。</a:t>
            </a:r>
            <a:endParaRPr lang="zh-CN" sz="1800">
              <a:solidFill>
                <a:srgbClr val="000000"/>
              </a:solidFill>
              <a:latin typeface="宋体" panose="02010600030101010101" pitchFamily="2" charset="-122"/>
              <a:cs typeface="宋体" panose="02010600030101010101" pitchFamily="2"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sz="2800" spc="250" dirty="0">
                <a:effectLst>
                  <a:outerShdw blurRad="38100" dist="25400" dir="5400000" algn="ctr" rotWithShape="0">
                    <a:srgbClr val="6E747A">
                      <a:alpha val="43000"/>
                    </a:srgbClr>
                  </a:outerShdw>
                </a:effectLst>
                <a:uFillTx/>
                <a:sym typeface="+mn-ea"/>
              </a:rPr>
              <a:t>由防静电服引发的航天器导电多余物案例分析</a:t>
            </a:r>
            <a:endParaRPr sz="2800" spc="250" dirty="0">
              <a:solidFill>
                <a:schemeClr val="accent1"/>
              </a:solidFill>
              <a:effectLst>
                <a:outerShdw blurRad="38100" dist="25400" dir="5400000" algn="ctr" rotWithShape="0">
                  <a:srgbClr val="6E747A">
                    <a:alpha val="43000"/>
                  </a:srgbClr>
                </a:outerShdw>
              </a:effectLst>
              <a:uFillTx/>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三、 </a:t>
            </a:r>
            <a:r>
              <a:rPr sz="2200" dirty="0">
                <a:latin typeface="宋体" panose="02010600030101010101" pitchFamily="2" charset="-122"/>
              </a:rPr>
              <a:t>导电组分脱落原因分析</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pic>
        <p:nvPicPr>
          <p:cNvPr id="3" name="图片 3" descr="WPS图片编辑"/>
          <p:cNvPicPr>
            <a:picLocks noChangeAspect="1"/>
          </p:cNvPicPr>
          <p:nvPr>
            <p:custDataLst>
              <p:tags r:id="rId2"/>
            </p:custDataLst>
          </p:nvPr>
        </p:nvPicPr>
        <p:blipFill>
          <a:blip r:embed="rId3"/>
          <a:stretch>
            <a:fillRect/>
          </a:stretch>
        </p:blipFill>
        <p:spPr>
          <a:xfrm>
            <a:off x="6586855" y="1880870"/>
            <a:ext cx="4501515" cy="4010025"/>
          </a:xfrm>
          <a:prstGeom prst="rect">
            <a:avLst/>
          </a:prstGeom>
        </p:spPr>
      </p:pic>
    </p:spTree>
    <p:custDataLst>
      <p:tags r:id="rId4"/>
    </p:custDataLst>
  </p:cSld>
  <p:clrMapOvr>
    <a:masterClrMapping/>
  </p:clrMapOvr>
  <p:transition spd="slow">
    <p:wipe/>
  </p:transition>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4"/>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3.xml><?xml version="1.0" encoding="utf-8"?>
<p:tagLst xmlns:p="http://schemas.openxmlformats.org/presentationml/2006/main">
  <p:tag name="KSO_WM_UNIT_SHOW_EDIT_AREA_INDICATION" val="0"/>
  <p:tag name="KSO_WM_TEMPLATE_THUMBS_INDEX" val="1、4、7、8、10、11、13、1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544"/>
</p:tagLst>
</file>

<file path=ppt/tags/tag164.xml><?xml version="1.0" encoding="utf-8"?>
<p:tagLst xmlns:p="http://schemas.openxmlformats.org/presentationml/2006/main">
  <p:tag name="TIMING" val="|0.5|14.3"/>
  <p:tag name="KSO_WM_TEMPLATE_CATEGORY" val="custom"/>
  <p:tag name="KSO_WM_TEMPLATE_INDEX" val="20202544"/>
</p:tagLst>
</file>

<file path=ppt/tags/tag165.xml><?xml version="1.0" encoding="utf-8"?>
<p:tagLst xmlns:p="http://schemas.openxmlformats.org/presentationml/2006/main">
  <p:tag name="TIMING" val="|0.5|14.3"/>
  <p:tag name="KSO_WM_TEMPLATE_CATEGORY" val="custom"/>
  <p:tag name="KSO_WM_TEMPLATE_INDEX" val="20202544"/>
</p:tagLst>
</file>

<file path=ppt/tags/tag166.xml><?xml version="1.0" encoding="utf-8"?>
<p:tagLst xmlns:p="http://schemas.openxmlformats.org/presentationml/2006/main">
  <p:tag name="TIMING" val="|0.5|14.3"/>
  <p:tag name="KSO_WM_TEMPLATE_CATEGORY" val="custom"/>
  <p:tag name="KSO_WM_TEMPLATE_INDEX" val="20202544"/>
</p:tagLst>
</file>

<file path=ppt/tags/tag167.xml><?xml version="1.0" encoding="utf-8"?>
<p:tagLst xmlns:p="http://schemas.openxmlformats.org/presentationml/2006/main">
  <p:tag name="TIMING" val="|0.5|14.3"/>
  <p:tag name="KSO_WM_TEMPLATE_CATEGORY" val="custom"/>
  <p:tag name="KSO_WM_TEMPLATE_INDEX" val="20202544"/>
</p:tagLst>
</file>

<file path=ppt/tags/tag168.xml><?xml version="1.0" encoding="utf-8"?>
<p:tagLst xmlns:p="http://schemas.openxmlformats.org/presentationml/2006/main">
  <p:tag name="TIMING" val="|0.5|14.3"/>
  <p:tag name="KSO_WM_TEMPLATE_CATEGORY" val="custom"/>
  <p:tag name="KSO_WM_TEMPLATE_INDEX" val="20202544"/>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TIMING" val="|0.5|14.3"/>
  <p:tag name="KSO_WM_TEMPLATE_CATEGORY" val="custom"/>
  <p:tag name="KSO_WM_TEMPLATE_INDEX" val="20202544"/>
</p:tagLst>
</file>

<file path=ppt/tags/tag171.xml><?xml version="1.0" encoding="utf-8"?>
<p:tagLst xmlns:p="http://schemas.openxmlformats.org/presentationml/2006/main">
  <p:tag name="TIMING" val="|0.5|14.3"/>
  <p:tag name="KSO_WM_TEMPLATE_CATEGORY" val="custom"/>
  <p:tag name="KSO_WM_TEMPLATE_INDEX" val="20202544"/>
</p:tagLst>
</file>

<file path=ppt/tags/tag172.xml><?xml version="1.0" encoding="utf-8"?>
<p:tagLst xmlns:p="http://schemas.openxmlformats.org/presentationml/2006/main">
  <p:tag name="TIMING" val="|0.5|14.3"/>
  <p:tag name="KSO_WM_TEMPLATE_CATEGORY" val="custom"/>
  <p:tag name="KSO_WM_TEMPLATE_INDEX" val="20202544"/>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TIMING" val="|0.5|14.3"/>
  <p:tag name="KSO_WM_TEMPLATE_CATEGORY" val="custom"/>
  <p:tag name="KSO_WM_TEMPLATE_INDEX" val="20202544"/>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TIMING" val="|0.5|14.3"/>
  <p:tag name="KSO_WM_TEMPLATE_CATEGORY" val="custom"/>
  <p:tag name="KSO_WM_TEMPLATE_INDEX" val="20202544"/>
</p:tagLst>
</file>

<file path=ppt/tags/tag177.xml><?xml version="1.0" encoding="utf-8"?>
<p:tagLst xmlns:p="http://schemas.openxmlformats.org/presentationml/2006/main">
  <p:tag name="TIMING" val="|0.5|14.3"/>
  <p:tag name="KSO_WM_TEMPLATE_CATEGORY" val="custom"/>
  <p:tag name="KSO_WM_TEMPLATE_INDEX" val="20202544"/>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TIMING" val="|0.5|14.3"/>
  <p:tag name="KSO_WM_TEMPLATE_CATEGORY" val="custom"/>
  <p:tag name="KSO_WM_TEMPLATE_INDEX" val="20202544"/>
</p:tagLst>
</file>

<file path=ppt/tags/tag189.xml><?xml version="1.0" encoding="utf-8"?>
<p:tagLst xmlns:p="http://schemas.openxmlformats.org/presentationml/2006/main">
  <p:tag name="TIMING" val="|0.5|14.3"/>
  <p:tag name="KSO_WM_TEMPLATE_CATEGORY" val="custom"/>
  <p:tag name="KSO_WM_TEMPLATE_INDEX" val="20202544"/>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TIMING" val="|0.5|14.3"/>
  <p:tag name="KSO_WM_TEMPLATE_CATEGORY" val="custom"/>
  <p:tag name="KSO_WM_TEMPLATE_INDEX" val="20202544"/>
</p:tagLst>
</file>

<file path=ppt/tags/tag191.xml><?xml version="1.0" encoding="utf-8"?>
<p:tagLst xmlns:p="http://schemas.openxmlformats.org/presentationml/2006/main">
  <p:tag name="TIMING" val="|0.5|14.3"/>
  <p:tag name="KSO_WM_TEMPLATE_CATEGORY" val="custom"/>
  <p:tag name="KSO_WM_TEMPLATE_INDEX" val="20202544"/>
</p:tagLst>
</file>

<file path=ppt/tags/tag192.xml><?xml version="1.0" encoding="utf-8"?>
<p:tagLst xmlns:p="http://schemas.openxmlformats.org/presentationml/2006/main">
  <p:tag name="TIMING" val="|0.5|14.3"/>
  <p:tag name="KSO_WM_TEMPLATE_CATEGORY" val="custom"/>
  <p:tag name="KSO_WM_TEMPLATE_INDEX" val="20202544"/>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TIMING" val="|0.5|14.3"/>
  <p:tag name="KSO_WM_TEMPLATE_CATEGORY" val="custom"/>
  <p:tag name="KSO_WM_TEMPLATE_INDEX" val="20202544"/>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TIMING" val="|0.5|14.3"/>
  <p:tag name="KSO_WM_TEMPLATE_CATEGORY" val="custom"/>
  <p:tag name="KSO_WM_TEMPLATE_INDEX" val="20202544"/>
</p:tagLst>
</file>

<file path=ppt/tags/tag199.xml><?xml version="1.0" encoding="utf-8"?>
<p:tagLst xmlns:p="http://schemas.openxmlformats.org/presentationml/2006/main">
  <p:tag name="TIMING" val="|0.5|14.3"/>
  <p:tag name="KSO_WM_TEMPLATE_CATEGORY" val="custom"/>
  <p:tag name="KSO_WM_TEMPLATE_INDEX" val="20202544"/>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TIMING" val="|0.5|14.3"/>
  <p:tag name="KSO_WM_TEMPLATE_CATEGORY" val="custom"/>
  <p:tag name="KSO_WM_TEMPLATE_INDEX" val="20202544"/>
</p:tagLst>
</file>

<file path=ppt/tags/tag201.xml><?xml version="1.0" encoding="utf-8"?>
<p:tagLst xmlns:p="http://schemas.openxmlformats.org/presentationml/2006/main">
  <p:tag name="TIMING" val="|0.5|14.3"/>
  <p:tag name="KSO_WM_TEMPLATE_CATEGORY" val="custom"/>
  <p:tag name="KSO_WM_TEMPLATE_INDEX" val="20202544"/>
</p:tagLst>
</file>

<file path=ppt/tags/tag202.xml><?xml version="1.0" encoding="utf-8"?>
<p:tagLst xmlns:p="http://schemas.openxmlformats.org/presentationml/2006/main">
  <p:tag name="TIMING" val="|0.5|14.3"/>
  <p:tag name="KSO_WM_TEMPLATE_CATEGORY" val="custom"/>
  <p:tag name="KSO_WM_TEMPLATE_INDEX" val="20202544"/>
</p:tagLst>
</file>

<file path=ppt/tags/tag203.xml><?xml version="1.0" encoding="utf-8"?>
<p:tagLst xmlns:p="http://schemas.openxmlformats.org/presentationml/2006/main">
  <p:tag name="TIMING" val="|0.5|14.3"/>
  <p:tag name="KSO_WM_TEMPLATE_CATEGORY" val="custom"/>
  <p:tag name="KSO_WM_TEMPLATE_INDEX" val="20202544"/>
</p:tagLst>
</file>

<file path=ppt/tags/tag204.xml><?xml version="1.0" encoding="utf-8"?>
<p:tagLst xmlns:p="http://schemas.openxmlformats.org/presentationml/2006/main">
  <p:tag name="TIMING" val="|0.5|14.3"/>
  <p:tag name="KSO_WM_TEMPLATE_CATEGORY" val="custom"/>
  <p:tag name="KSO_WM_TEMPLATE_INDEX" val="20202544"/>
</p:tagLst>
</file>

<file path=ppt/tags/tag205.xml><?xml version="1.0" encoding="utf-8"?>
<p:tagLst xmlns:p="http://schemas.openxmlformats.org/presentationml/2006/main">
  <p:tag name="TIMING" val="|0.5|14.3"/>
  <p:tag name="KSO_WM_TEMPLATE_CATEGORY" val="custom"/>
  <p:tag name="KSO_WM_TEMPLATE_INDEX" val="20202544"/>
</p:tagLst>
</file>

<file path=ppt/tags/tag206.xml><?xml version="1.0" encoding="utf-8"?>
<p:tagLst xmlns:p="http://schemas.openxmlformats.org/presentationml/2006/main">
  <p:tag name="TIMING" val="|0.5|14.3"/>
  <p:tag name="KSO_WM_TEMPLATE_CATEGORY" val="custom"/>
  <p:tag name="KSO_WM_TEMPLATE_INDEX" val="20202544"/>
</p:tagLst>
</file>

<file path=ppt/tags/tag207.xml><?xml version="1.0" encoding="utf-8"?>
<p:tagLst xmlns:p="http://schemas.openxmlformats.org/presentationml/2006/main">
  <p:tag name="KSO_WPP_MARK_KEY" val="d672a295-ee97-4d56-abf3-9c7cd1ad09d7"/>
  <p:tag name="COMMONDATA" val="eyJoZGlkIjoiZmIzNTU3NDI2OWRiYzU5OTkyMjdlYTg5ZGJjOTNjNDEifQ=="/>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Lst>
</file>

<file path=ppt/tags/tag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24">
      <a:dk1>
        <a:srgbClr val="000000"/>
      </a:dk1>
      <a:lt1>
        <a:srgbClr val="FFFFFF"/>
      </a:lt1>
      <a:dk2>
        <a:srgbClr val="F2F2F2"/>
      </a:dk2>
      <a:lt2>
        <a:srgbClr val="FFFFFF"/>
      </a:lt2>
      <a:accent1>
        <a:srgbClr val="6EACF7"/>
      </a:accent1>
      <a:accent2>
        <a:srgbClr val="8CA2E6"/>
      </a:accent2>
      <a:accent3>
        <a:srgbClr val="A595D7"/>
      </a:accent3>
      <a:accent4>
        <a:srgbClr val="BC86C8"/>
      </a:accent4>
      <a:accent5>
        <a:srgbClr val="D676B9"/>
      </a:accent5>
      <a:accent6>
        <a:srgbClr val="F166AC"/>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4585</Words>
  <Application>WPS 演示</Application>
  <PresentationFormat>宽屏</PresentationFormat>
  <Paragraphs>295</Paragraphs>
  <Slides>26</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微软雅黑</vt:lpstr>
      <vt:lpstr>汉仪旗黑-85S</vt:lpstr>
      <vt:lpstr>Viner Hand ITC</vt:lpstr>
      <vt:lpstr>Verdana</vt:lpstr>
      <vt:lpstr>幼圆</vt:lpstr>
      <vt:lpstr>Wingdings</vt:lpstr>
      <vt:lpstr>Arial Unicode MS</vt:lpstr>
      <vt:lpstr>Calibri</vt:lpstr>
      <vt:lpstr>Times New Roman</vt:lpstr>
      <vt:lpstr>微软雅黑 Light</vt:lpstr>
      <vt:lpstr>Mongolian Baiti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Huang jh</dc:creator>
  <cp:lastModifiedBy>黄建华</cp:lastModifiedBy>
  <cp:revision>162</cp:revision>
  <dcterms:created xsi:type="dcterms:W3CDTF">2019-06-19T02:08:00Z</dcterms:created>
  <dcterms:modified xsi:type="dcterms:W3CDTF">2024-04-11T08:00:43Z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782ABF2A9C71421FA7A8CD7D0CC7891F_13</vt:lpwstr>
  </property>
</Properties>
</file>