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3"/>
    <p:sldId id="258" r:id="rId4"/>
    <p:sldId id="313" r:id="rId5"/>
    <p:sldId id="329" r:id="rId6"/>
    <p:sldId id="314" r:id="rId7"/>
    <p:sldId id="330" r:id="rId8"/>
    <p:sldId id="261" r:id="rId9"/>
    <p:sldId id="262" r:id="rId10"/>
    <p:sldId id="263" r:id="rId11"/>
    <p:sldId id="264" r:id="rId12"/>
    <p:sldId id="266" r:id="rId13"/>
    <p:sldId id="265" r:id="rId14"/>
    <p:sldId id="316" r:id="rId15"/>
    <p:sldId id="317" r:id="rId16"/>
    <p:sldId id="318" r:id="rId17"/>
    <p:sldId id="319" r:id="rId18"/>
    <p:sldId id="334" r:id="rId19"/>
    <p:sldId id="332" r:id="rId20"/>
    <p:sldId id="333" r:id="rId21"/>
    <p:sldId id="335" r:id="rId22"/>
    <p:sldId id="336" r:id="rId23"/>
    <p:sldId id="337" r:id="rId24"/>
    <p:sldId id="338" r:id="rId25"/>
    <p:sldId id="27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91"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形状 24"/>
          <p:cNvSpPr/>
          <p:nvPr>
            <p:custDataLst>
              <p:tags r:id="rId2"/>
            </p:custDataLst>
          </p:nvPr>
        </p:nvSpPr>
        <p:spPr>
          <a:xfrm>
            <a:off x="0" y="3921792"/>
            <a:ext cx="3691856" cy="2936208"/>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任意多边形: 形状 7"/>
          <p:cNvSpPr/>
          <p:nvPr>
            <p:custDataLst>
              <p:tags r:id="rId3"/>
            </p:custDataLst>
          </p:nvPr>
        </p:nvSpPr>
        <p:spPr>
          <a:xfrm>
            <a:off x="9516687" y="1"/>
            <a:ext cx="2675313" cy="4553409"/>
          </a:xfrm>
          <a:custGeom>
            <a:avLst/>
            <a:gdLst>
              <a:gd name="connsiteX0" fmla="*/ 1525850 w 2675313"/>
              <a:gd name="connsiteY0" fmla="*/ 0 h 4553409"/>
              <a:gd name="connsiteX1" fmla="*/ 2675313 w 2675313"/>
              <a:gd name="connsiteY1" fmla="*/ 0 h 4553409"/>
              <a:gd name="connsiteX2" fmla="*/ 2675313 w 2675313"/>
              <a:gd name="connsiteY2" fmla="*/ 4528772 h 4553409"/>
              <a:gd name="connsiteX3" fmla="*/ 2593476 w 2675313"/>
              <a:gd name="connsiteY3" fmla="*/ 4541261 h 4553409"/>
              <a:gd name="connsiteX4" fmla="*/ 2352905 w 2675313"/>
              <a:gd name="connsiteY4" fmla="*/ 4553409 h 4553409"/>
              <a:gd name="connsiteX5" fmla="*/ 0 w 2675313"/>
              <a:gd name="connsiteY5" fmla="*/ 2200504 h 4553409"/>
              <a:gd name="connsiteX6" fmla="*/ 1437048 w 2675313"/>
              <a:gd name="connsiteY6" fmla="*/ 32502 h 455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13" h="4553409">
                <a:moveTo>
                  <a:pt x="1525850" y="0"/>
                </a:moveTo>
                <a:lnTo>
                  <a:pt x="2675313" y="0"/>
                </a:lnTo>
                <a:lnTo>
                  <a:pt x="2675313" y="4528772"/>
                </a:lnTo>
                <a:lnTo>
                  <a:pt x="2593476" y="4541261"/>
                </a:lnTo>
                <a:cubicBezTo>
                  <a:pt x="2514378" y="4549294"/>
                  <a:pt x="2434122" y="4553409"/>
                  <a:pt x="2352905" y="4553409"/>
                </a:cubicBezTo>
                <a:cubicBezTo>
                  <a:pt x="1053431" y="4553409"/>
                  <a:pt x="0" y="3499978"/>
                  <a:pt x="0" y="2200504"/>
                </a:cubicBezTo>
                <a:cubicBezTo>
                  <a:pt x="0" y="1225899"/>
                  <a:pt x="592555" y="389692"/>
                  <a:pt x="1437048" y="32502"/>
                </a:cubicBez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9" name="任意形状 17"/>
          <p:cNvSpPr/>
          <p:nvPr>
            <p:custDataLst>
              <p:tags r:id="rId4"/>
            </p:custDataLst>
          </p:nvPr>
        </p:nvSpPr>
        <p:spPr>
          <a:xfrm>
            <a:off x="7511951" y="0"/>
            <a:ext cx="3589290" cy="2179590"/>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0" name="椭圆 9"/>
          <p:cNvSpPr/>
          <p:nvPr>
            <p:custDataLst>
              <p:tags r:id="rId5"/>
            </p:custDataLst>
          </p:nvPr>
        </p:nvSpPr>
        <p:spPr>
          <a:xfrm>
            <a:off x="1078059" y="494506"/>
            <a:ext cx="2084678" cy="2084678"/>
          </a:xfrm>
          <a:prstGeom prst="ellipse">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6" name="日期占位符 15"/>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984644" y="2383744"/>
            <a:ext cx="6246303" cy="1174403"/>
          </a:xfrm>
        </p:spPr>
        <p:txBody>
          <a:bodyPr lIns="90000" tIns="46800" rIns="90000" bIns="4680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2984500" y="3645535"/>
            <a:ext cx="6246495" cy="374650"/>
          </a:xfrm>
        </p:spPr>
        <p:txBody>
          <a:bodyPr lIns="90000" tIns="46800" rIns="90000" bIns="46800">
            <a:normAutofit/>
          </a:bodyPr>
          <a:lstStyle>
            <a:lvl1pPr marL="0" indent="0" algn="ctr" eaLnBrk="1" fontAlgn="auto" latinLnBrk="0" hangingPunct="1">
              <a:lnSpc>
                <a:spcPct val="100000"/>
              </a:lnSpc>
              <a:buNone/>
              <a:defRPr sz="2000" u="none" strike="noStrike" kern="1200" cap="none" spc="3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1"/>
            </p:custDataLst>
          </p:nvPr>
        </p:nvSpPr>
        <p:spPr>
          <a:xfrm>
            <a:off x="3317240" y="4057015"/>
            <a:ext cx="1458595" cy="382270"/>
          </a:xfrm>
        </p:spPr>
        <p:txBody>
          <a:bodyPr lIns="90000" tIns="46800" rIns="90000" bIns="46800" anchor="ctr" anchorCtr="0">
            <a:normAutofit/>
          </a:bodyPr>
          <a:lstStyle>
            <a:lvl1pPr marL="0" indent="0">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2"/>
            </p:custDataLst>
          </p:nvPr>
        </p:nvSpPr>
        <p:spPr>
          <a:xfrm>
            <a:off x="7464425" y="4057015"/>
            <a:ext cx="1458595" cy="382270"/>
          </a:xfrm>
        </p:spPr>
        <p:txBody>
          <a:bodyPr lIns="90000" tIns="46800" rIns="90000" bIns="46800" anchor="ctr" anchorCtr="0">
            <a:normAutofit/>
          </a:bodyPr>
          <a:lstStyle>
            <a:lvl1pPr marL="0" indent="0" algn="r">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3" name="椭圆 12"/>
          <p:cNvSpPr/>
          <p:nvPr>
            <p:custDataLst>
              <p:tags r:id="rId13"/>
            </p:custDataLst>
          </p:nvPr>
        </p:nvSpPr>
        <p:spPr>
          <a:xfrm>
            <a:off x="9537097" y="4867214"/>
            <a:ext cx="1108226" cy="1108226"/>
          </a:xfrm>
          <a:prstGeom prst="ellipse">
            <a:avLst/>
          </a:prstGeom>
          <a:solidFill>
            <a:schemeClr val="accent6">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cxnSp>
        <p:nvCxnSpPr>
          <p:cNvPr id="6" name="直接连接符 5"/>
          <p:cNvCxnSpPr/>
          <p:nvPr>
            <p:custDataLst>
              <p:tags r:id="rId14"/>
            </p:custDataLst>
          </p:nvPr>
        </p:nvCxnSpPr>
        <p:spPr>
          <a:xfrm>
            <a:off x="3371850" y="3600450"/>
            <a:ext cx="54578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8255"/>
            <a:ext cx="12192000" cy="6880860"/>
            <a:chOff x="0" y="-13"/>
            <a:chExt cx="19200" cy="10836"/>
          </a:xfrm>
        </p:grpSpPr>
        <p:sp>
          <p:nvSpPr>
            <p:cNvPr id="24" name="任意多边形: 形状 23"/>
            <p:cNvSpPr/>
            <p:nvPr>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userDrawn="1">
              <p:custDataLst>
                <p:tags r:id="rId5"/>
              </p:custDataLst>
            </p:nvPr>
          </p:nvSpPr>
          <p:spPr>
            <a:xfrm>
              <a:off x="0" y="9383"/>
              <a:ext cx="1811" cy="144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910840" y="2480310"/>
            <a:ext cx="6369685" cy="11817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6" name="任意形状 8"/>
          <p:cNvSpPr/>
          <p:nvPr>
            <p:custDataLst>
              <p:tags r:id="rId6"/>
            </p:custDataLst>
          </p:nvPr>
        </p:nvSpPr>
        <p:spPr>
          <a:xfrm>
            <a:off x="3925629" y="5414158"/>
            <a:ext cx="4340977" cy="1443841"/>
          </a:xfrm>
          <a:custGeom>
            <a:avLst/>
            <a:gdLst>
              <a:gd name="connsiteX0" fmla="*/ 2170488 w 4340977"/>
              <a:gd name="connsiteY0" fmla="*/ 0 h 1443841"/>
              <a:gd name="connsiteX1" fmla="*/ 4338490 w 4340977"/>
              <a:gd name="connsiteY1" fmla="*/ 1437048 h 1443841"/>
              <a:gd name="connsiteX2" fmla="*/ 4340977 w 4340977"/>
              <a:gd name="connsiteY2" fmla="*/ 1443841 h 1443841"/>
              <a:gd name="connsiteX3" fmla="*/ 0 w 4340977"/>
              <a:gd name="connsiteY3" fmla="*/ 1443841 h 1443841"/>
              <a:gd name="connsiteX4" fmla="*/ 2486 w 4340977"/>
              <a:gd name="connsiteY4" fmla="*/ 1437048 h 1443841"/>
              <a:gd name="connsiteX5" fmla="*/ 2170488 w 4340977"/>
              <a:gd name="connsiteY5" fmla="*/ 0 h 14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977" h="1443841">
                <a:moveTo>
                  <a:pt x="2170488" y="0"/>
                </a:moveTo>
                <a:cubicBezTo>
                  <a:pt x="3145094" y="0"/>
                  <a:pt x="3981300" y="592555"/>
                  <a:pt x="4338490" y="1437048"/>
                </a:cubicBezTo>
                <a:lnTo>
                  <a:pt x="4340977" y="1443841"/>
                </a:lnTo>
                <a:lnTo>
                  <a:pt x="0" y="1443841"/>
                </a:lnTo>
                <a:lnTo>
                  <a:pt x="2486" y="1437048"/>
                </a:lnTo>
                <a:cubicBezTo>
                  <a:pt x="359677" y="592555"/>
                  <a:pt x="1195883" y="0"/>
                  <a:pt x="2170488"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7" name="任意形状 7"/>
          <p:cNvSpPr/>
          <p:nvPr>
            <p:custDataLst>
              <p:tags r:id="rId7"/>
            </p:custDataLst>
          </p:nvPr>
        </p:nvSpPr>
        <p:spPr>
          <a:xfrm>
            <a:off x="4969751" y="1"/>
            <a:ext cx="2229641" cy="904197"/>
          </a:xfrm>
          <a:custGeom>
            <a:avLst/>
            <a:gdLst>
              <a:gd name="connsiteX0" fmla="*/ 0 w 2229641"/>
              <a:gd name="connsiteY0" fmla="*/ 0 h 904197"/>
              <a:gd name="connsiteX1" fmla="*/ 2229641 w 2229641"/>
              <a:gd name="connsiteY1" fmla="*/ 0 h 904197"/>
              <a:gd name="connsiteX2" fmla="*/ 2165057 w 2229641"/>
              <a:gd name="connsiteY2" fmla="*/ 208053 h 904197"/>
              <a:gd name="connsiteX3" fmla="*/ 1114820 w 2229641"/>
              <a:gd name="connsiteY3" fmla="*/ 904197 h 904197"/>
              <a:gd name="connsiteX4" fmla="*/ 64583 w 2229641"/>
              <a:gd name="connsiteY4" fmla="*/ 208053 h 90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641" h="904197">
                <a:moveTo>
                  <a:pt x="0" y="0"/>
                </a:moveTo>
                <a:lnTo>
                  <a:pt x="2229641" y="0"/>
                </a:lnTo>
                <a:lnTo>
                  <a:pt x="2165057" y="208053"/>
                </a:lnTo>
                <a:cubicBezTo>
                  <a:pt x="1992025" y="617148"/>
                  <a:pt x="1586945" y="904197"/>
                  <a:pt x="1114820" y="904197"/>
                </a:cubicBezTo>
                <a:cubicBezTo>
                  <a:pt x="642696" y="904197"/>
                  <a:pt x="237616" y="617148"/>
                  <a:pt x="64583" y="208053"/>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9" name="文本占位符 8"/>
          <p:cNvSpPr>
            <a:spLocks noGrp="1"/>
          </p:cNvSpPr>
          <p:nvPr>
            <p:ph type="body" sz="quarter" idx="13" hasCustomPrompt="1"/>
            <p:custDataLst>
              <p:tags r:id="rId8"/>
            </p:custDataLst>
          </p:nvPr>
        </p:nvSpPr>
        <p:spPr>
          <a:xfrm>
            <a:off x="2911475" y="3836670"/>
            <a:ext cx="6369050" cy="380365"/>
          </a:xfrm>
        </p:spPr>
        <p:txBody>
          <a:bodyPr lIns="91440" tIns="45720" rIns="91440" bIns="45720" anchor="b" anchorCtr="0">
            <a:normAutofit/>
          </a:bodyPr>
          <a:lstStyle>
            <a:lvl1pPr marL="0" indent="0" algn="ctr">
              <a:buNone/>
              <a:defRPr sz="1800">
                <a:solidFill>
                  <a:schemeClr val="tx1">
                    <a:lumMod val="75000"/>
                    <a:lumOff val="25000"/>
                  </a:schemeClr>
                </a:solidFill>
              </a:defRPr>
            </a:lvl1pPr>
          </a:lstStyle>
          <a:p>
            <a:pPr lvl="0"/>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5510"/>
            <a:chOff x="16584" y="9398"/>
            <a:chExt cx="2616" cy="1426"/>
          </a:xfrm>
        </p:grpSpPr>
        <p:sp>
          <p:nvSpPr>
            <p:cNvPr id="15" name="任意形状 24"/>
            <p:cNvSpPr/>
            <p:nvPr>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7" name="任意多边形: 形状 16"/>
            <p:cNvSpPr/>
            <p:nvPr>
              <p:custDataLst>
                <p:tags r:id="rId4"/>
              </p:custDataLst>
            </p:nvPr>
          </p:nvSpPr>
          <p:spPr>
            <a:xfrm>
              <a:off x="16584" y="10122"/>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tx1">
                    <a:lumMod val="85000"/>
                    <a:lumOff val="15000"/>
                  </a:schemeClr>
                </a:solidFill>
              </a:endParaRPr>
            </a:p>
          </p:txBody>
        </p:sp>
      </p:gr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a:solidFill>
                  <a:schemeClr val="tx1">
                    <a:lumMod val="85000"/>
                    <a:lumOff val="15000"/>
                  </a:schemeClr>
                </a:solidFill>
              </a:defRPr>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4" name="任意多边形: 形状 23"/>
          <p:cNvSpPr/>
          <p:nvPr>
            <p:custDataLst>
              <p:tags r:id="rId3"/>
            </p:custDataLst>
          </p:nvPr>
        </p:nvSpPr>
        <p:spPr>
          <a:xfrm>
            <a:off x="11318240" y="0"/>
            <a:ext cx="873760" cy="1464945"/>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0662920" y="-8255"/>
            <a:ext cx="1172845" cy="711835"/>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p:custDataLst>
              <p:tags r:id="rId5"/>
            </p:custDataLst>
          </p:nvPr>
        </p:nvSpPr>
        <p:spPr>
          <a:xfrm>
            <a:off x="0" y="5958205"/>
            <a:ext cx="1149985" cy="91440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6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7"/>
            </p:custDataLst>
          </p:nvPr>
        </p:nvSpPr>
        <p:spPr>
          <a:xfrm>
            <a:off x="1281113" y="2163600"/>
            <a:ext cx="9626600" cy="3445200"/>
          </a:xfrm>
        </p:spPr>
        <p:txBody>
          <a:bodyPr>
            <a:normAutofit/>
          </a:bodyPr>
          <a:lstStyle>
            <a:lvl1pPr marL="285750" indent="-285750">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dirty="0"/>
              <a:t>单击此处添加文本</a:t>
            </a:r>
            <a:endParaRPr lang="zh-CN" altLang="en-US" dirty="0"/>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6" name="组合 5"/>
          <p:cNvGrpSpPr/>
          <p:nvPr>
            <p:custDataLst>
              <p:tags r:id="rId3"/>
            </p:custDataLst>
          </p:nvPr>
        </p:nvGrpSpPr>
        <p:grpSpPr>
          <a:xfrm>
            <a:off x="-3810" y="5798820"/>
            <a:ext cx="1991360" cy="1073150"/>
            <a:chOff x="-6" y="9132"/>
            <a:chExt cx="3136" cy="1690"/>
          </a:xfrm>
        </p:grpSpPr>
        <p:sp>
          <p:nvSpPr>
            <p:cNvPr id="16" name="任意形状 24"/>
            <p:cNvSpPr/>
            <p:nvPr userDrawn="1">
              <p:custDataLst>
                <p:tags r:id="rId4"/>
              </p:custDataLst>
            </p:nvPr>
          </p:nvSpPr>
          <p:spPr>
            <a:xfrm>
              <a:off x="-6" y="9132"/>
              <a:ext cx="2126" cy="1691"/>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8" name="任意多边形: 形状 17"/>
            <p:cNvSpPr/>
            <p:nvPr userDrawn="1">
              <p:custDataLst>
                <p:tags r:id="rId5"/>
              </p:custDataLst>
            </p:nvPr>
          </p:nvSpPr>
          <p:spPr>
            <a:xfrm>
              <a:off x="1110" y="9611"/>
              <a:ext cx="2020" cy="1189"/>
            </a:xfrm>
            <a:custGeom>
              <a:avLst/>
              <a:gdLst>
                <a:gd name="connsiteX0" fmla="*/ 641220 w 1282440"/>
                <a:gd name="connsiteY0" fmla="*/ 0 h 755143"/>
                <a:gd name="connsiteX1" fmla="*/ 1282440 w 1282440"/>
                <a:gd name="connsiteY1" fmla="*/ 641220 h 755143"/>
                <a:gd name="connsiteX2" fmla="*/ 1270956 w 1282440"/>
                <a:gd name="connsiteY2" fmla="*/ 755143 h 755143"/>
                <a:gd name="connsiteX3" fmla="*/ 11485 w 1282440"/>
                <a:gd name="connsiteY3" fmla="*/ 755143 h 755143"/>
                <a:gd name="connsiteX4" fmla="*/ 0 w 1282440"/>
                <a:gd name="connsiteY4" fmla="*/ 641220 h 755143"/>
                <a:gd name="connsiteX5" fmla="*/ 641220 w 1282440"/>
                <a:gd name="connsiteY5" fmla="*/ 0 h 7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440" h="755143">
                  <a:moveTo>
                    <a:pt x="641220" y="0"/>
                  </a:moveTo>
                  <a:cubicBezTo>
                    <a:pt x="995356" y="0"/>
                    <a:pt x="1282440" y="287084"/>
                    <a:pt x="1282440" y="641220"/>
                  </a:cubicBezTo>
                  <a:lnTo>
                    <a:pt x="1270956" y="755143"/>
                  </a:lnTo>
                  <a:lnTo>
                    <a:pt x="11485" y="755143"/>
                  </a:lnTo>
                  <a:lnTo>
                    <a:pt x="0" y="641220"/>
                  </a:lnTo>
                  <a:cubicBezTo>
                    <a:pt x="0" y="287084"/>
                    <a:pt x="287084" y="0"/>
                    <a:pt x="641220"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normAutofit/>
          </a:bodyPr>
          <a:lstStyle>
            <a:lvl1pPr marL="2857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6" name="组合 5"/>
          <p:cNvGrpSpPr/>
          <p:nvPr>
            <p:custDataLst>
              <p:tags r:id="rId3"/>
            </p:custDataLst>
          </p:nvPr>
        </p:nvGrpSpPr>
        <p:grpSpPr>
          <a:xfrm>
            <a:off x="10662920" y="-8255"/>
            <a:ext cx="1529080" cy="1472565"/>
            <a:chOff x="16792" y="-13"/>
            <a:chExt cx="2408" cy="2319"/>
          </a:xfrm>
        </p:grpSpPr>
        <p:sp>
          <p:nvSpPr>
            <p:cNvPr id="10" name="任意多边形: 形状 9"/>
            <p:cNvSpPr/>
            <p:nvPr userDrawn="1">
              <p:custDataLst>
                <p:tags r:id="rId4"/>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5"/>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13" name="矩形 12"/>
          <p:cNvSpPr/>
          <p:nvPr>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4240"/>
            <a:chOff x="16584" y="9398"/>
            <a:chExt cx="2616" cy="1424"/>
          </a:xfrm>
        </p:grpSpPr>
        <p:sp>
          <p:nvSpPr>
            <p:cNvPr id="12" name="任意形状 24"/>
            <p:cNvSpPr/>
            <p:nvPr userDrawn="1">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4" name="任意多边形: 形状 13"/>
            <p:cNvSpPr/>
            <p:nvPr userDrawn="1">
              <p:custDataLst>
                <p:tags r:id="rId4"/>
              </p:custDataLst>
            </p:nvPr>
          </p:nvSpPr>
          <p:spPr>
            <a:xfrm>
              <a:off x="16584" y="10098"/>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15" name="矩形 14"/>
          <p:cNvSpPr/>
          <p:nvPr>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8" name="组合 7"/>
          <p:cNvGrpSpPr/>
          <p:nvPr>
            <p:custDataLst>
              <p:tags r:id="rId3"/>
            </p:custDataLst>
          </p:nvPr>
        </p:nvGrpSpPr>
        <p:grpSpPr>
          <a:xfrm rot="0">
            <a:off x="-3175" y="4762500"/>
            <a:ext cx="3265805" cy="2104390"/>
            <a:chOff x="-3174" y="4762217"/>
            <a:chExt cx="3265874" cy="2104199"/>
          </a:xfrm>
        </p:grpSpPr>
        <p:sp>
          <p:nvSpPr>
            <p:cNvPr id="9" name="任意多边形: 形状 8"/>
            <p:cNvSpPr/>
            <p:nvPr>
              <p:custDataLst>
                <p:tags r:id="rId4"/>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0" name="任意多边形: 形状 9"/>
            <p:cNvSpPr/>
            <p:nvPr>
              <p:custDataLst>
                <p:tags r:id="rId5"/>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grpSp>
        <p:nvGrpSpPr>
          <p:cNvPr id="11" name="组合 10"/>
          <p:cNvGrpSpPr/>
          <p:nvPr>
            <p:custDataLst>
              <p:tags r:id="rId6"/>
            </p:custDataLst>
          </p:nvPr>
        </p:nvGrpSpPr>
        <p:grpSpPr>
          <a:xfrm rot="10800000">
            <a:off x="8924925" y="-16510"/>
            <a:ext cx="3265805" cy="2104390"/>
            <a:chOff x="-3174" y="4762217"/>
            <a:chExt cx="3265874" cy="2104199"/>
          </a:xfrm>
        </p:grpSpPr>
        <p:sp>
          <p:nvSpPr>
            <p:cNvPr id="13" name="任意多边形: 形状 12"/>
            <p:cNvSpPr/>
            <p:nvPr>
              <p:custDataLst>
                <p:tags r:id="rId7"/>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p:custDataLst>
                <p:tags r:id="rId8"/>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3">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9"/>
            </p:custDataLst>
          </p:nvPr>
        </p:nvSpPr>
        <p:spPr>
          <a:xfrm>
            <a:off x="1522800" y="1339200"/>
            <a:ext cx="9144000" cy="2386800"/>
          </a:xfrm>
        </p:spPr>
        <p:txBody>
          <a:bodyPr lIns="91440" tIns="45720" rIns="91440" bIns="45720"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lIns="91440" tIns="45720" rIns="91440" bIns="45720">
            <a:normAutofit/>
          </a:bodyPr>
          <a:lstStyle>
            <a:lvl1pPr marL="0" indent="0" algn="ctr">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3672507" y="4889195"/>
            <a:ext cx="4846986" cy="430367"/>
          </a:xfrm>
        </p:spPr>
        <p:txBody>
          <a:bodyPr lIns="90000" tIns="4680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椭圆 6"/>
          <p:cNvSpPr/>
          <p:nvPr>
            <p:custDataLst>
              <p:tags r:id="rId6"/>
            </p:custDataLst>
          </p:nvPr>
        </p:nvSpPr>
        <p:spPr>
          <a:xfrm>
            <a:off x="5395393" y="2636224"/>
            <a:ext cx="1000451" cy="1000451"/>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椭圆 7"/>
          <p:cNvSpPr/>
          <p:nvPr>
            <p:custDataLst>
              <p:tags r:id="rId7"/>
            </p:custDataLst>
          </p:nvPr>
        </p:nvSpPr>
        <p:spPr>
          <a:xfrm>
            <a:off x="6474332" y="2240011"/>
            <a:ext cx="500225" cy="500225"/>
          </a:xfrm>
          <a:prstGeom prst="ellipse">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8"/>
            </p:custDataLst>
          </p:nvPr>
        </p:nvSpPr>
        <p:spPr>
          <a:xfrm>
            <a:off x="3672506" y="4063043"/>
            <a:ext cx="4846987" cy="778675"/>
          </a:xfrm>
        </p:spPr>
        <p:txBody>
          <a:bodyPr lIns="90000" tIns="46800" rIns="90000" bIns="46800" anchor="b" anchorCtr="0">
            <a:normAutofit/>
          </a:bodyPr>
          <a:lstStyle>
            <a:lvl1pPr algn="ct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85750" marR="0" lvl="0"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742950" marR="0" lvl="1" indent="-2857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200150" marR="0" lvl="2"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57350" marR="0" lvl="3"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114550" marR="0" lvl="4"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marL="2857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1pPr>
            <a:lvl2pPr marL="7429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2pPr>
            <a:lvl3pPr marL="12001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3pPr>
            <a:lvl4pPr marL="16573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4pPr>
            <a:lvl5pPr marL="21145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grpSp>
        <p:nvGrpSpPr>
          <p:cNvPr id="8" name="组合 7"/>
          <p:cNvGrpSpPr/>
          <p:nvPr>
            <p:custDataLst>
              <p:tags r:id="rId7"/>
            </p:custDataLst>
          </p:nvPr>
        </p:nvGrpSpPr>
        <p:grpSpPr>
          <a:xfrm>
            <a:off x="10662920" y="-8255"/>
            <a:ext cx="1529080" cy="1472565"/>
            <a:chOff x="16792" y="-13"/>
            <a:chExt cx="2408" cy="2319"/>
          </a:xfrm>
        </p:grpSpPr>
        <p:sp>
          <p:nvSpPr>
            <p:cNvPr id="10" name="任意多边形: 形状 9"/>
            <p:cNvSpPr/>
            <p:nvPr userDrawn="1">
              <p:custDataLst>
                <p:tags r:id="rId8"/>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9"/>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10662920" y="-8255"/>
            <a:ext cx="1529080" cy="1472565"/>
            <a:chOff x="16792" y="-13"/>
            <a:chExt cx="2408" cy="2319"/>
          </a:xfrm>
        </p:grpSpPr>
        <p:sp>
          <p:nvSpPr>
            <p:cNvPr id="11"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2"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slideLayout" Target="../slideLayouts/slideLayout2.xml"/><Relationship Id="rId19" Type="http://schemas.openxmlformats.org/officeDocument/2006/relationships/tags" Target="../tags/tag15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54025"/>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3303"/>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85000"/>
                    <a:lumOff val="1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3.xml"/><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4.xml"/><Relationship Id="rId2" Type="http://schemas.openxmlformats.org/officeDocument/2006/relationships/image" Target="../media/image4.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5.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6.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8.xml"/><Relationship Id="rId2" Type="http://schemas.openxmlformats.org/officeDocument/2006/relationships/image" Target="../media/image6.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1.xml"/><Relationship Id="rId2" Type="http://schemas.openxmlformats.org/officeDocument/2006/relationships/image" Target="../media/image7.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5.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4.xml"/><Relationship Id="rId2" Type="http://schemas.openxmlformats.org/officeDocument/2006/relationships/image" Target="../media/image1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5.xml"/><Relationship Id="rId2" Type="http://schemas.openxmlformats.org/officeDocument/2006/relationships/image" Target="../media/image13.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6.xml"/><Relationship Id="rId2" Type="http://schemas.openxmlformats.org/officeDocument/2006/relationships/image" Target="../media/image14.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7.xml"/><Relationship Id="rId2" Type="http://schemas.openxmlformats.org/officeDocument/2006/relationships/image" Target="../media/image15.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8.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7.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9.xml"/><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0.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1.xml"/><Relationship Id="rId2" Type="http://schemas.openxmlformats.org/officeDocument/2006/relationships/image" Target="../media/image4.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00375" y="2997201"/>
            <a:ext cx="4535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endParaRPr lang="zh-CN" altLang="zh-CN" sz="1800">
              <a:solidFill>
                <a:srgbClr val="000000"/>
              </a:solidFill>
              <a:latin typeface="Arial" panose="020B0604020202020204" pitchFamily="34" charset="0"/>
            </a:endParaRPr>
          </a:p>
        </p:txBody>
      </p:sp>
      <p:sp>
        <p:nvSpPr>
          <p:cNvPr id="74756" name="Text Box 4"/>
          <p:cNvSpPr txBox="1">
            <a:spLocks noChangeArrowheads="1"/>
          </p:cNvSpPr>
          <p:nvPr/>
        </p:nvSpPr>
        <p:spPr bwMode="auto">
          <a:xfrm>
            <a:off x="2855914" y="3284539"/>
            <a:ext cx="66246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defRPr/>
            </a:pPr>
            <a:r>
              <a:rPr lang="zh-CN" altLang="en-US" sz="2800" dirty="0">
                <a:solidFill>
                  <a:srgbClr val="000000"/>
                </a:solidFill>
                <a:latin typeface="宋体" panose="02010600030101010101" pitchFamily="2" charset="-122"/>
                <a:ea typeface="宋体" panose="02010600030101010101" pitchFamily="2" charset="-122"/>
              </a:rPr>
              <a:t>上海晨隆静电科技有限公司</a:t>
            </a:r>
            <a:r>
              <a:rPr lang="zh-CN" altLang="en-US" sz="28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rPr>
              <a:t> </a:t>
            </a:r>
            <a:endParaRPr lang="zh-CN" altLang="en-US" sz="28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endParaRPr lang="zh-CN" altLang="en-US" sz="800" spc="900" dirty="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r>
              <a:rPr lang="zh-CN" altLang="en-US" sz="2400" dirty="0">
                <a:solidFill>
                  <a:srgbClr val="000000"/>
                </a:solidFill>
                <a:latin typeface="宋体" panose="02010600030101010101" pitchFamily="2" charset="-122"/>
                <a:ea typeface="宋体" panose="02010600030101010101" pitchFamily="2" charset="-122"/>
              </a:rPr>
              <a:t>黄 建 华</a:t>
            </a:r>
            <a:endParaRPr lang="zh-CN" altLang="en-US" sz="12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r>
              <a:rPr lang="en-US" altLang="zh-CN"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rPr>
              <a:t>2020/10/30</a:t>
            </a:r>
            <a:endParaRPr lang="en-US" altLang="zh-CN"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1544855" y="1587818"/>
            <a:ext cx="951240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3200" dirty="0">
                <a:solidFill>
                  <a:srgbClr val="000000"/>
                </a:solidFill>
                <a:sym typeface="+mn-ea"/>
              </a:rPr>
              <a:t>离子导电聚合物在防静电涂料、胶粘剂中的应用</a:t>
            </a:r>
            <a:endParaRPr lang="zh-CN" altLang="en-US" sz="32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endParaRPr>
          </a:p>
        </p:txBody>
      </p:sp>
    </p:spTree>
    <p:custDataLst>
      <p:tags r:id="rId2"/>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6951" y="2419605"/>
            <a:ext cx="78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2000" dirty="0">
                <a:solidFill>
                  <a:srgbClr val="000000"/>
                </a:solidFill>
                <a:latin typeface="+mj-ea"/>
                <a:ea typeface="+mj-ea"/>
              </a:rPr>
              <a:t>3</a:t>
            </a:r>
            <a:r>
              <a:rPr lang="zh-CN" altLang="en-US" sz="2000" dirty="0">
                <a:solidFill>
                  <a:srgbClr val="000000"/>
                </a:solidFill>
                <a:latin typeface="+mj-ea"/>
                <a:ea typeface="+mj-ea"/>
              </a:rPr>
              <a:t>、结构型导电聚合物</a:t>
            </a:r>
            <a:endParaRPr lang="zh-CN" altLang="zh-CN" sz="2000" dirty="0">
              <a:solidFill>
                <a:srgbClr val="000000"/>
              </a:solidFill>
              <a:latin typeface="+mj-ea"/>
              <a:ea typeface="+mj-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56165"/>
            <a:ext cx="9962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二、高分子材料防静电改性技术</a:t>
            </a:r>
            <a:endParaRPr lang="zh-CN" altLang="en-US" sz="2400" dirty="0">
              <a:latin typeface="宋体" panose="02010600030101010101" pitchFamily="2" charset="-122"/>
            </a:endParaRPr>
          </a:p>
        </p:txBody>
      </p:sp>
      <p:sp>
        <p:nvSpPr>
          <p:cNvPr id="13" name="Rectangle 3"/>
          <p:cNvSpPr>
            <a:spLocks noGrp="1" noChangeArrowheads="1"/>
          </p:cNvSpPr>
          <p:nvPr/>
        </p:nvSpPr>
        <p:spPr>
          <a:xfrm>
            <a:off x="1771015" y="2941320"/>
            <a:ext cx="9095740" cy="372554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ts val="3600"/>
              </a:lnSpc>
              <a:spcBef>
                <a:spcPts val="0"/>
              </a:spcBef>
              <a:buNone/>
            </a:pP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结构型导电高分子又称本征型导电高分子（</a:t>
            </a:r>
            <a:r>
              <a:rPr lang="en-US" altLang="zh-CN" sz="1600" dirty="0">
                <a:latin typeface="微软雅黑 Light" panose="020B0502040204020203" pitchFamily="34" charset="-122"/>
                <a:ea typeface="微软雅黑 Light" panose="020B0502040204020203" pitchFamily="34" charset="-122"/>
                <a:cs typeface="微软雅黑 Light" panose="020B0502040204020203" pitchFamily="34" charset="-122"/>
              </a:rPr>
              <a:t>intrinsically conducting polymer</a:t>
            </a: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，简称</a:t>
            </a:r>
            <a:r>
              <a:rPr lang="en-US" altLang="zh-CN" sz="1600" dirty="0">
                <a:latin typeface="微软雅黑 Light" panose="020B0502040204020203" pitchFamily="34" charset="-122"/>
                <a:ea typeface="微软雅黑 Light" panose="020B0502040204020203" pitchFamily="34" charset="-122"/>
                <a:cs typeface="微软雅黑 Light" panose="020B0502040204020203" pitchFamily="34" charset="-122"/>
              </a:rPr>
              <a:t>ICP</a:t>
            </a: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），是指高分子材料本身或经过少量掺杂处理而具有导电性能的材料，其电导率可达半导体甚至金属导体的范围。</a:t>
            </a:r>
            <a:endParaRPr lang="en-US" altLang="zh-CN" sz="16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0" indent="0">
              <a:lnSpc>
                <a:spcPts val="3600"/>
              </a:lnSpc>
              <a:spcBef>
                <a:spcPts val="0"/>
              </a:spcBef>
              <a:buNone/>
            </a:pP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根据导电时</a:t>
            </a:r>
            <a:r>
              <a:rPr lang="zh-CN" altLang="en-US" sz="1600" dirty="0">
                <a:solidFill>
                  <a:srgbClr val="FF0066"/>
                </a:solidFill>
                <a:latin typeface="微软雅黑 Light" panose="020B0502040204020203" pitchFamily="34" charset="-122"/>
                <a:ea typeface="微软雅黑 Light" panose="020B0502040204020203" pitchFamily="34" charset="-122"/>
                <a:cs typeface="微软雅黑 Light" panose="020B0502040204020203" pitchFamily="34" charset="-122"/>
              </a:rPr>
              <a:t>载流子的种类</a:t>
            </a: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，结构型导电高分子主要分为：</a:t>
            </a:r>
            <a:endPar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0" indent="0">
              <a:lnSpc>
                <a:spcPts val="3600"/>
              </a:lnSpc>
              <a:spcBef>
                <a:spcPts val="0"/>
              </a:spcBef>
              <a:buNone/>
            </a:pP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（１）</a:t>
            </a:r>
            <a:r>
              <a:rPr lang="zh-CN" altLang="en-US" sz="1600" dirty="0">
                <a:solidFill>
                  <a:srgbClr val="FF0000"/>
                </a:solidFill>
                <a:latin typeface="微软雅黑 Light" panose="020B0502040204020203" pitchFamily="34" charset="-122"/>
                <a:ea typeface="微软雅黑 Light" panose="020B0502040204020203" pitchFamily="34" charset="-122"/>
                <a:cs typeface="微软雅黑 Light" panose="020B0502040204020203" pitchFamily="34" charset="-122"/>
              </a:rPr>
              <a:t>电子型</a:t>
            </a: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：电子型导电高分子指的是以共轭高分子为结构主体的导电高分子材料，导电时的载流子主要是电子（或空穴）。如 </a:t>
            </a:r>
            <a:r>
              <a:rPr lang="en-US" altLang="zh-CN" sz="1600" dirty="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共轭聚合物乙炔、聚苯胺、聚对苯硫醚、聚吡咯、噻吩、聚哇啉等（２）</a:t>
            </a:r>
            <a:r>
              <a:rPr lang="zh-CN" altLang="en-US" sz="1600" dirty="0">
                <a:solidFill>
                  <a:srgbClr val="FF0000"/>
                </a:solidFill>
                <a:latin typeface="微软雅黑 Light" panose="020B0502040204020203" pitchFamily="34" charset="-122"/>
                <a:ea typeface="微软雅黑 Light" panose="020B0502040204020203" pitchFamily="34" charset="-122"/>
                <a:cs typeface="微软雅黑 Light" panose="020B0502040204020203" pitchFamily="34" charset="-122"/>
              </a:rPr>
              <a:t>离子型</a:t>
            </a:r>
            <a:r>
              <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rPr>
              <a:t>：离子型导电高分子通常又叫高分子聚合物电解质，它们导电时的载流子主要是离子。</a:t>
            </a:r>
            <a:endParaRPr lang="zh-CN" altLang="en-US" sz="16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3"/>
    </p:custData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6951" y="2419605"/>
            <a:ext cx="78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2000" dirty="0">
                <a:solidFill>
                  <a:srgbClr val="000000"/>
                </a:solidFill>
                <a:latin typeface="+mj-ea"/>
                <a:ea typeface="+mj-ea"/>
              </a:rPr>
              <a:t>3</a:t>
            </a:r>
            <a:r>
              <a:rPr lang="zh-CN" altLang="en-US" sz="2000" dirty="0">
                <a:solidFill>
                  <a:srgbClr val="000000"/>
                </a:solidFill>
                <a:latin typeface="+mj-ea"/>
                <a:ea typeface="+mj-ea"/>
              </a:rPr>
              <a:t>、结构型导电聚合物</a:t>
            </a:r>
            <a:endParaRPr lang="zh-CN" altLang="zh-CN" sz="2000" dirty="0">
              <a:solidFill>
                <a:srgbClr val="000000"/>
              </a:solidFill>
              <a:latin typeface="+mj-ea"/>
              <a:ea typeface="+mj-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61245"/>
            <a:ext cx="9962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二、高分子材料防静电改性技术</a:t>
            </a:r>
            <a:endParaRPr lang="zh-CN" altLang="en-US" sz="2400" dirty="0">
              <a:latin typeface="宋体" panose="02010600030101010101" pitchFamily="2" charset="-122"/>
            </a:endParaRPr>
          </a:p>
        </p:txBody>
      </p:sp>
      <p:sp>
        <p:nvSpPr>
          <p:cNvPr id="13" name="Rectangle 3"/>
          <p:cNvSpPr>
            <a:spLocks noGrp="1" noChangeArrowheads="1"/>
          </p:cNvSpPr>
          <p:nvPr/>
        </p:nvSpPr>
        <p:spPr>
          <a:xfrm>
            <a:off x="1787591" y="3086933"/>
            <a:ext cx="8229600" cy="3725569"/>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ct val="200000"/>
              </a:lnSpc>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    结构型导电高分子材料的特征：</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20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  非湿度依赖；</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200000"/>
              </a:lnSpc>
            </a:pPr>
            <a:r>
              <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防静电时效等同于制品的物理寿命；</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200000"/>
              </a:lnSpc>
            </a:pPr>
            <a:r>
              <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不影响高分子材料的基本物性（包括色泽）。     </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3"/>
    </p:custData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87591" y="2521205"/>
            <a:ext cx="7837671" cy="23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Contax</a:t>
            </a:r>
            <a:r>
              <a:rPr lang="zh-CN" altLang="en-US" sz="1800" baseline="30000" dirty="0">
                <a:solidFill>
                  <a:schemeClr val="tx1"/>
                </a:solidFill>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TM </a:t>
            </a: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离子导电聚合物是一种非湿度依赖型永久抗静电剂，针对不同的高分子材料，精选离子液体与单体进行聚合，有效解决了离子导电聚合物在高分子材料中的相容性，在标的聚合物中形成空间导电网络（互穿网络聚合物IPN），其导电效果稳定可靠。</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00285"/>
            <a:ext cx="996214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三、</a:t>
            </a:r>
            <a:r>
              <a:rPr lang="en-US" altLang="zh-CN" sz="2400" dirty="0">
                <a:latin typeface="Arial" panose="020B0604020202020204" pitchFamily="34" charset="0"/>
                <a:cs typeface="Arial" panose="020B0604020202020204" pitchFamily="34" charset="0"/>
              </a:rPr>
              <a:t>CONTAX</a:t>
            </a:r>
            <a:r>
              <a:rPr lang="en-US" altLang="zh-CN" sz="2400" baseline="30000" dirty="0">
                <a:solidFill>
                  <a:schemeClr val="tx1"/>
                </a:solidFill>
                <a:uFillTx/>
                <a:latin typeface="宋体" panose="02010600030101010101" pitchFamily="2" charset="-122"/>
              </a:rPr>
              <a:t>TM </a:t>
            </a:r>
            <a:r>
              <a:rPr lang="zh-CN" altLang="en-US" sz="2400" dirty="0">
                <a:latin typeface="宋体" panose="02010600030101010101" pitchFamily="2" charset="-122"/>
                <a:sym typeface="+mn-ea"/>
              </a:rPr>
              <a:t>离子导电聚合物</a:t>
            </a:r>
            <a:endParaRPr lang="zh-CN" altLang="en-US" sz="2400" dirty="0">
              <a:latin typeface="宋体" panose="02010600030101010101" pitchFamily="2"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2"/>
    </p:custData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2506" y="2297685"/>
            <a:ext cx="7837671" cy="396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Contax</a:t>
            </a:r>
            <a:r>
              <a:rPr lang="zh-CN" altLang="en-US" sz="1800" b="1" baseline="30000" dirty="0">
                <a:solidFill>
                  <a:schemeClr val="tx1"/>
                </a:solidFill>
                <a:uFillTx/>
                <a:latin typeface="微软雅黑 Light" panose="020B0502040204020203" pitchFamily="34" charset="-122"/>
                <a:ea typeface="微软雅黑 Light" panose="020B0502040204020203" pitchFamily="34" charset="-122"/>
                <a:cs typeface="微软雅黑 Light" panose="020B0502040204020203" pitchFamily="34" charset="-122"/>
                <a:sym typeface="+mn-ea"/>
              </a:rPr>
              <a:t>TM </a:t>
            </a:r>
            <a:r>
              <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防静电解决方案优点： </a:t>
            </a:r>
            <a:endPar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 typeface="Wingdings" panose="05000000000000000000" charset="0"/>
              <a:buChar char="ü"/>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防静电效果非常稳定永久有效；</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 typeface="Wingdings" panose="05000000000000000000" charset="0"/>
              <a:buChar char="ü"/>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非湿度依赖；.</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 typeface="Wingdings" panose="05000000000000000000" charset="0"/>
              <a:buChar char="ü"/>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不影响产品颜色，可设计生产彩色制品；</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 typeface="Wingdings" panose="05000000000000000000" charset="0"/>
              <a:buChar char="ü"/>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添加量低，性价比高；</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 typeface="Wingdings" panose="05000000000000000000" charset="0"/>
              <a:buChar char="ü"/>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对材料本身的机械强度（硬度，抗拉强度，延伸率等）影响非常小；</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 typeface="Wingdings" panose="05000000000000000000" charset="0"/>
              <a:buChar char="ü"/>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安全无毒。</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00285"/>
            <a:ext cx="996214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三、</a:t>
            </a:r>
            <a:r>
              <a:rPr lang="en-US" altLang="zh-CN" sz="2400" dirty="0">
                <a:latin typeface="Arial" panose="020B0604020202020204" pitchFamily="34" charset="0"/>
                <a:cs typeface="Arial" panose="020B0604020202020204" pitchFamily="34" charset="0"/>
              </a:rPr>
              <a:t>CONTAX</a:t>
            </a:r>
            <a:r>
              <a:rPr lang="en-US" altLang="zh-CN" sz="2400" baseline="30000" dirty="0">
                <a:solidFill>
                  <a:schemeClr val="tx1"/>
                </a:solidFill>
                <a:uFillTx/>
                <a:latin typeface="宋体" panose="02010600030101010101" pitchFamily="2" charset="-122"/>
              </a:rPr>
              <a:t>TM </a:t>
            </a:r>
            <a:r>
              <a:rPr lang="zh-CN" altLang="en-US" sz="2400" dirty="0">
                <a:latin typeface="宋体" panose="02010600030101010101" pitchFamily="2" charset="-122"/>
                <a:sym typeface="+mn-ea"/>
              </a:rPr>
              <a:t>离子导电聚合物</a:t>
            </a:r>
            <a:endParaRPr lang="zh-CN" altLang="en-US" sz="2400" dirty="0">
              <a:latin typeface="宋体" panose="02010600030101010101" pitchFamily="2"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2"/>
    </p:custData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2506" y="2297685"/>
            <a:ext cx="7837671" cy="341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离子导电聚合物与高分子材料的相容性：</a:t>
            </a:r>
            <a:endPar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Tx/>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离子液体不能直接简单的加入到聚合物中，它与导电固体填料一样存在着分散问题，必须首先选择一种与基础聚合物相容的载体聚合物进行聚合，再利用“相似相容”原理，将聚合离子液体（可能是液态、固态或凝胶状）按一定比例加入到基础聚合物中。通常，选择合适的增塑剂可以提高离子导电聚合物与基体聚合物的相容性。</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00285"/>
            <a:ext cx="996214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三、</a:t>
            </a:r>
            <a:r>
              <a:rPr lang="en-US" altLang="zh-CN" sz="2400" dirty="0">
                <a:latin typeface="Arial" panose="020B0604020202020204" pitchFamily="34" charset="0"/>
                <a:cs typeface="Arial" panose="020B0604020202020204" pitchFamily="34" charset="0"/>
              </a:rPr>
              <a:t>CONTAX</a:t>
            </a:r>
            <a:r>
              <a:rPr lang="en-US" altLang="zh-CN" sz="2400" baseline="30000" dirty="0">
                <a:solidFill>
                  <a:schemeClr val="tx1"/>
                </a:solidFill>
                <a:uFillTx/>
                <a:latin typeface="宋体" panose="02010600030101010101" pitchFamily="2" charset="-122"/>
              </a:rPr>
              <a:t>TM </a:t>
            </a:r>
            <a:r>
              <a:rPr lang="zh-CN" altLang="en-US" sz="2400" dirty="0">
                <a:latin typeface="宋体" panose="02010600030101010101" pitchFamily="2" charset="-122"/>
                <a:sym typeface="+mn-ea"/>
              </a:rPr>
              <a:t>离子导电聚合物</a:t>
            </a:r>
            <a:endParaRPr lang="zh-CN" altLang="en-US" sz="2400" dirty="0">
              <a:latin typeface="宋体" panose="02010600030101010101" pitchFamily="2"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2"/>
    </p:custData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2440" y="2297430"/>
            <a:ext cx="5955030" cy="341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什么是互穿网络聚合物（IPN）？</a:t>
            </a:r>
            <a:endParaRPr lang="zh-CN" altLang="en-US" sz="1800" b="1"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a:p>
            <a:pPr fontAlgn="base">
              <a:lnSpc>
                <a:spcPct val="200000"/>
              </a:lnSpc>
              <a:spcBef>
                <a:spcPct val="0"/>
              </a:spcBef>
              <a:spcAft>
                <a:spcPct val="0"/>
              </a:spcAft>
              <a:buClrTx/>
              <a:buFontTx/>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rPr>
              <a:t> 互穿网络聚合物（IPN）是一种独特的高分子共混物。它是由交联聚合物Ⅰ和交联聚合物Ⅱ各自交联后所得的网络连续地相互穿插而成的。在高分子材料防静电改性中，离子导电聚合物与基础树脂的相容性是形成互穿网络聚合物结构的关键。</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sym typeface="+mn-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00285"/>
            <a:ext cx="996214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三、</a:t>
            </a:r>
            <a:r>
              <a:rPr lang="en-US" altLang="zh-CN" sz="2400" dirty="0">
                <a:latin typeface="Arial" panose="020B0604020202020204" pitchFamily="34" charset="0"/>
                <a:cs typeface="Arial" panose="020B0604020202020204" pitchFamily="34" charset="0"/>
              </a:rPr>
              <a:t>CONTAX</a:t>
            </a:r>
            <a:r>
              <a:rPr lang="en-US" altLang="zh-CN" sz="2400" baseline="30000" dirty="0">
                <a:solidFill>
                  <a:schemeClr val="tx1"/>
                </a:solidFill>
                <a:uFillTx/>
                <a:latin typeface="宋体" panose="02010600030101010101" pitchFamily="2" charset="-122"/>
              </a:rPr>
              <a:t>TM </a:t>
            </a:r>
            <a:r>
              <a:rPr lang="zh-CN" altLang="en-US" sz="2400" dirty="0">
                <a:latin typeface="宋体" panose="02010600030101010101" pitchFamily="2" charset="-122"/>
                <a:sym typeface="+mn-ea"/>
              </a:rPr>
              <a:t>离子导电聚合物</a:t>
            </a:r>
            <a:endParaRPr lang="zh-CN" altLang="en-US" sz="2400" dirty="0">
              <a:latin typeface="宋体" panose="02010600030101010101" pitchFamily="2" charset="-122"/>
            </a:endParaRPr>
          </a:p>
        </p:txBody>
      </p:sp>
      <p:pic>
        <p:nvPicPr>
          <p:cNvPr id="2" name="图片 1" descr="互穿网络聚合物（IPN）"/>
          <p:cNvPicPr>
            <a:picLocks noChangeAspect="1"/>
          </p:cNvPicPr>
          <p:nvPr/>
        </p:nvPicPr>
        <p:blipFill>
          <a:blip r:embed="rId2"/>
          <a:stretch>
            <a:fillRect/>
          </a:stretch>
        </p:blipFill>
        <p:spPr>
          <a:xfrm>
            <a:off x="8234680" y="2776220"/>
            <a:ext cx="2835910" cy="2202180"/>
          </a:xfrm>
          <a:prstGeom prst="rect">
            <a:avLst/>
          </a:prstGeom>
        </p:spPr>
      </p:pic>
      <p:sp>
        <p:nvSpPr>
          <p:cNvPr id="3"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3"/>
    </p:custData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452965"/>
            <a:ext cx="9962147"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sz="1600" dirty="0">
                <a:latin typeface="微软雅黑 Light" panose="020B0502040204020203" pitchFamily="34" charset="-122"/>
                <a:ea typeface="微软雅黑 Light" panose="020B0502040204020203" pitchFamily="34" charset="-122"/>
                <a:cs typeface="微软雅黑 Light" panose="020B0502040204020203" pitchFamily="34" charset="-122"/>
              </a:rPr>
              <a:t>Contax</a:t>
            </a:r>
            <a:r>
              <a:rPr sz="1600" baseline="30000" dirty="0">
                <a:solidFill>
                  <a:schemeClr val="tx1"/>
                </a:solidFill>
                <a:uFillTx/>
                <a:latin typeface="微软雅黑 Light" panose="020B0502040204020203" pitchFamily="34" charset="-122"/>
                <a:ea typeface="微软雅黑 Light" panose="020B0502040204020203" pitchFamily="34" charset="-122"/>
                <a:cs typeface="微软雅黑 Light" panose="020B0502040204020203" pitchFamily="34" charset="-122"/>
              </a:rPr>
              <a:t>TM </a:t>
            </a:r>
            <a:r>
              <a:rPr sz="1600" dirty="0">
                <a:latin typeface="微软雅黑 Light" panose="020B0502040204020203" pitchFamily="34" charset="-122"/>
                <a:ea typeface="微软雅黑 Light" panose="020B0502040204020203" pitchFamily="34" charset="-122"/>
                <a:cs typeface="微软雅黑 Light" panose="020B0502040204020203" pitchFamily="34" charset="-122"/>
              </a:rPr>
              <a:t> 离子导电聚合物一览表</a:t>
            </a:r>
            <a:endParaRPr sz="16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aphicFrame>
        <p:nvGraphicFramePr>
          <p:cNvPr id="3" name="表格 2"/>
          <p:cNvGraphicFramePr/>
          <p:nvPr>
            <p:custDataLst>
              <p:tags r:id="rId2"/>
            </p:custDataLst>
          </p:nvPr>
        </p:nvGraphicFramePr>
        <p:xfrm>
          <a:off x="1726882" y="1850898"/>
          <a:ext cx="8242300" cy="4270375"/>
        </p:xfrm>
        <a:graphic>
          <a:graphicData uri="http://schemas.openxmlformats.org/drawingml/2006/table">
            <a:tbl>
              <a:tblPr firstRow="1" bandRow="1">
                <a:tableStyleId>{5940675A-B579-460E-94D1-54222C63F5DA}</a:tableStyleId>
              </a:tblPr>
              <a:tblGrid>
                <a:gridCol w="650240"/>
                <a:gridCol w="694055"/>
                <a:gridCol w="490855"/>
                <a:gridCol w="523875"/>
                <a:gridCol w="473710"/>
                <a:gridCol w="516890"/>
                <a:gridCol w="497205"/>
                <a:gridCol w="548640"/>
                <a:gridCol w="550545"/>
                <a:gridCol w="548640"/>
                <a:gridCol w="548640"/>
                <a:gridCol w="551180"/>
                <a:gridCol w="549275"/>
                <a:gridCol w="549275"/>
                <a:gridCol w="549275"/>
              </a:tblGrid>
              <a:tr h="248920">
                <a:tc rowSpan="2">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产品编码</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产品形态</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3">
                  <a:txBody>
                    <a:bodyPr/>
                    <a:p>
                      <a:pPr indent="0" algn="ctr">
                        <a:buNone/>
                      </a:pPr>
                      <a:r>
                        <a:rPr lang="en-US" sz="12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适用聚合物</a:t>
                      </a:r>
                      <a:endParaRPr lang="en-US" altLang="en-US" sz="12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727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PVC</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PU</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TPU</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PA</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EVA</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环氧树脂</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丙烯酸树脂</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CR</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CSM</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EPDM</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NBR</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NR</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SBR</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IP-01</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26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IP-02</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粉体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IP-04</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IP-06</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粉体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IP-07</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粉体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26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IP-08</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IP-14</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IP-18</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IP-19</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膏体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26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IP-20</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液体 </a:t>
                      </a:r>
                      <a:endParaRPr lang="en-US" altLang="en-US" sz="1000" b="1">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IP-25</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26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IP-26</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颗粒</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IP-27</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粉体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IP-28</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99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IP-29</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265">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IP-30</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液体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4630">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IP-31</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粉体</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rPr>
                        <a:t> </a:t>
                      </a: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00" b="1">
                        <a:solidFill>
                          <a:srgbClr val="000000"/>
                        </a:solidFill>
                        <a:latin typeface="微软雅黑 Light" panose="020B0502040204020203" pitchFamily="34" charset="-122"/>
                        <a:ea typeface="微软雅黑 Light" panose="020B0502040204020203"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3"/>
    </p:custData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70814" y="518245"/>
            <a:ext cx="996214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四、</a:t>
            </a:r>
            <a:r>
              <a:rPr lang="zh-CN" altLang="en-US" sz="2400" spc="200" dirty="0">
                <a:uFillTx/>
                <a:latin typeface="宋体" panose="02010600030101010101" pitchFamily="2" charset="-122"/>
                <a:sym typeface="+mn-ea"/>
              </a:rPr>
              <a:t>离子导电聚合物在防静电涂料、胶粘剂中的应用</a:t>
            </a:r>
            <a:endParaRPr lang="zh-CN" altLang="en-US" sz="2400" dirty="0">
              <a:latin typeface="宋体" panose="02010600030101010101" pitchFamily="2" charset="-122"/>
            </a:endParaRPr>
          </a:p>
        </p:txBody>
      </p:sp>
      <p:pic>
        <p:nvPicPr>
          <p:cNvPr id="6" name="图片 5"/>
          <p:cNvPicPr>
            <a:picLocks noChangeAspect="1"/>
          </p:cNvPicPr>
          <p:nvPr/>
        </p:nvPicPr>
        <p:blipFill>
          <a:blip r:embed="rId2"/>
          <a:stretch>
            <a:fillRect/>
          </a:stretch>
        </p:blipFill>
        <p:spPr>
          <a:xfrm>
            <a:off x="502920" y="1206500"/>
            <a:ext cx="8444865" cy="4977130"/>
          </a:xfrm>
          <a:prstGeom prst="rect">
            <a:avLst/>
          </a:prstGeom>
        </p:spPr>
      </p:pic>
      <p:sp>
        <p:nvSpPr>
          <p:cNvPr id="2" name="文本框 1"/>
          <p:cNvSpPr txBox="1"/>
          <p:nvPr/>
        </p:nvSpPr>
        <p:spPr>
          <a:xfrm>
            <a:off x="9123045" y="3152140"/>
            <a:ext cx="2821940" cy="2676525"/>
          </a:xfrm>
          <a:prstGeom prst="rect">
            <a:avLst/>
          </a:prstGeom>
          <a:noFill/>
        </p:spPr>
        <p:txBody>
          <a:bodyPr wrap="square" rtlCol="0" anchor="t">
            <a:spAutoFit/>
          </a:bodyPr>
          <a:p>
            <a:pPr fontAlgn="auto">
              <a:lnSpc>
                <a:spcPct val="150000"/>
              </a:lnSpc>
            </a:pPr>
            <a:r>
              <a:rPr lang="zh-CN" altLang="en-US" sz="1600">
                <a:latin typeface="+mj-ea"/>
                <a:ea typeface="+mj-ea"/>
                <a:cs typeface="+mj-ea"/>
              </a:rPr>
              <a:t>技术指标∶</a:t>
            </a:r>
            <a:endParaRPr lang="zh-CN" altLang="en-US" sz="1600">
              <a:latin typeface="+mj-ea"/>
              <a:ea typeface="+mj-ea"/>
              <a:cs typeface="+mj-ea"/>
            </a:endParaRPr>
          </a:p>
          <a:p>
            <a:pPr fontAlgn="auto">
              <a:lnSpc>
                <a:spcPct val="150000"/>
              </a:lnSpc>
            </a:pPr>
            <a:r>
              <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rPr>
              <a:t>表面电阻∶10</a:t>
            </a:r>
            <a:r>
              <a:rPr lang="zh-CN" altLang="en-US" sz="1600" baseline="30000">
                <a:solidFill>
                  <a:schemeClr val="tx1"/>
                </a:solidFill>
                <a:uFillTx/>
                <a:latin typeface="微软雅黑 Light" panose="020B0502040204020203" pitchFamily="34" charset="-122"/>
                <a:ea typeface="微软雅黑 Light" panose="020B0502040204020203" pitchFamily="34" charset="-122"/>
                <a:cs typeface="微软雅黑 Light" panose="020B0502040204020203" pitchFamily="34" charset="-122"/>
              </a:rPr>
              <a:t>6</a:t>
            </a:r>
            <a:r>
              <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rPr>
              <a:t>-10</a:t>
            </a:r>
            <a:r>
              <a:rPr lang="zh-CN" altLang="en-US" sz="1600" baseline="30000">
                <a:solidFill>
                  <a:schemeClr val="tx1"/>
                </a:solidFill>
                <a:uFillTx/>
                <a:latin typeface="微软雅黑 Light" panose="020B0502040204020203" pitchFamily="34" charset="-122"/>
                <a:ea typeface="微软雅黑 Light" panose="020B0502040204020203" pitchFamily="34" charset="-122"/>
                <a:cs typeface="微软雅黑 Light" panose="020B0502040204020203" pitchFamily="34" charset="-122"/>
              </a:rPr>
              <a:t>8</a:t>
            </a:r>
            <a:r>
              <a:rPr lang="en-US" altLang="zh-CN" sz="1600">
                <a:latin typeface="微软雅黑 Light" panose="020B0502040204020203" pitchFamily="34" charset="-122"/>
                <a:ea typeface="微软雅黑 Light" panose="020B0502040204020203" pitchFamily="34" charset="-122"/>
                <a:cs typeface="微软雅黑 Light" panose="020B0502040204020203" pitchFamily="34" charset="-122"/>
              </a:rPr>
              <a:t>Ω</a:t>
            </a:r>
            <a:endParaRPr lang="en-US" altLang="zh-CN" sz="1600">
              <a:latin typeface="微软雅黑 Light" panose="020B0502040204020203" pitchFamily="34" charset="-122"/>
              <a:ea typeface="微软雅黑 Light" panose="020B0502040204020203" pitchFamily="34" charset="-122"/>
              <a:cs typeface="微软雅黑 Light" panose="020B0502040204020203" pitchFamily="34" charset="-122"/>
            </a:endParaRPr>
          </a:p>
          <a:p>
            <a:pPr fontAlgn="auto">
              <a:lnSpc>
                <a:spcPct val="150000"/>
              </a:lnSpc>
            </a:pPr>
            <a:r>
              <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rPr>
              <a:t>（涂布在绝缘表面）</a:t>
            </a:r>
            <a:endPar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endParaRPr>
          </a:p>
          <a:p>
            <a:pPr fontAlgn="auto">
              <a:lnSpc>
                <a:spcPct val="150000"/>
              </a:lnSpc>
            </a:pPr>
            <a:r>
              <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rPr>
              <a:t>摩擦起电电压∶&lt;30v</a:t>
            </a:r>
            <a:endPar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endParaRPr>
          </a:p>
          <a:p>
            <a:pPr fontAlgn="auto">
              <a:lnSpc>
                <a:spcPct val="150000"/>
              </a:lnSpc>
            </a:pPr>
            <a:endPar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endParaRPr>
          </a:p>
          <a:p>
            <a:pPr fontAlgn="auto">
              <a:lnSpc>
                <a:spcPct val="150000"/>
              </a:lnSpc>
            </a:pPr>
            <a:r>
              <a:rPr lang="zh-CN" altLang="en-US" sz="1600">
                <a:latin typeface="+mj-ea"/>
                <a:ea typeface="+mj-ea"/>
                <a:cs typeface="+mj-ea"/>
              </a:rPr>
              <a:t>包装规格∶</a:t>
            </a:r>
            <a:endParaRPr lang="zh-CN" altLang="en-US" sz="1600">
              <a:latin typeface="+mj-ea"/>
              <a:ea typeface="+mj-ea"/>
              <a:cs typeface="+mj-ea"/>
            </a:endParaRPr>
          </a:p>
          <a:p>
            <a:pPr fontAlgn="auto">
              <a:lnSpc>
                <a:spcPct val="150000"/>
              </a:lnSpc>
            </a:pPr>
            <a:r>
              <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rPr>
              <a:t>1加仑≈3.785L;4加仑/桶/箱。</a:t>
            </a:r>
            <a:endParaRPr lang="zh-CN" altLang="en-US" sz="16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ustDataLst>
      <p:tags r:id="rId3"/>
    </p:custData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13" name="图片 12"/>
          <p:cNvPicPr>
            <a:picLocks noChangeAspect="1"/>
          </p:cNvPicPr>
          <p:nvPr/>
        </p:nvPicPr>
        <p:blipFill>
          <a:blip r:embed="rId2"/>
          <a:stretch>
            <a:fillRect/>
          </a:stretch>
        </p:blipFill>
        <p:spPr>
          <a:xfrm>
            <a:off x="1295400" y="356235"/>
            <a:ext cx="5007610" cy="5879465"/>
          </a:xfrm>
          <a:prstGeom prst="rect">
            <a:avLst/>
          </a:prstGeom>
        </p:spPr>
      </p:pic>
      <p:pic>
        <p:nvPicPr>
          <p:cNvPr id="14" name="图片 13"/>
          <p:cNvPicPr>
            <a:picLocks noChangeAspect="1"/>
          </p:cNvPicPr>
          <p:nvPr/>
        </p:nvPicPr>
        <p:blipFill>
          <a:blip r:embed="rId3"/>
          <a:stretch>
            <a:fillRect/>
          </a:stretch>
        </p:blipFill>
        <p:spPr>
          <a:xfrm>
            <a:off x="6494145" y="295910"/>
            <a:ext cx="3703320" cy="5882640"/>
          </a:xfrm>
          <a:prstGeom prst="rect">
            <a:avLst/>
          </a:prstGeom>
        </p:spPr>
      </p:pic>
    </p:spTree>
    <p:custDataLst>
      <p:tags r:id="rId4"/>
    </p:custData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3" name="图片 2"/>
          <p:cNvPicPr>
            <a:picLocks noChangeAspect="1"/>
          </p:cNvPicPr>
          <p:nvPr/>
        </p:nvPicPr>
        <p:blipFill>
          <a:blip r:embed="rId2"/>
          <a:stretch>
            <a:fillRect/>
          </a:stretch>
        </p:blipFill>
        <p:spPr>
          <a:xfrm>
            <a:off x="1597025" y="427355"/>
            <a:ext cx="4570730" cy="5756275"/>
          </a:xfrm>
          <a:prstGeom prst="rect">
            <a:avLst/>
          </a:prstGeom>
        </p:spPr>
      </p:pic>
      <p:pic>
        <p:nvPicPr>
          <p:cNvPr id="5" name="图片 4"/>
          <p:cNvPicPr>
            <a:picLocks noChangeAspect="1"/>
          </p:cNvPicPr>
          <p:nvPr/>
        </p:nvPicPr>
        <p:blipFill>
          <a:blip r:embed="rId3"/>
          <a:stretch>
            <a:fillRect/>
          </a:stretch>
        </p:blipFill>
        <p:spPr>
          <a:xfrm>
            <a:off x="6711950" y="265430"/>
            <a:ext cx="3455035" cy="5943600"/>
          </a:xfrm>
          <a:prstGeom prst="rect">
            <a:avLst/>
          </a:prstGeom>
        </p:spPr>
      </p:pic>
    </p:spTree>
    <p:custDataLst>
      <p:tags r:id="rId4"/>
    </p:custData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00375" y="2997201"/>
            <a:ext cx="4535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endParaRPr lang="zh-CN" altLang="zh-CN" sz="1800">
              <a:solidFill>
                <a:srgbClr val="000000"/>
              </a:solidFill>
              <a:latin typeface="Arial" panose="020B0604020202020204" pitchFamily="34" charset="0"/>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endParaRPr>
          </a:p>
        </p:txBody>
      </p:sp>
      <p:sp>
        <p:nvSpPr>
          <p:cNvPr id="10" name="Rectangle 11"/>
          <p:cNvSpPr>
            <a:spLocks noChangeArrowheads="1"/>
          </p:cNvSpPr>
          <p:nvPr/>
        </p:nvSpPr>
        <p:spPr bwMode="auto">
          <a:xfrm>
            <a:off x="2713038" y="2086962"/>
            <a:ext cx="6883349" cy="315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zh-CN" altLang="en-US" sz="2400" b="1" dirty="0">
                <a:effectLst>
                  <a:outerShdw blurRad="38100" dist="38100" dir="2700000" algn="tl">
                    <a:srgbClr val="C0C0C0"/>
                  </a:outerShdw>
                </a:effectLst>
                <a:latin typeface="宋体" panose="02010600030101010101" pitchFamily="2" charset="-122"/>
              </a:rPr>
              <a:t>目    录</a:t>
            </a:r>
            <a:endParaRPr lang="zh-CN" altLang="en-US" sz="2400" b="1" dirty="0">
              <a:effectLst>
                <a:outerShdw blurRad="38100" dist="38100" dir="2700000" algn="tl">
                  <a:srgbClr val="C0C0C0"/>
                </a:outerShdw>
              </a:effectLst>
              <a:latin typeface="宋体" panose="02010600030101010101" pitchFamily="2" charset="-122"/>
            </a:endParaRPr>
          </a:p>
          <a:p>
            <a:pPr eaLnBrk="1" hangingPunct="1">
              <a:spcBef>
                <a:spcPct val="50000"/>
              </a:spcBef>
              <a:defRPr/>
            </a:pPr>
            <a:endParaRPr lang="zh-CN" altLang="en-US" b="1" dirty="0">
              <a:effectLst>
                <a:outerShdw blurRad="38100" dist="38100" dir="2700000" algn="tl">
                  <a:srgbClr val="C0C0C0"/>
                </a:outerShdw>
              </a:effectLst>
              <a:latin typeface="宋体" panose="02010600030101010101" pitchFamily="2" charset="-122"/>
            </a:endParaRPr>
          </a:p>
          <a:p>
            <a:pPr eaLnBrk="1" hangingPunct="1">
              <a:lnSpc>
                <a:spcPts val="2600"/>
              </a:lnSpc>
              <a:spcBef>
                <a:spcPct val="50000"/>
              </a:spcBef>
              <a:defRPr/>
            </a:pPr>
            <a:r>
              <a:rPr lang="zh-CN" altLang="en-US" sz="2000" spc="200" dirty="0">
                <a:solidFill>
                  <a:schemeClr val="tx1"/>
                </a:solidFill>
                <a:uFillTx/>
                <a:latin typeface="宋体" panose="02010600030101010101" pitchFamily="2" charset="-122"/>
              </a:rPr>
              <a:t>一、 </a:t>
            </a:r>
            <a:r>
              <a:rPr lang="en-US" altLang="zh-CN" sz="2000" spc="200" dirty="0">
                <a:solidFill>
                  <a:schemeClr val="tx1"/>
                </a:solidFill>
                <a:uFillTx/>
                <a:latin typeface="宋体" panose="02010600030101010101" pitchFamily="2" charset="-122"/>
              </a:rPr>
              <a:t>5 nm </a:t>
            </a:r>
            <a:r>
              <a:rPr lang="zh-CN" altLang="en-US" sz="2000" spc="200" dirty="0">
                <a:solidFill>
                  <a:schemeClr val="tx1"/>
                </a:solidFill>
                <a:uFillTx/>
                <a:latin typeface="宋体" panose="02010600030101010101" pitchFamily="2" charset="-122"/>
              </a:rPr>
              <a:t>时代的挑战	</a:t>
            </a:r>
            <a:endParaRPr lang="zh-CN" altLang="en-US" sz="2000" spc="200" dirty="0">
              <a:solidFill>
                <a:schemeClr val="tx1"/>
              </a:solidFill>
              <a:uFillTx/>
              <a:latin typeface="宋体" panose="02010600030101010101" pitchFamily="2" charset="-122"/>
            </a:endParaRPr>
          </a:p>
          <a:p>
            <a:pPr eaLnBrk="1" hangingPunct="1">
              <a:lnSpc>
                <a:spcPts val="2600"/>
              </a:lnSpc>
              <a:spcBef>
                <a:spcPct val="50000"/>
              </a:spcBef>
              <a:defRPr/>
            </a:pPr>
            <a:r>
              <a:rPr lang="zh-CN" altLang="en-US" sz="2000" spc="200" dirty="0">
                <a:solidFill>
                  <a:schemeClr val="tx1"/>
                </a:solidFill>
                <a:uFillTx/>
                <a:latin typeface="宋体" panose="02010600030101010101" pitchFamily="2" charset="-122"/>
              </a:rPr>
              <a:t>二、 高分子材料防静电改性技术	</a:t>
            </a:r>
            <a:endParaRPr lang="zh-CN" altLang="en-US" sz="2000" spc="200" dirty="0">
              <a:solidFill>
                <a:schemeClr val="tx1"/>
              </a:solidFill>
              <a:uFillTx/>
              <a:latin typeface="宋体" panose="02010600030101010101" pitchFamily="2" charset="-122"/>
            </a:endParaRPr>
          </a:p>
          <a:p>
            <a:pPr>
              <a:lnSpc>
                <a:spcPts val="2600"/>
              </a:lnSpc>
              <a:spcBef>
                <a:spcPct val="50000"/>
              </a:spcBef>
              <a:defRPr/>
            </a:pPr>
            <a:r>
              <a:rPr lang="zh-CN" altLang="en-US" sz="2000" spc="200" dirty="0">
                <a:solidFill>
                  <a:schemeClr val="tx1"/>
                </a:solidFill>
                <a:uFillTx/>
                <a:latin typeface="宋体" panose="02010600030101010101" pitchFamily="2" charset="-122"/>
              </a:rPr>
              <a:t>三、 </a:t>
            </a:r>
            <a:r>
              <a:rPr lang="en-US" altLang="zh-CN" sz="2000" spc="200" dirty="0">
                <a:solidFill>
                  <a:schemeClr val="tx1"/>
                </a:solidFill>
                <a:uFillTx/>
                <a:latin typeface="Arial" panose="020B0604020202020204" pitchFamily="34" charset="0"/>
                <a:cs typeface="Arial" panose="020B0604020202020204" pitchFamily="34" charset="0"/>
                <a:sym typeface="+mn-ea"/>
              </a:rPr>
              <a:t>CONTAX</a:t>
            </a:r>
            <a:r>
              <a:rPr lang="en-US" altLang="zh-CN" sz="2000" spc="200" baseline="30000" dirty="0">
                <a:solidFill>
                  <a:schemeClr val="tx1"/>
                </a:solidFill>
                <a:uFillTx/>
                <a:latin typeface="宋体" panose="02010600030101010101" pitchFamily="2" charset="-122"/>
                <a:sym typeface="+mn-ea"/>
              </a:rPr>
              <a:t>TM </a:t>
            </a:r>
            <a:r>
              <a:rPr lang="zh-CN" altLang="en-US" sz="2000" spc="200" dirty="0">
                <a:solidFill>
                  <a:schemeClr val="tx1"/>
                </a:solidFill>
                <a:uFillTx/>
                <a:latin typeface="宋体" panose="02010600030101010101" pitchFamily="2" charset="-122"/>
              </a:rPr>
              <a:t>离子导电聚合物</a:t>
            </a:r>
            <a:endParaRPr lang="en-US" altLang="zh-CN" sz="2000" spc="200" dirty="0">
              <a:solidFill>
                <a:schemeClr val="tx1"/>
              </a:solidFill>
              <a:uFillTx/>
              <a:latin typeface="宋体" panose="02010600030101010101" pitchFamily="2" charset="-122"/>
            </a:endParaRPr>
          </a:p>
          <a:p>
            <a:pPr>
              <a:lnSpc>
                <a:spcPts val="2600"/>
              </a:lnSpc>
              <a:spcBef>
                <a:spcPct val="50000"/>
              </a:spcBef>
              <a:defRPr/>
            </a:pPr>
            <a:r>
              <a:rPr lang="zh-CN" altLang="en-US" sz="2000" spc="200" dirty="0">
                <a:solidFill>
                  <a:schemeClr val="tx1"/>
                </a:solidFill>
                <a:uFillTx/>
                <a:latin typeface="宋体" panose="02010600030101010101" pitchFamily="2" charset="-122"/>
              </a:rPr>
              <a:t>四、 离子导电聚合物在防静电涂料、胶粘剂中的应用</a:t>
            </a:r>
            <a:r>
              <a:rPr lang="zh-CN" altLang="en-US" sz="2000" dirty="0">
                <a:latin typeface="宋体" panose="02010600030101010101" pitchFamily="2" charset="-122"/>
              </a:rPr>
              <a:t>	</a:t>
            </a:r>
            <a:endParaRPr lang="zh-CN" altLang="en-US" sz="2000" dirty="0">
              <a:latin typeface="宋体" panose="02010600030101010101" pitchFamily="2" charset="-122"/>
            </a:endParaRPr>
          </a:p>
        </p:txBody>
      </p:sp>
    </p:spTree>
    <p:custDataLst>
      <p:tags r:id="rId2"/>
    </p:custData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2" name="图片 1"/>
          <p:cNvPicPr>
            <a:picLocks noChangeAspect="1"/>
          </p:cNvPicPr>
          <p:nvPr/>
        </p:nvPicPr>
        <p:blipFill>
          <a:blip r:embed="rId2"/>
          <a:stretch>
            <a:fillRect/>
          </a:stretch>
        </p:blipFill>
        <p:spPr>
          <a:xfrm>
            <a:off x="2185670" y="74930"/>
            <a:ext cx="7785100" cy="6077585"/>
          </a:xfrm>
          <a:prstGeom prst="rect">
            <a:avLst/>
          </a:prstGeom>
        </p:spPr>
      </p:pic>
    </p:spTree>
    <p:custDataLst>
      <p:tags r:id="rId3"/>
    </p:custData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3" name="图片 2"/>
          <p:cNvPicPr>
            <a:picLocks noChangeAspect="1"/>
          </p:cNvPicPr>
          <p:nvPr/>
        </p:nvPicPr>
        <p:blipFill>
          <a:blip r:embed="rId2"/>
          <a:stretch>
            <a:fillRect/>
          </a:stretch>
        </p:blipFill>
        <p:spPr>
          <a:xfrm>
            <a:off x="1704975" y="46355"/>
            <a:ext cx="8712835" cy="6167755"/>
          </a:xfrm>
          <a:prstGeom prst="rect">
            <a:avLst/>
          </a:prstGeom>
        </p:spPr>
      </p:pic>
    </p:spTree>
    <p:custDataLst>
      <p:tags r:id="rId3"/>
    </p:custData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2" name="图片 1"/>
          <p:cNvPicPr>
            <a:picLocks noChangeAspect="1"/>
          </p:cNvPicPr>
          <p:nvPr/>
        </p:nvPicPr>
        <p:blipFill>
          <a:blip r:embed="rId2"/>
          <a:stretch>
            <a:fillRect/>
          </a:stretch>
        </p:blipFill>
        <p:spPr>
          <a:xfrm>
            <a:off x="1859915" y="128905"/>
            <a:ext cx="8051800" cy="6054725"/>
          </a:xfrm>
          <a:prstGeom prst="rect">
            <a:avLst/>
          </a:prstGeom>
        </p:spPr>
      </p:pic>
    </p:spTree>
    <p:custDataLst>
      <p:tags r:id="rId3"/>
    </p:custData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3" name="图片 2"/>
          <p:cNvPicPr>
            <a:picLocks noChangeAspect="1"/>
          </p:cNvPicPr>
          <p:nvPr/>
        </p:nvPicPr>
        <p:blipFill>
          <a:blip r:embed="rId2"/>
          <a:srcRect b="1352"/>
          <a:stretch>
            <a:fillRect/>
          </a:stretch>
        </p:blipFill>
        <p:spPr>
          <a:xfrm>
            <a:off x="968375" y="1061720"/>
            <a:ext cx="9907905" cy="4734560"/>
          </a:xfrm>
          <a:prstGeom prst="rect">
            <a:avLst/>
          </a:prstGeom>
        </p:spPr>
      </p:pic>
    </p:spTree>
    <p:custDataLst>
      <p:tags r:id="rId3"/>
    </p:custData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2" name="Rectangle 4"/>
          <p:cNvSpPr txBox="1">
            <a:spLocks noChangeArrowheads="1"/>
          </p:cNvSpPr>
          <p:nvPr/>
        </p:nvSpPr>
        <p:spPr bwMode="auto">
          <a:xfrm>
            <a:off x="3240973" y="2896532"/>
            <a:ext cx="6188075" cy="1470025"/>
          </a:xfrm>
          <a:prstGeom prst="rect">
            <a:avLst/>
          </a:prstGeom>
          <a:noFill/>
          <a:ln>
            <a:noFill/>
          </a:ln>
          <a:effectLst/>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eaLnBrk="1" hangingPunct="1">
              <a:defRPr/>
            </a:pPr>
            <a:r>
              <a:rPr lang="zh-CN" altLang="en-US" sz="32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微软雅黑 Light" panose="020B0502040204020203" pitchFamily="34" charset="-122"/>
              </a:rPr>
              <a:t>介绍完毕</a:t>
            </a:r>
            <a:br>
              <a:rPr lang="zh-CN" altLang="en-US" sz="32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微软雅黑 Light" panose="020B0502040204020203" pitchFamily="34" charset="-122"/>
              </a:rPr>
            </a:br>
            <a:br>
              <a:rPr lang="zh-CN" altLang="en-US" sz="32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微软雅黑 Light" panose="020B0502040204020203" pitchFamily="34" charset="-122"/>
              </a:rPr>
            </a:br>
            <a:r>
              <a:rPr lang="zh-CN" altLang="en-US" sz="32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微软雅黑 Light" panose="020B0502040204020203" pitchFamily="34" charset="-122"/>
              </a:rPr>
              <a:t>		敬请批评指正！</a:t>
            </a:r>
            <a:endParaRPr lang="zh-CN" altLang="en-US" sz="3200" b="1" dirty="0">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3" name="矩形 12"/>
          <p:cNvSpPr/>
          <p:nvPr/>
        </p:nvSpPr>
        <p:spPr>
          <a:xfrm>
            <a:off x="4093276" y="5365811"/>
            <a:ext cx="3762568" cy="784830"/>
          </a:xfrm>
          <a:prstGeom prst="rect">
            <a:avLst/>
          </a:prstGeom>
        </p:spPr>
        <p:txBody>
          <a:bodyPr wrap="none">
            <a:spAutoFit/>
          </a:bodyPr>
          <a:lstStyle/>
          <a:p>
            <a:pPr>
              <a:lnSpc>
                <a:spcPct val="150000"/>
              </a:lnSpc>
            </a:pPr>
            <a:r>
              <a:rPr lang="zh-CN" altLang="en-US" spc="3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上海晨隆静电科技有限公司</a:t>
            </a:r>
            <a:endParaRPr lang="en-US" altLang="zh-CN" spc="3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nSpc>
                <a:spcPct val="150000"/>
              </a:lnSpc>
            </a:pPr>
            <a:r>
              <a:rPr lang="en-US" altLang="zh-CN" sz="1200" spc="2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13901795073       1366147428@qq.com</a:t>
            </a:r>
            <a:endParaRPr lang="zh-CN" altLang="en-US" sz="1200" dirty="0"/>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296" y="5831547"/>
            <a:ext cx="260980" cy="26098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6158" t="21457" r="56346" b="22202"/>
          <a:stretch>
            <a:fillRect/>
          </a:stretch>
        </p:blipFill>
        <p:spPr>
          <a:xfrm flipV="1">
            <a:off x="5488759" y="5872037"/>
            <a:ext cx="239591" cy="180000"/>
          </a:xfrm>
          <a:prstGeom prst="rect">
            <a:avLst/>
          </a:prstGeom>
        </p:spPr>
      </p:pic>
      <p:sp>
        <p:nvSpPr>
          <p:cNvPr id="3" name="Text Box 2"/>
          <p:cNvSpPr txBox="1">
            <a:spLocks noChangeArrowheads="1"/>
          </p:cNvSpPr>
          <p:nvPr/>
        </p:nvSpPr>
        <p:spPr bwMode="auto">
          <a:xfrm>
            <a:off x="904775" y="83089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4"/>
    </p:custData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875" y="1651000"/>
            <a:ext cx="44272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400" dirty="0">
                <a:latin typeface="宋体" panose="02010600030101010101" pitchFamily="2" charset="-122"/>
              </a:rPr>
              <a:t>一、 </a:t>
            </a:r>
            <a:r>
              <a:rPr lang="en-US" altLang="zh-CN" sz="2400" dirty="0">
                <a:latin typeface="宋体" panose="02010600030101010101" pitchFamily="2" charset="-122"/>
                <a:sym typeface="+mn-ea"/>
              </a:rPr>
              <a:t>5 nm </a:t>
            </a:r>
            <a:r>
              <a:rPr lang="zh-CN" altLang="en-US" sz="2400" dirty="0">
                <a:latin typeface="宋体" panose="02010600030101010101" pitchFamily="2" charset="-122"/>
                <a:sym typeface="+mn-ea"/>
              </a:rPr>
              <a:t>时代的挑战	</a:t>
            </a:r>
            <a:endParaRPr lang="zh-CN" altLang="en-US" sz="2400" dirty="0">
              <a:latin typeface="宋体" panose="02010600030101010101" pitchFamily="2"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fontAlgn="base">
              <a:lnSpc>
                <a:spcPct val="120000"/>
              </a:lnSpc>
              <a:spcBef>
                <a:spcPct val="0"/>
              </a:spcBef>
              <a:spcAft>
                <a:spcPct val="0"/>
              </a:spcAft>
              <a:defRPr/>
            </a:pPr>
            <a:r>
              <a:rPr lang="zh-CN" altLang="en-US" sz="2800" dirty="0">
                <a:solidFill>
                  <a:srgbClr val="000000"/>
                </a:solidFill>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endParaRPr>
          </a:p>
        </p:txBody>
      </p:sp>
      <p:sp>
        <p:nvSpPr>
          <p:cNvPr id="100" name="文本框 99"/>
          <p:cNvSpPr txBox="1"/>
          <p:nvPr/>
        </p:nvSpPr>
        <p:spPr>
          <a:xfrm>
            <a:off x="1183640" y="2420620"/>
            <a:ext cx="9744710" cy="3184525"/>
          </a:xfrm>
          <a:prstGeom prst="rect">
            <a:avLst/>
          </a:prstGeom>
          <a:noFill/>
          <a:ln w="9525">
            <a:noFill/>
          </a:ln>
        </p:spPr>
        <p:txBody>
          <a:bodyPr wrap="square">
            <a:spAutoFit/>
          </a:bodyPr>
          <a:p>
            <a:pPr indent="0" fontAlgn="auto">
              <a:lnSpc>
                <a:spcPct val="150000"/>
              </a:lnSpc>
            </a:pPr>
            <a:r>
              <a:rPr lang="zh-CN" b="1">
                <a:latin typeface="微软雅黑 Light" panose="020B0502040204020203" pitchFamily="34" charset="-122"/>
                <a:ea typeface="微软雅黑 Light" panose="020B0502040204020203" pitchFamily="34" charset="-122"/>
                <a:cs typeface="微软雅黑 Light" panose="020B0502040204020203" pitchFamily="34" charset="-122"/>
              </a:rPr>
              <a:t>电子行业静电防护的技术趋势：</a:t>
            </a:r>
            <a:endParaRPr lang="zh-CN" b="1">
              <a:latin typeface="微软雅黑 Light" panose="020B0502040204020203" pitchFamily="34" charset="-122"/>
              <a:ea typeface="微软雅黑 Light" panose="020B0502040204020203" pitchFamily="34" charset="-122"/>
              <a:cs typeface="微软雅黑 Light" panose="020B0502040204020203" pitchFamily="34" charset="-122"/>
            </a:endParaRPr>
          </a:p>
          <a:p>
            <a:pPr indent="0" fontAlgn="auto">
              <a:lnSpc>
                <a:spcPct val="150000"/>
              </a:lnSpc>
            </a:pPr>
            <a:endParaRPr lang="zh-CN" sz="1000" b="0">
              <a:latin typeface="微软雅黑 Light" panose="020B0502040204020203" pitchFamily="34" charset="-122"/>
              <a:ea typeface="微软雅黑 Light" panose="020B0502040204020203" pitchFamily="34" charset="-122"/>
              <a:cs typeface="微软雅黑 Light" panose="020B0502040204020203" pitchFamily="34" charset="-122"/>
            </a:endParaRPr>
          </a:p>
          <a:p>
            <a:pPr indent="0" fontAlgn="auto">
              <a:lnSpc>
                <a:spcPct val="150000"/>
              </a:lnSpc>
            </a:pPr>
            <a:r>
              <a:rPr lang="zh-CN" b="0">
                <a:latin typeface="微软雅黑 Light" panose="020B0502040204020203" pitchFamily="34" charset="-122"/>
                <a:ea typeface="微软雅黑 Light" panose="020B0502040204020203" pitchFamily="34" charset="-122"/>
                <a:cs typeface="微软雅黑 Light" panose="020B0502040204020203" pitchFamily="34" charset="-122"/>
              </a:rPr>
              <a:t>电子部件的内部结构尺寸继续变小，人体模型5伏的静电放电，已经足以引起某些电子组件的结构和操作发生不良变化。到2024年，最小的电子结构的尺寸将小于10 nm。0.1 nC的静电电荷和1000 V / m的静电场足以永久损坏此类静电放电敏感设备。IEC 61340系列标准中的ESD控制程序准则和要求是基于手动组装技术和ESD敏感度为100V HBM、200 V CDM和35V孤立导体的组件。以下趋势将要求对当前的IEC 61340系列标准进行重新评估，并可能需要开发新的标准：</a:t>
            </a:r>
            <a:endParaRPr lang="en-US"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indent="0"/>
            <a:r>
              <a:rPr lang="en-US" sz="1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endParaRPr lang="en-US" sz="1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indent="0"/>
            <a:endParaRPr lang="zh-CN" altLang="en-US" sz="14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875" y="1640840"/>
            <a:ext cx="44272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400" dirty="0">
                <a:latin typeface="宋体" panose="02010600030101010101" pitchFamily="2" charset="-122"/>
              </a:rPr>
              <a:t>一、 </a:t>
            </a:r>
            <a:r>
              <a:rPr lang="en-US" altLang="zh-CN" sz="2400" dirty="0">
                <a:latin typeface="宋体" panose="02010600030101010101" pitchFamily="2" charset="-122"/>
                <a:sym typeface="+mn-ea"/>
              </a:rPr>
              <a:t>5 nm </a:t>
            </a:r>
            <a:r>
              <a:rPr lang="zh-CN" altLang="en-US" sz="2400" dirty="0">
                <a:latin typeface="宋体" panose="02010600030101010101" pitchFamily="2" charset="-122"/>
                <a:sym typeface="+mn-ea"/>
              </a:rPr>
              <a:t>时代的挑战	</a:t>
            </a:r>
            <a:endParaRPr lang="zh-CN" altLang="en-US" sz="2400" dirty="0">
              <a:latin typeface="宋体" panose="02010600030101010101" pitchFamily="2"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fontAlgn="base">
              <a:lnSpc>
                <a:spcPct val="120000"/>
              </a:lnSpc>
              <a:spcBef>
                <a:spcPct val="0"/>
              </a:spcBef>
              <a:spcAft>
                <a:spcPct val="0"/>
              </a:spcAft>
              <a:defRPr/>
            </a:pPr>
            <a:r>
              <a:rPr lang="zh-CN" altLang="en-US" sz="2800" dirty="0">
                <a:solidFill>
                  <a:srgbClr val="000000"/>
                </a:solidFill>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endParaRPr>
          </a:p>
        </p:txBody>
      </p:sp>
      <p:pic>
        <p:nvPicPr>
          <p:cNvPr id="3" name="图片 2"/>
          <p:cNvPicPr>
            <a:picLocks noChangeAspect="1"/>
          </p:cNvPicPr>
          <p:nvPr/>
        </p:nvPicPr>
        <p:blipFill>
          <a:blip r:embed="rId2"/>
          <a:stretch>
            <a:fillRect/>
          </a:stretch>
        </p:blipFill>
        <p:spPr>
          <a:xfrm>
            <a:off x="1717675" y="2213610"/>
            <a:ext cx="8631555" cy="3970020"/>
          </a:xfrm>
          <a:prstGeom prst="rect">
            <a:avLst/>
          </a:prstGeom>
        </p:spPr>
      </p:pic>
    </p:spTree>
    <p:custDataLst>
      <p:tags r:id="rId3"/>
    </p:custData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875" y="1656080"/>
            <a:ext cx="44272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400" dirty="0">
                <a:latin typeface="宋体" panose="02010600030101010101" pitchFamily="2" charset="-122"/>
              </a:rPr>
              <a:t>一、 </a:t>
            </a:r>
            <a:r>
              <a:rPr lang="en-US" altLang="zh-CN" sz="2400" dirty="0">
                <a:latin typeface="宋体" panose="02010600030101010101" pitchFamily="2" charset="-122"/>
                <a:sym typeface="+mn-ea"/>
              </a:rPr>
              <a:t>5 nm </a:t>
            </a:r>
            <a:r>
              <a:rPr lang="zh-CN" altLang="en-US" sz="2400" dirty="0">
                <a:latin typeface="宋体" panose="02010600030101010101" pitchFamily="2" charset="-122"/>
                <a:sym typeface="+mn-ea"/>
              </a:rPr>
              <a:t>时代的挑战	</a:t>
            </a:r>
            <a:endParaRPr lang="zh-CN" altLang="en-US" sz="2400" dirty="0">
              <a:latin typeface="宋体" panose="02010600030101010101" pitchFamily="2"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fontAlgn="base">
              <a:lnSpc>
                <a:spcPct val="120000"/>
              </a:lnSpc>
              <a:spcBef>
                <a:spcPct val="0"/>
              </a:spcBef>
              <a:spcAft>
                <a:spcPct val="0"/>
              </a:spcAft>
              <a:defRPr/>
            </a:pPr>
            <a:r>
              <a:rPr lang="zh-CN" altLang="en-US" sz="2800" dirty="0">
                <a:solidFill>
                  <a:srgbClr val="000000"/>
                </a:solidFill>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endParaRPr>
          </a:p>
        </p:txBody>
      </p:sp>
      <p:sp>
        <p:nvSpPr>
          <p:cNvPr id="100" name="文本框 99"/>
          <p:cNvSpPr txBox="1"/>
          <p:nvPr/>
        </p:nvSpPr>
        <p:spPr>
          <a:xfrm>
            <a:off x="1374140" y="2451100"/>
            <a:ext cx="10154285" cy="2553335"/>
          </a:xfrm>
          <a:prstGeom prst="rect">
            <a:avLst/>
          </a:prstGeom>
          <a:noFill/>
          <a:ln w="9525">
            <a:noFill/>
          </a:ln>
        </p:spPr>
        <p:txBody>
          <a:bodyPr wrap="square">
            <a:spAutoFit/>
          </a:bodyPr>
          <a:p>
            <a:pPr marL="171450" indent="-171450" fontAlgn="auto">
              <a:lnSpc>
                <a:spcPct val="200000"/>
              </a:lnSpc>
              <a:buFont typeface="Wingdings" panose="05000000000000000000" charset="0"/>
              <a:buChar char="u"/>
            </a:pPr>
            <a:r>
              <a:rPr 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芯片</a:t>
            </a:r>
            <a:r>
              <a:rPr lang="en-US" altLang="zh-CN"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5 nm </a:t>
            </a: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时代将使防静电行业面临严峻挑战！</a:t>
            </a:r>
            <a:r>
              <a:rPr 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endParaRPr 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171450" indent="-171450" fontAlgn="auto">
              <a:lnSpc>
                <a:spcPct val="200000"/>
              </a:lnSpc>
              <a:buFont typeface="Wingdings" panose="05000000000000000000" charset="0"/>
              <a:buChar char="u"/>
            </a:pP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 除了传统吸湿型抗静电剂，你还有什么技术手段？</a:t>
            </a:r>
            <a:endPar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171450" indent="-171450" fontAlgn="auto">
              <a:lnSpc>
                <a:spcPct val="200000"/>
              </a:lnSpc>
              <a:buFont typeface="Wingdings" panose="05000000000000000000" charset="0"/>
              <a:buChar char="u"/>
            </a:pPr>
            <a:r>
              <a:rPr 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 </a:t>
            </a: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摩擦电压小于</a:t>
            </a:r>
            <a:r>
              <a:rPr lang="en-US" altLang="zh-CN"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100V</a:t>
            </a: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a:t>
            </a:r>
            <a:r>
              <a:rPr lang="en-US" altLang="zh-CN"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50V</a:t>
            </a: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a:t>
            </a:r>
            <a:r>
              <a:rPr lang="en-US" altLang="zh-CN"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30V</a:t>
            </a:r>
            <a:r>
              <a:rPr lang="zh-CN" alt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rPr>
              <a:t>，你准备好了吗？</a:t>
            </a:r>
            <a:endParaRPr lang="en-US" sz="2000" b="0">
              <a:solidFill>
                <a:srgbClr val="313131"/>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endParaRPr lang="zh-CN" altLang="en-US" sz="200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11391" y="2438315"/>
            <a:ext cx="78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2000" dirty="0">
                <a:solidFill>
                  <a:srgbClr val="000000"/>
                </a:solidFill>
                <a:latin typeface="+mj-ea"/>
                <a:ea typeface="+mj-ea"/>
              </a:rPr>
              <a:t>1</a:t>
            </a:r>
            <a:r>
              <a:rPr lang="zh-CN" altLang="en-US" sz="2000" dirty="0">
                <a:solidFill>
                  <a:srgbClr val="000000"/>
                </a:solidFill>
                <a:latin typeface="+mj-ea"/>
                <a:ea typeface="+mj-ea"/>
              </a:rPr>
              <a:t>、导电高分子聚合物的分类</a:t>
            </a:r>
            <a:endParaRPr lang="zh-CN" altLang="zh-CN" sz="2000" dirty="0">
              <a:solidFill>
                <a:srgbClr val="000000"/>
              </a:solidFill>
              <a:latin typeface="+mj-ea"/>
              <a:ea typeface="+mj-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30765"/>
            <a:ext cx="9962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二、高分子材料防静电改性技术</a:t>
            </a:r>
            <a:endParaRPr lang="zh-CN" altLang="en-US" sz="2400" dirty="0">
              <a:latin typeface="宋体" panose="02010600030101010101" pitchFamily="2" charset="-122"/>
            </a:endParaRPr>
          </a:p>
        </p:txBody>
      </p:sp>
      <p:cxnSp>
        <p:nvCxnSpPr>
          <p:cNvPr id="5" name="直接连接符 4"/>
          <p:cNvCxnSpPr/>
          <p:nvPr/>
        </p:nvCxnSpPr>
        <p:spPr bwMode="auto">
          <a:xfrm>
            <a:off x="7737770" y="3629976"/>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图片 1"/>
          <p:cNvPicPr>
            <a:picLocks noChangeAspect="1"/>
          </p:cNvPicPr>
          <p:nvPr/>
        </p:nvPicPr>
        <p:blipFill>
          <a:blip r:embed="rId2">
            <a:lum bright="6000"/>
          </a:blip>
          <a:stretch>
            <a:fillRect/>
          </a:stretch>
        </p:blipFill>
        <p:spPr>
          <a:xfrm>
            <a:off x="1595755" y="3018155"/>
            <a:ext cx="9000490" cy="2136775"/>
          </a:xfrm>
          <a:prstGeom prst="rect">
            <a:avLst/>
          </a:prstGeom>
        </p:spPr>
      </p:pic>
      <p:sp>
        <p:nvSpPr>
          <p:cNvPr id="4"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3"/>
    </p:custData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1871" y="2429425"/>
            <a:ext cx="78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2000" dirty="0">
                <a:solidFill>
                  <a:srgbClr val="000000"/>
                </a:solidFill>
                <a:latin typeface="+mj-ea"/>
                <a:ea typeface="+mj-ea"/>
              </a:rPr>
              <a:t>2</a:t>
            </a:r>
            <a:r>
              <a:rPr lang="zh-CN" altLang="en-US" sz="2000" dirty="0">
                <a:solidFill>
                  <a:srgbClr val="000000"/>
                </a:solidFill>
                <a:latin typeface="+mj-ea"/>
                <a:ea typeface="+mj-ea"/>
              </a:rPr>
              <a:t>、复合型导电聚合物</a:t>
            </a:r>
            <a:endParaRPr lang="zh-CN" altLang="zh-CN" sz="2000" dirty="0">
              <a:solidFill>
                <a:srgbClr val="000000"/>
              </a:solidFill>
              <a:latin typeface="+mj-ea"/>
              <a:ea typeface="+mj-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35845"/>
            <a:ext cx="9962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二、高分子材料防静电改性技术</a:t>
            </a:r>
            <a:endParaRPr lang="zh-CN" altLang="en-US" sz="2400" dirty="0">
              <a:latin typeface="宋体" panose="02010600030101010101" pitchFamily="2" charset="-122"/>
            </a:endParaRPr>
          </a:p>
        </p:txBody>
      </p:sp>
      <p:sp>
        <p:nvSpPr>
          <p:cNvPr id="2" name="矩形 1"/>
          <p:cNvSpPr/>
          <p:nvPr/>
        </p:nvSpPr>
        <p:spPr>
          <a:xfrm>
            <a:off x="1797685" y="2987213"/>
            <a:ext cx="8368632" cy="2306955"/>
          </a:xfrm>
          <a:prstGeom prst="rect">
            <a:avLst/>
          </a:prstGeom>
        </p:spPr>
        <p:txBody>
          <a:bodyPr wrap="square">
            <a:spAutoFit/>
          </a:bodyPr>
          <a:lstStyle/>
          <a:p>
            <a:pPr fontAlgn="auto">
              <a:lnSpc>
                <a:spcPct val="200000"/>
              </a:lnSpc>
            </a:pP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由高分子和导电剂（导电填料或表面活性剂）通过不同的复合工艺而构成的材料。 </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fontAlgn="auto">
              <a:lnSpc>
                <a:spcPct val="200000"/>
              </a:lnSpc>
            </a:pP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复合型导电高分子是以普通的绝缘聚合物为主要基质（成型物质），并在其中掺入较大量的导电填料配制而成的。因此，无论在外观形式和制备方法方面，还是在导电机理方面，都与结构型导电高分子完全不同。</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3"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2"/>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6951" y="2433235"/>
            <a:ext cx="78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2000" dirty="0">
                <a:solidFill>
                  <a:srgbClr val="000000"/>
                </a:solidFill>
                <a:latin typeface="+mj-ea"/>
                <a:ea typeface="+mj-ea"/>
              </a:rPr>
              <a:t>2</a:t>
            </a:r>
            <a:r>
              <a:rPr lang="zh-CN" altLang="en-US" sz="2000" dirty="0">
                <a:solidFill>
                  <a:srgbClr val="000000"/>
                </a:solidFill>
                <a:latin typeface="+mj-ea"/>
                <a:ea typeface="+mj-ea"/>
              </a:rPr>
              <a:t>、复合型导电聚合物</a:t>
            </a:r>
            <a:endParaRPr lang="zh-CN" altLang="zh-CN" sz="2000" dirty="0">
              <a:solidFill>
                <a:srgbClr val="000000"/>
              </a:solidFill>
              <a:latin typeface="+mj-ea"/>
              <a:ea typeface="+mj-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40925"/>
            <a:ext cx="9962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二、高分子材料防静电改性技术</a:t>
            </a:r>
            <a:endParaRPr lang="zh-CN" altLang="en-US" sz="2400" dirty="0">
              <a:latin typeface="宋体" panose="02010600030101010101" pitchFamily="2" charset="-122"/>
            </a:endParaRPr>
          </a:p>
        </p:txBody>
      </p:sp>
      <p:sp>
        <p:nvSpPr>
          <p:cNvPr id="11" name="Rectangle 3"/>
          <p:cNvSpPr>
            <a:spLocks noGrp="1" noChangeArrowheads="1"/>
          </p:cNvSpPr>
          <p:nvPr/>
        </p:nvSpPr>
        <p:spPr>
          <a:xfrm>
            <a:off x="1770847" y="2843524"/>
            <a:ext cx="8229600" cy="2260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Wingdings" panose="05000000000000000000" pitchFamily="2" charset="2"/>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　    </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0" indent="0">
              <a:lnSpc>
                <a:spcPct val="200000"/>
              </a:lnSpc>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  复合型导电高分子所采用的复合方法主要有两种</a:t>
            </a:r>
            <a:r>
              <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20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将亲水性表面活性剂或亲水性聚合物与基体高分子进行共混 ；</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20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将各种导电填料填充到基体高分子中。</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3"/>
    </p:custData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741871" y="2434845"/>
            <a:ext cx="78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2000" dirty="0">
                <a:solidFill>
                  <a:srgbClr val="000000"/>
                </a:solidFill>
                <a:latin typeface="+mj-ea"/>
                <a:ea typeface="+mj-ea"/>
              </a:rPr>
              <a:t>2</a:t>
            </a:r>
            <a:r>
              <a:rPr lang="zh-CN" altLang="en-US" sz="2000" dirty="0">
                <a:solidFill>
                  <a:srgbClr val="000000"/>
                </a:solidFill>
                <a:latin typeface="+mj-ea"/>
                <a:ea typeface="+mj-ea"/>
              </a:rPr>
              <a:t>、复合型导电聚合物</a:t>
            </a:r>
            <a:endParaRPr lang="zh-CN" altLang="zh-CN" sz="2000" dirty="0">
              <a:solidFill>
                <a:srgbClr val="000000"/>
              </a:solidFill>
              <a:latin typeface="+mj-ea"/>
              <a:ea typeface="+mj-ea"/>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0" name="Rectangle 11"/>
          <p:cNvSpPr>
            <a:spLocks noChangeArrowheads="1"/>
          </p:cNvSpPr>
          <p:nvPr/>
        </p:nvSpPr>
        <p:spPr bwMode="auto">
          <a:xfrm>
            <a:off x="904774" y="1651085"/>
            <a:ext cx="9962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zh-CN" altLang="en-US" sz="2400" dirty="0">
                <a:latin typeface="宋体" panose="02010600030101010101" pitchFamily="2" charset="-122"/>
              </a:rPr>
              <a:t>二、高分子材料防静电改性技术</a:t>
            </a:r>
            <a:endParaRPr lang="zh-CN" altLang="en-US" sz="2400" dirty="0">
              <a:latin typeface="宋体" panose="02010600030101010101" pitchFamily="2" charset="-122"/>
            </a:endParaRPr>
          </a:p>
        </p:txBody>
      </p:sp>
      <p:sp>
        <p:nvSpPr>
          <p:cNvPr id="11" name="Rectangle 3"/>
          <p:cNvSpPr>
            <a:spLocks noGrp="1" noChangeArrowheads="1"/>
          </p:cNvSpPr>
          <p:nvPr/>
        </p:nvSpPr>
        <p:spPr>
          <a:xfrm>
            <a:off x="1649730" y="3123565"/>
            <a:ext cx="8484235" cy="277177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Wingdings" panose="05000000000000000000" pitchFamily="2" charset="2"/>
              <a:buNone/>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  使用复合型导电高分子材料需要注意的问题</a:t>
            </a:r>
            <a:r>
              <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15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导电填充物的分散问题；</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15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色泽问题；</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15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对高分子聚合物基本物性的影响；</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15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环境湿度影响；</a:t>
            </a:r>
            <a:endParaRPr lang="en-US" altLang="zh-CN"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a:p>
            <a:pPr lvl="1">
              <a:lnSpc>
                <a:spcPct val="150000"/>
              </a:lnSpc>
            </a:pPr>
            <a:r>
              <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rPr>
              <a:t>时效问题。</a:t>
            </a:r>
            <a:endParaRPr lang="zh-CN" altLang="en-US" sz="18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pic>
        <p:nvPicPr>
          <p:cNvPr id="12" name="图片 11"/>
          <p:cNvPicPr/>
          <p:nvPr/>
        </p:nvPicPr>
        <p:blipFill>
          <a:blip r:embed="rId3"/>
          <a:stretch>
            <a:fillRect/>
          </a:stretch>
        </p:blipFill>
        <p:spPr>
          <a:xfrm>
            <a:off x="6821171" y="3299429"/>
            <a:ext cx="4343400" cy="2084705"/>
          </a:xfrm>
          <a:prstGeom prst="rect">
            <a:avLst/>
          </a:prstGeom>
        </p:spPr>
      </p:pic>
      <p:sp>
        <p:nvSpPr>
          <p:cNvPr id="2"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defRPr/>
            </a:pPr>
            <a:r>
              <a:rPr lang="zh-CN" altLang="en-US" sz="2800" dirty="0">
                <a:solidFill>
                  <a:srgbClr val="000000"/>
                </a:solidFill>
                <a:sym typeface="+mn-ea"/>
              </a:rPr>
              <a:t>离子导电聚合物在防静电涂料、胶粘剂中的应用</a:t>
            </a:r>
            <a:endParaRPr lang="zh-CN" altLang="en-US" sz="2800" b="1" spc="200" dirty="0">
              <a:solidFill>
                <a:srgbClr val="000000"/>
              </a:solidFill>
              <a:effectLst>
                <a:outerShdw blurRad="38100" dist="38100" dir="2700000" algn="tl">
                  <a:srgbClr val="C0C0C0"/>
                </a:outerShdw>
              </a:effectLst>
              <a:latin typeface="华文细黑" panose="02010600040101010101" pitchFamily="2" charset="-122"/>
              <a:ea typeface="华文细黑" panose="02010600040101010101" pitchFamily="2" charset="-122"/>
              <a:sym typeface="+mn-ea"/>
            </a:endParaRPr>
          </a:p>
        </p:txBody>
      </p:sp>
    </p:spTree>
    <p:custDataLst>
      <p:tags r:id="rId4"/>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3.xml><?xml version="1.0" encoding="utf-8"?>
<p:tagLst xmlns:p="http://schemas.openxmlformats.org/presentationml/2006/main">
  <p:tag name="KSO_WM_UNIT_SHOW_EDIT_AREA_INDICATION" val="0"/>
  <p:tag name="KSO_WM_TEMPLATE_THUMBS_INDEX" val="1、4、7、8、10、11、13、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544"/>
</p:tagLst>
</file>

<file path=ppt/tags/tag164.xml><?xml version="1.0" encoding="utf-8"?>
<p:tagLst xmlns:p="http://schemas.openxmlformats.org/presentationml/2006/main">
  <p:tag name="TIMING" val="|0.5|14.3"/>
  <p:tag name="KSO_WM_TEMPLATE_CATEGORY" val="custom"/>
  <p:tag name="KSO_WM_TEMPLATE_INDEX" val="20202544"/>
</p:tagLst>
</file>

<file path=ppt/tags/tag165.xml><?xml version="1.0" encoding="utf-8"?>
<p:tagLst xmlns:p="http://schemas.openxmlformats.org/presentationml/2006/main">
  <p:tag name="TIMING" val="|0.5|14.3"/>
  <p:tag name="KSO_WM_TEMPLATE_CATEGORY" val="custom"/>
  <p:tag name="KSO_WM_TEMPLATE_INDEX" val="20202544"/>
</p:tagLst>
</file>

<file path=ppt/tags/tag166.xml><?xml version="1.0" encoding="utf-8"?>
<p:tagLst xmlns:p="http://schemas.openxmlformats.org/presentationml/2006/main">
  <p:tag name="TIMING" val="|0.5|14.3"/>
  <p:tag name="KSO_WM_TEMPLATE_CATEGORY" val="custom"/>
  <p:tag name="KSO_WM_TEMPLATE_INDEX" val="20202544"/>
</p:tagLst>
</file>

<file path=ppt/tags/tag167.xml><?xml version="1.0" encoding="utf-8"?>
<p:tagLst xmlns:p="http://schemas.openxmlformats.org/presentationml/2006/main">
  <p:tag name="TIMING" val="|0.5|14.3"/>
  <p:tag name="KSO_WM_TEMPLATE_CATEGORY" val="custom"/>
  <p:tag name="KSO_WM_TEMPLATE_INDEX" val="20202544"/>
</p:tagLst>
</file>

<file path=ppt/tags/tag168.xml><?xml version="1.0" encoding="utf-8"?>
<p:tagLst xmlns:p="http://schemas.openxmlformats.org/presentationml/2006/main">
  <p:tag name="TIMING" val="|0.5|14.3"/>
  <p:tag name="KSO_WM_TEMPLATE_CATEGORY" val="custom"/>
  <p:tag name="KSO_WM_TEMPLATE_INDEX" val="20202544"/>
</p:tagLst>
</file>

<file path=ppt/tags/tag169.xml><?xml version="1.0" encoding="utf-8"?>
<p:tagLst xmlns:p="http://schemas.openxmlformats.org/presentationml/2006/main">
  <p:tag name="TIMING" val="|0.5|14.3"/>
  <p:tag name="KSO_WM_TEMPLATE_CATEGORY" val="custom"/>
  <p:tag name="KSO_WM_TEMPLATE_INDEX" val="2020254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TIMING" val="|0.5|14.3"/>
  <p:tag name="KSO_WM_TEMPLATE_CATEGORY" val="custom"/>
  <p:tag name="KSO_WM_TEMPLATE_INDEX" val="20202544"/>
</p:tagLst>
</file>

<file path=ppt/tags/tag171.xml><?xml version="1.0" encoding="utf-8"?>
<p:tagLst xmlns:p="http://schemas.openxmlformats.org/presentationml/2006/main">
  <p:tag name="TIMING" val="|0.5|14.3"/>
  <p:tag name="KSO_WM_TEMPLATE_CATEGORY" val="custom"/>
  <p:tag name="KSO_WM_TEMPLATE_INDEX" val="20202544"/>
</p:tagLst>
</file>

<file path=ppt/tags/tag172.xml><?xml version="1.0" encoding="utf-8"?>
<p:tagLst xmlns:p="http://schemas.openxmlformats.org/presentationml/2006/main">
  <p:tag name="TIMING" val="|0.5|14.3"/>
  <p:tag name="KSO_WM_TEMPLATE_CATEGORY" val="custom"/>
  <p:tag name="KSO_WM_TEMPLATE_INDEX" val="20202544"/>
</p:tagLst>
</file>

<file path=ppt/tags/tag173.xml><?xml version="1.0" encoding="utf-8"?>
<p:tagLst xmlns:p="http://schemas.openxmlformats.org/presentationml/2006/main">
  <p:tag name="TIMING" val="|0.5|14.3"/>
  <p:tag name="KSO_WM_TEMPLATE_CATEGORY" val="custom"/>
  <p:tag name="KSO_WM_TEMPLATE_INDEX" val="20202544"/>
</p:tagLst>
</file>

<file path=ppt/tags/tag174.xml><?xml version="1.0" encoding="utf-8"?>
<p:tagLst xmlns:p="http://schemas.openxmlformats.org/presentationml/2006/main">
  <p:tag name="TIMING" val="|0.5|14.3"/>
  <p:tag name="KSO_WM_TEMPLATE_CATEGORY" val="custom"/>
  <p:tag name="KSO_WM_TEMPLATE_INDEX" val="20202544"/>
</p:tagLst>
</file>

<file path=ppt/tags/tag175.xml><?xml version="1.0" encoding="utf-8"?>
<p:tagLst xmlns:p="http://schemas.openxmlformats.org/presentationml/2006/main">
  <p:tag name="TIMING" val="|0.5|14.3"/>
  <p:tag name="KSO_WM_TEMPLATE_CATEGORY" val="custom"/>
  <p:tag name="KSO_WM_TEMPLATE_INDEX" val="20202544"/>
</p:tagLst>
</file>

<file path=ppt/tags/tag176.xml><?xml version="1.0" encoding="utf-8"?>
<p:tagLst xmlns:p="http://schemas.openxmlformats.org/presentationml/2006/main">
  <p:tag name="TIMING" val="|0.5|14.3"/>
  <p:tag name="KSO_WM_TEMPLATE_CATEGORY" val="custom"/>
  <p:tag name="KSO_WM_TEMPLATE_INDEX" val="20202544"/>
</p:tagLst>
</file>

<file path=ppt/tags/tag177.xml><?xml version="1.0" encoding="utf-8"?>
<p:tagLst xmlns:p="http://schemas.openxmlformats.org/presentationml/2006/main">
  <p:tag name="TIMING" val="|0.5|14.3"/>
  <p:tag name="KSO_WM_TEMPLATE_CATEGORY" val="custom"/>
  <p:tag name="KSO_WM_TEMPLATE_INDEX" val="20202544"/>
</p:tagLst>
</file>

<file path=ppt/tags/tag178.xml><?xml version="1.0" encoding="utf-8"?>
<p:tagLst xmlns:p="http://schemas.openxmlformats.org/presentationml/2006/main">
  <p:tag name="TIMING" val="|0.5|14.3"/>
  <p:tag name="KSO_WM_TEMPLATE_CATEGORY" val="custom"/>
  <p:tag name="KSO_WM_TEMPLATE_INDEX" val="20202544"/>
</p:tagLst>
</file>

<file path=ppt/tags/tag179.xml><?xml version="1.0" encoding="utf-8"?>
<p:tagLst xmlns:p="http://schemas.openxmlformats.org/presentationml/2006/main">
  <p:tag name="KSO_WM_UNIT_TABLE_BEAUTIFY" val="smartTable{6fa88b6a-6b76-462b-aab0-a842abdefc51}"/>
  <p:tag name="TABLE_ENDDRAG_ORIGIN_RECT" val="649*336"/>
  <p:tag name="TABLE_ENDDRAG_RECT" val="135*145*649*33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TIMING" val="|0.5|14.3"/>
  <p:tag name="KSO_WM_TEMPLATE_CATEGORY" val="custom"/>
  <p:tag name="KSO_WM_TEMPLATE_INDEX" val="20202544"/>
</p:tagLst>
</file>

<file path=ppt/tags/tag181.xml><?xml version="1.0" encoding="utf-8"?>
<p:tagLst xmlns:p="http://schemas.openxmlformats.org/presentationml/2006/main">
  <p:tag name="TIMING" val="|0.5|14.3"/>
  <p:tag name="KSO_WM_TEMPLATE_CATEGORY" val="custom"/>
  <p:tag name="KSO_WM_TEMPLATE_INDEX" val="20202544"/>
</p:tagLst>
</file>

<file path=ppt/tags/tag182.xml><?xml version="1.0" encoding="utf-8"?>
<p:tagLst xmlns:p="http://schemas.openxmlformats.org/presentationml/2006/main">
  <p:tag name="TIMING" val="|0.5|14.3"/>
  <p:tag name="KSO_WM_TEMPLATE_CATEGORY" val="custom"/>
  <p:tag name="KSO_WM_TEMPLATE_INDEX" val="20202544"/>
</p:tagLst>
</file>

<file path=ppt/tags/tag183.xml><?xml version="1.0" encoding="utf-8"?>
<p:tagLst xmlns:p="http://schemas.openxmlformats.org/presentationml/2006/main">
  <p:tag name="TIMING" val="|0.5|14.3"/>
  <p:tag name="KSO_WM_TEMPLATE_CATEGORY" val="custom"/>
  <p:tag name="KSO_WM_TEMPLATE_INDEX" val="20202544"/>
</p:tagLst>
</file>

<file path=ppt/tags/tag184.xml><?xml version="1.0" encoding="utf-8"?>
<p:tagLst xmlns:p="http://schemas.openxmlformats.org/presentationml/2006/main">
  <p:tag name="TIMING" val="|0.5|14.3"/>
  <p:tag name="KSO_WM_TEMPLATE_CATEGORY" val="custom"/>
  <p:tag name="KSO_WM_TEMPLATE_INDEX" val="20202544"/>
</p:tagLst>
</file>

<file path=ppt/tags/tag185.xml><?xml version="1.0" encoding="utf-8"?>
<p:tagLst xmlns:p="http://schemas.openxmlformats.org/presentationml/2006/main">
  <p:tag name="TIMING" val="|0.5|14.3"/>
  <p:tag name="KSO_WM_TEMPLATE_CATEGORY" val="custom"/>
  <p:tag name="KSO_WM_TEMPLATE_INDEX" val="20202544"/>
</p:tagLst>
</file>

<file path=ppt/tags/tag186.xml><?xml version="1.0" encoding="utf-8"?>
<p:tagLst xmlns:p="http://schemas.openxmlformats.org/presentationml/2006/main">
  <p:tag name="TIMING" val="|0.5|14.3"/>
  <p:tag name="KSO_WM_TEMPLATE_CATEGORY" val="custom"/>
  <p:tag name="KSO_WM_TEMPLATE_INDEX" val="20202544"/>
</p:tagLst>
</file>

<file path=ppt/tags/tag187.xml><?xml version="1.0" encoding="utf-8"?>
<p:tagLst xmlns:p="http://schemas.openxmlformats.org/presentationml/2006/main">
  <p:tag name="TIMING" val="|0.5|14.3"/>
  <p:tag name="KSO_WM_TEMPLATE_CATEGORY" val="custom"/>
  <p:tag name="KSO_WM_TEMPLATE_INDEX" val="20202544"/>
</p:tagLst>
</file>

<file path=ppt/tags/tag188.xml><?xml version="1.0" encoding="utf-8"?>
<p:tagLst xmlns:p="http://schemas.openxmlformats.org/presentationml/2006/main">
  <p:tag name="TIMING" val="|0.5|14.3"/>
  <p:tag name="KSO_WM_TEMPLATE_CATEGORY" val="custom"/>
  <p:tag name="KSO_WM_TEMPLATE_INDEX" val="2020254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24">
      <a:dk1>
        <a:srgbClr val="000000"/>
      </a:dk1>
      <a:lt1>
        <a:srgbClr val="FFFFFF"/>
      </a:lt1>
      <a:dk2>
        <a:srgbClr val="F2F2F2"/>
      </a:dk2>
      <a:lt2>
        <a:srgbClr val="FFFFFF"/>
      </a:lt2>
      <a:accent1>
        <a:srgbClr val="6EACF7"/>
      </a:accent1>
      <a:accent2>
        <a:srgbClr val="8CA2E6"/>
      </a:accent2>
      <a:accent3>
        <a:srgbClr val="A595D7"/>
      </a:accent3>
      <a:accent4>
        <a:srgbClr val="BC86C8"/>
      </a:accent4>
      <a:accent5>
        <a:srgbClr val="D676B9"/>
      </a:accent5>
      <a:accent6>
        <a:srgbClr val="F166AC"/>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3362</Words>
  <Application>WPS 演示</Application>
  <PresentationFormat>宽屏</PresentationFormat>
  <Paragraphs>816</Paragraphs>
  <Slides>24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微软雅黑</vt:lpstr>
      <vt:lpstr>汉仪旗黑-85S</vt:lpstr>
      <vt:lpstr>Viner Hand ITC</vt:lpstr>
      <vt:lpstr>Verdana</vt:lpstr>
      <vt:lpstr>幼圆</vt:lpstr>
      <vt:lpstr>华文细黑</vt:lpstr>
      <vt:lpstr>微软雅黑 Light</vt:lpstr>
      <vt:lpstr>Wingdings</vt:lpstr>
      <vt:lpstr>Arial Unicode MS</vt:lpstr>
      <vt:lpstr>Calibri</vt:lpstr>
      <vt:lpstr>Mongolian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 建华</dc:creator>
  <cp:lastModifiedBy>黄建华</cp:lastModifiedBy>
  <cp:revision>32</cp:revision>
  <dcterms:created xsi:type="dcterms:W3CDTF">2018-08-27T21:15:00Z</dcterms:created>
  <dcterms:modified xsi:type="dcterms:W3CDTF">2020-10-28T11:17:20Z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