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259" r:id="rId5"/>
    <p:sldId id="318" r:id="rId6"/>
    <p:sldId id="280" r:id="rId7"/>
    <p:sldId id="288" r:id="rId8"/>
    <p:sldId id="287" r:id="rId9"/>
    <p:sldId id="286" r:id="rId10"/>
    <p:sldId id="289" r:id="rId11"/>
    <p:sldId id="290" r:id="rId12"/>
    <p:sldId id="291" r:id="rId13"/>
    <p:sldId id="326" r:id="rId14"/>
    <p:sldId id="327" r:id="rId15"/>
    <p:sldId id="328" r:id="rId16"/>
    <p:sldId id="330" r:id="rId17"/>
    <p:sldId id="329" r:id="rId18"/>
    <p:sldId id="331" r:id="rId19"/>
    <p:sldId id="294" r:id="rId20"/>
    <p:sldId id="296" r:id="rId21"/>
    <p:sldId id="332" r:id="rId22"/>
    <p:sldId id="333" r:id="rId23"/>
    <p:sldId id="322" r:id="rId24"/>
    <p:sldId id="325" r:id="rId25"/>
    <p:sldId id="323" r:id="rId26"/>
    <p:sldId id="297" r:id="rId27"/>
    <p:sldId id="321" r:id="rId28"/>
    <p:sldId id="295" r:id="rId29"/>
    <p:sldId id="298" r:id="rId30"/>
    <p:sldId id="299" r:id="rId31"/>
    <p:sldId id="300" r:id="rId32"/>
    <p:sldId id="301" r:id="rId33"/>
    <p:sldId id="303" r:id="rId34"/>
    <p:sldId id="304" r:id="rId35"/>
    <p:sldId id="305" r:id="rId36"/>
    <p:sldId id="306" r:id="rId37"/>
    <p:sldId id="308" r:id="rId38"/>
    <p:sldId id="307" r:id="rId39"/>
    <p:sldId id="309" r:id="rId40"/>
    <p:sldId id="310" r:id="rId41"/>
    <p:sldId id="311" r:id="rId42"/>
    <p:sldId id="312" r:id="rId43"/>
    <p:sldId id="313" r:id="rId44"/>
    <p:sldId id="314" r:id="rId45"/>
    <p:sldId id="271" r:id="rId46"/>
    <p:sldId id="272" r:id="rId47"/>
    <p:sldId id="273" r:id="rId48"/>
    <p:sldId id="274" r:id="rId49"/>
    <p:sldId id="267" r:id="rId50"/>
    <p:sldId id="268" r:id="rId51"/>
    <p:sldId id="269" r:id="rId52"/>
    <p:sldId id="270" r:id="rId53"/>
    <p:sldId id="281" r:id="rId54"/>
    <p:sldId id="282" r:id="rId55"/>
    <p:sldId id="283" r:id="rId56"/>
    <p:sldId id="284" r:id="rId57"/>
    <p:sldId id="285" r:id="rId58"/>
    <p:sldId id="315" r:id="rId59"/>
    <p:sldId id="316" r:id="rId60"/>
    <p:sldId id="317" r:id="rId61"/>
  </p:sldIdLst>
  <p:sldSz cx="9144000" cy="6858000" type="screen4x3"/>
  <p:notesSz cx="6858000" cy="9144000"/>
  <p:custDataLst>
    <p:tags r:id="rId65"/>
  </p:custDataLst>
  <p:defaultTextStyle>
    <a:defPPr>
      <a:defRPr lang="zh-CN"/>
    </a:defPPr>
    <a:lvl1pPr marL="0" lvl="0" indent="0" algn="l" defTabSz="914400" rtl="0" eaLnBrk="1" fontAlgn="base" latinLnBrk="0" hangingPunct="1">
      <a:lnSpc>
        <a:spcPct val="100000"/>
      </a:lnSpc>
      <a:spcBef>
        <a:spcPct val="0"/>
      </a:spcBef>
      <a:spcAft>
        <a:spcPct val="0"/>
      </a:spcAft>
      <a:buFontTx/>
      <a:buNone/>
      <a:defRPr sz="1600" b="0" i="0" u="none" kern="1200" baseline="0">
        <a:solidFill>
          <a:schemeClr val="tx1"/>
        </a:solidFill>
        <a:latin typeface="宋体" panose="02010600030101010101" pitchFamily="2" charset="-122"/>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Tx/>
      <a:buNone/>
      <a:defRPr sz="1600" b="0" i="0" u="none" kern="1200" baseline="0">
        <a:solidFill>
          <a:schemeClr val="tx1"/>
        </a:solidFill>
        <a:latin typeface="宋体" panose="02010600030101010101" pitchFamily="2" charset="-122"/>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sz="1600" b="0" i="0" u="none" kern="1200" baseline="0">
        <a:solidFill>
          <a:schemeClr val="tx1"/>
        </a:solidFill>
        <a:latin typeface="宋体" panose="02010600030101010101" pitchFamily="2" charset="-122"/>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Tx/>
      <a:buNone/>
      <a:defRPr sz="1600" b="0" i="0" u="none" kern="1200" baseline="0">
        <a:solidFill>
          <a:schemeClr val="tx1"/>
        </a:solidFill>
        <a:latin typeface="宋体" panose="02010600030101010101" pitchFamily="2" charset="-122"/>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sz="1600" b="0" i="0" u="none" kern="1200" baseline="0">
        <a:solidFill>
          <a:schemeClr val="tx1"/>
        </a:solidFill>
        <a:latin typeface="宋体" panose="02010600030101010101" pitchFamily="2" charset="-122"/>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sz="1600" b="0" i="0" u="none" kern="1200" baseline="0">
        <a:solidFill>
          <a:schemeClr val="tx1"/>
        </a:solidFill>
        <a:latin typeface="宋体" panose="02010600030101010101" pitchFamily="2" charset="-122"/>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sz="1600" b="0" i="0" u="none" kern="1200" baseline="0">
        <a:solidFill>
          <a:schemeClr val="tx1"/>
        </a:solidFill>
        <a:latin typeface="宋体" panose="02010600030101010101" pitchFamily="2" charset="-122"/>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sz="1600" b="0" i="0" u="none" kern="1200" baseline="0">
        <a:solidFill>
          <a:schemeClr val="tx1"/>
        </a:solidFill>
        <a:latin typeface="宋体" panose="02010600030101010101" pitchFamily="2" charset="-122"/>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sz="1600" b="0" i="0" u="none" kern="1200" baseline="0">
        <a:solidFill>
          <a:schemeClr val="tx1"/>
        </a:solidFill>
        <a:latin typeface="宋体" panose="02010600030101010101" pitchFamily="2" charset="-122"/>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271"/>
    <p:restoredTop sz="94660"/>
  </p:normalViewPr>
  <p:slideViewPr>
    <p:cSldViewPr showGuides="1">
      <p:cViewPr varScale="1">
        <p:scale>
          <a:sx n="52" d="100"/>
          <a:sy n="52" d="100"/>
        </p:scale>
        <p:origin x="1207" y="45"/>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5" Type="http://schemas.openxmlformats.org/officeDocument/2006/relationships/tags" Target="tags/tag60.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B61370B-6CE8-4E32-903A-684210DD849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zh-CN" altLang="en-US"/>
        </a:p>
      </dgm:t>
    </dgm:pt>
    <dgm:pt modelId="{2FD6F64D-B9C5-465C-A4C8-654390B7DF8D}">
      <dgm:prSet phldrT="[文本]" custT="1"/>
      <dgm:spPr/>
      <dgm:t>
        <a:bodyPr/>
        <a:lstStyle/>
        <a:p>
          <a:r>
            <a:rPr lang="zh-CN" altLang="en-US" sz="1600" dirty="0" smtClean="0">
              <a:solidFill>
                <a:schemeClr val="accent2">
                  <a:lumMod val="60000"/>
                  <a:lumOff val="40000"/>
                </a:schemeClr>
              </a:solidFill>
            </a:rPr>
            <a:t>纱线</a:t>
          </a:r>
          <a:endParaRPr lang="zh-CN" altLang="en-US" sz="1600" dirty="0">
            <a:solidFill>
              <a:schemeClr val="accent2">
                <a:lumMod val="60000"/>
                <a:lumOff val="40000"/>
              </a:schemeClr>
            </a:solidFill>
          </a:endParaRPr>
        </a:p>
      </dgm:t>
    </dgm:pt>
    <dgm:pt modelId="{7561FA2F-EE9F-4209-B1AB-53AFB0171907}" cxnId="{75C0EFD8-DC41-4BC6-999D-CC1F6FEEFC2F}" type="parTrans">
      <dgm:prSet/>
      <dgm:spPr/>
      <dgm:t>
        <a:bodyPr/>
        <a:lstStyle/>
        <a:p>
          <a:endParaRPr lang="zh-CN" altLang="en-US" sz="1600"/>
        </a:p>
      </dgm:t>
    </dgm:pt>
    <dgm:pt modelId="{4F7C560C-B8BE-4E81-ACFE-604CE7B23CC4}" cxnId="{75C0EFD8-DC41-4BC6-999D-CC1F6FEEFC2F}" type="sibTrans">
      <dgm:prSet/>
      <dgm:spPr/>
      <dgm:t>
        <a:bodyPr/>
        <a:lstStyle/>
        <a:p>
          <a:endParaRPr lang="zh-CN" altLang="en-US" sz="1600"/>
        </a:p>
      </dgm:t>
    </dgm:pt>
    <dgm:pt modelId="{281A9566-BA21-483D-8E9A-D4939723D24D}">
      <dgm:prSet phldrT="[文本]" custT="1"/>
      <dgm:spPr/>
      <dgm:t>
        <a:bodyPr/>
        <a:lstStyle/>
        <a:p>
          <a:r>
            <a:rPr lang="zh-CN" altLang="en-US" sz="1600" dirty="0" smtClean="0"/>
            <a:t>只能用化学纤维长丝，一般用涤纶；</a:t>
          </a:r>
          <a:endParaRPr lang="zh-CN" altLang="en-US" sz="1600" dirty="0"/>
        </a:p>
      </dgm:t>
    </dgm:pt>
    <dgm:pt modelId="{36B4A7DE-EB08-420A-9D25-BEE3F4AE9EE8}" cxnId="{372824AD-2AD2-4315-8AD9-00E14B2DC560}" type="parTrans">
      <dgm:prSet/>
      <dgm:spPr/>
      <dgm:t>
        <a:bodyPr/>
        <a:lstStyle/>
        <a:p>
          <a:endParaRPr lang="zh-CN" altLang="en-US" sz="1600"/>
        </a:p>
      </dgm:t>
    </dgm:pt>
    <dgm:pt modelId="{63FE0A5C-2CD5-49CD-84DF-B2AAD2B747F8}" cxnId="{372824AD-2AD2-4315-8AD9-00E14B2DC560}" type="sibTrans">
      <dgm:prSet/>
      <dgm:spPr/>
      <dgm:t>
        <a:bodyPr/>
        <a:lstStyle/>
        <a:p>
          <a:endParaRPr lang="zh-CN" altLang="en-US" sz="1600"/>
        </a:p>
      </dgm:t>
    </dgm:pt>
    <dgm:pt modelId="{69EDE8ED-C7E9-4EE8-9680-70981BAC158C}">
      <dgm:prSet phldrT="[文本]" custT="1"/>
      <dgm:spPr/>
      <dgm:t>
        <a:bodyPr/>
        <a:lstStyle/>
        <a:p>
          <a:r>
            <a:rPr lang="zh-CN" altLang="en-US" sz="1600" dirty="0" smtClean="0"/>
            <a:t>单丝粗细、</a:t>
          </a:r>
          <a:r>
            <a:rPr lang="en-US" altLang="zh-CN" sz="1600" dirty="0" smtClean="0"/>
            <a:t>FDY</a:t>
          </a:r>
          <a:r>
            <a:rPr lang="zh-CN" altLang="en-US" sz="1600" dirty="0" smtClean="0"/>
            <a:t>或</a:t>
          </a:r>
          <a:r>
            <a:rPr lang="en-US" altLang="zh-CN" sz="1600" dirty="0" smtClean="0"/>
            <a:t>DTY</a:t>
          </a:r>
          <a:r>
            <a:rPr lang="zh-CN" altLang="en-US" sz="1600" dirty="0" smtClean="0"/>
            <a:t>会影响手感、耐摩擦起球起毛及过滤性能。</a:t>
          </a:r>
          <a:endParaRPr lang="zh-CN" altLang="en-US" sz="1600" dirty="0"/>
        </a:p>
      </dgm:t>
    </dgm:pt>
    <dgm:pt modelId="{DD354ECB-2C95-4556-82B1-F0508799922B}" cxnId="{E03545EF-1840-4309-90FF-54BB30304A3F}" type="parTrans">
      <dgm:prSet/>
      <dgm:spPr/>
      <dgm:t>
        <a:bodyPr/>
        <a:lstStyle/>
        <a:p>
          <a:endParaRPr lang="zh-CN" altLang="en-US" sz="1600"/>
        </a:p>
      </dgm:t>
    </dgm:pt>
    <dgm:pt modelId="{8457EBAE-2FEE-4676-8E6C-B258D2F63B25}" cxnId="{E03545EF-1840-4309-90FF-54BB30304A3F}" type="sibTrans">
      <dgm:prSet/>
      <dgm:spPr/>
      <dgm:t>
        <a:bodyPr/>
        <a:lstStyle/>
        <a:p>
          <a:endParaRPr lang="zh-CN" altLang="en-US" sz="1600"/>
        </a:p>
      </dgm:t>
    </dgm:pt>
    <dgm:pt modelId="{B86201CC-DDF2-4CFB-8874-62DBA89AF14F}">
      <dgm:prSet phldrT="[文本]" custT="1"/>
      <dgm:spPr/>
      <dgm:t>
        <a:bodyPr/>
        <a:lstStyle/>
        <a:p>
          <a:r>
            <a:rPr lang="zh-CN" altLang="en-US" sz="1600" dirty="0" smtClean="0">
              <a:solidFill>
                <a:schemeClr val="accent2">
                  <a:lumMod val="60000"/>
                  <a:lumOff val="40000"/>
                </a:schemeClr>
              </a:solidFill>
            </a:rPr>
            <a:t>织造</a:t>
          </a:r>
          <a:endParaRPr lang="en-US" altLang="zh-CN" sz="1600" dirty="0" smtClean="0">
            <a:solidFill>
              <a:schemeClr val="accent2">
                <a:lumMod val="60000"/>
                <a:lumOff val="40000"/>
              </a:schemeClr>
            </a:solidFill>
          </a:endParaRPr>
        </a:p>
        <a:p>
          <a:r>
            <a:rPr lang="zh-CN" altLang="en-US" sz="1600" dirty="0" smtClean="0">
              <a:solidFill>
                <a:schemeClr val="accent2">
                  <a:lumMod val="60000"/>
                  <a:lumOff val="40000"/>
                </a:schemeClr>
              </a:solidFill>
            </a:rPr>
            <a:t>方法</a:t>
          </a:r>
          <a:endParaRPr lang="zh-CN" altLang="en-US" sz="1600" dirty="0">
            <a:solidFill>
              <a:schemeClr val="accent2">
                <a:lumMod val="60000"/>
                <a:lumOff val="40000"/>
              </a:schemeClr>
            </a:solidFill>
          </a:endParaRPr>
        </a:p>
      </dgm:t>
    </dgm:pt>
    <dgm:pt modelId="{053B3DA5-948B-4D68-A975-AC2F2953F7C7}" cxnId="{3F782A9B-1612-461B-8372-20DF03676A23}" type="parTrans">
      <dgm:prSet/>
      <dgm:spPr/>
      <dgm:t>
        <a:bodyPr/>
        <a:lstStyle/>
        <a:p>
          <a:endParaRPr lang="zh-CN" altLang="en-US" sz="1600"/>
        </a:p>
      </dgm:t>
    </dgm:pt>
    <dgm:pt modelId="{F78AB168-B4F9-41E5-B074-752869FF3D12}" cxnId="{3F782A9B-1612-461B-8372-20DF03676A23}" type="sibTrans">
      <dgm:prSet/>
      <dgm:spPr/>
      <dgm:t>
        <a:bodyPr/>
        <a:lstStyle/>
        <a:p>
          <a:endParaRPr lang="zh-CN" altLang="en-US" sz="1600"/>
        </a:p>
      </dgm:t>
    </dgm:pt>
    <dgm:pt modelId="{2403A886-3DB7-4038-B9DD-5A9D655522F6}">
      <dgm:prSet phldrT="[文本]" custT="1"/>
      <dgm:spPr/>
      <dgm:t>
        <a:bodyPr/>
        <a:lstStyle/>
        <a:p>
          <a:r>
            <a:rPr lang="zh-CN" altLang="en-US" sz="1600" dirty="0" smtClean="0"/>
            <a:t>通常选用梭织织物；</a:t>
          </a:r>
          <a:endParaRPr lang="zh-CN" altLang="en-US" sz="1600" dirty="0"/>
        </a:p>
      </dgm:t>
    </dgm:pt>
    <dgm:pt modelId="{F33FF7DF-7E8F-41CD-871D-1A304385823D}" cxnId="{9851AF53-7DEC-471C-BBAA-B6EBEEB16CAA}" type="parTrans">
      <dgm:prSet/>
      <dgm:spPr/>
      <dgm:t>
        <a:bodyPr/>
        <a:lstStyle/>
        <a:p>
          <a:endParaRPr lang="zh-CN" altLang="en-US" sz="1600"/>
        </a:p>
      </dgm:t>
    </dgm:pt>
    <dgm:pt modelId="{D2249276-6CD6-4F22-BDF7-60625C6906CB}" cxnId="{9851AF53-7DEC-471C-BBAA-B6EBEEB16CAA}" type="sibTrans">
      <dgm:prSet/>
      <dgm:spPr/>
      <dgm:t>
        <a:bodyPr/>
        <a:lstStyle/>
        <a:p>
          <a:endParaRPr lang="zh-CN" altLang="en-US" sz="1600"/>
        </a:p>
      </dgm:t>
    </dgm:pt>
    <dgm:pt modelId="{9BEFDD5A-A819-43CA-AD1C-B47A591B1836}">
      <dgm:prSet phldrT="[文本]" custT="1"/>
      <dgm:spPr/>
      <dgm:t>
        <a:bodyPr/>
        <a:lstStyle/>
        <a:p>
          <a:r>
            <a:rPr lang="zh-CN" altLang="en-US" sz="1600" dirty="0" smtClean="0"/>
            <a:t>针织织物只能用于制作洁净内衣，无纺布不适用本标准。</a:t>
          </a:r>
          <a:endParaRPr lang="zh-CN" altLang="en-US" sz="1600" dirty="0"/>
        </a:p>
      </dgm:t>
    </dgm:pt>
    <dgm:pt modelId="{5FE70C46-DD2D-4ADB-91F5-657B3C747F6D}" cxnId="{B69497D9-2363-40BA-90F9-DE349259C7BB}" type="parTrans">
      <dgm:prSet/>
      <dgm:spPr/>
      <dgm:t>
        <a:bodyPr/>
        <a:lstStyle/>
        <a:p>
          <a:endParaRPr lang="zh-CN" altLang="en-US" sz="1600"/>
        </a:p>
      </dgm:t>
    </dgm:pt>
    <dgm:pt modelId="{F891C52D-AF00-4D63-90A2-C0231BD85FAA}" cxnId="{B69497D9-2363-40BA-90F9-DE349259C7BB}" type="sibTrans">
      <dgm:prSet/>
      <dgm:spPr/>
      <dgm:t>
        <a:bodyPr/>
        <a:lstStyle/>
        <a:p>
          <a:endParaRPr lang="zh-CN" altLang="en-US" sz="1600"/>
        </a:p>
      </dgm:t>
    </dgm:pt>
    <dgm:pt modelId="{4CCCCB5C-4C26-48F7-A1F7-EE64AFA2DD94}">
      <dgm:prSet phldrT="[文本]" custT="1"/>
      <dgm:spPr/>
      <dgm:t>
        <a:bodyPr/>
        <a:lstStyle/>
        <a:p>
          <a:r>
            <a:rPr lang="zh-CN" altLang="en-US" sz="1600" dirty="0" smtClean="0">
              <a:solidFill>
                <a:schemeClr val="accent2">
                  <a:lumMod val="60000"/>
                  <a:lumOff val="40000"/>
                </a:schemeClr>
              </a:solidFill>
            </a:rPr>
            <a:t>织物</a:t>
          </a:r>
          <a:endParaRPr lang="en-US" altLang="zh-CN" sz="1600" dirty="0" smtClean="0">
            <a:solidFill>
              <a:schemeClr val="accent2">
                <a:lumMod val="60000"/>
                <a:lumOff val="40000"/>
              </a:schemeClr>
            </a:solidFill>
          </a:endParaRPr>
        </a:p>
        <a:p>
          <a:r>
            <a:rPr lang="zh-CN" altLang="en-US" sz="1600" dirty="0" smtClean="0">
              <a:solidFill>
                <a:schemeClr val="accent2">
                  <a:lumMod val="60000"/>
                  <a:lumOff val="40000"/>
                </a:schemeClr>
              </a:solidFill>
            </a:rPr>
            <a:t>组织</a:t>
          </a:r>
          <a:endParaRPr lang="zh-CN" altLang="en-US" sz="1600" dirty="0">
            <a:solidFill>
              <a:schemeClr val="accent2">
                <a:lumMod val="60000"/>
                <a:lumOff val="40000"/>
              </a:schemeClr>
            </a:solidFill>
          </a:endParaRPr>
        </a:p>
      </dgm:t>
    </dgm:pt>
    <dgm:pt modelId="{E15F3949-205D-45F8-AF9D-C7C14F57B526}" cxnId="{D611DB17-194F-4677-B649-1A86A0492E82}" type="parTrans">
      <dgm:prSet/>
      <dgm:spPr/>
      <dgm:t>
        <a:bodyPr/>
        <a:lstStyle/>
        <a:p>
          <a:endParaRPr lang="zh-CN" altLang="en-US" sz="1600"/>
        </a:p>
      </dgm:t>
    </dgm:pt>
    <dgm:pt modelId="{55392B46-B297-4EB0-BAB0-590A8F5492CA}" cxnId="{D611DB17-194F-4677-B649-1A86A0492E82}" type="sibTrans">
      <dgm:prSet/>
      <dgm:spPr/>
      <dgm:t>
        <a:bodyPr/>
        <a:lstStyle/>
        <a:p>
          <a:endParaRPr lang="zh-CN" altLang="en-US" sz="1600"/>
        </a:p>
      </dgm:t>
    </dgm:pt>
    <dgm:pt modelId="{1CB5FCCE-A5AA-42B1-B8E0-8A964699C43A}">
      <dgm:prSet phldrT="[文本]" custT="1"/>
      <dgm:spPr/>
      <dgm:t>
        <a:bodyPr/>
        <a:lstStyle/>
        <a:p>
          <a:r>
            <a:rPr lang="zh-CN" altLang="en-US" sz="1600" dirty="0" smtClean="0"/>
            <a:t>平纹及斜纹，</a:t>
          </a:r>
          <a:r>
            <a:rPr lang="en-US" altLang="zh-CN" sz="1600" dirty="0" smtClean="0"/>
            <a:t>3/2</a:t>
          </a:r>
          <a:r>
            <a:rPr lang="zh-CN" altLang="en-US" sz="1600" dirty="0" smtClean="0"/>
            <a:t>斜纹手感好但是易起毛；</a:t>
          </a:r>
          <a:endParaRPr lang="zh-CN" altLang="en-US" sz="1600" dirty="0"/>
        </a:p>
      </dgm:t>
    </dgm:pt>
    <dgm:pt modelId="{C8C3A952-B10C-46AF-A782-7B2EE418F3DE}" cxnId="{C5DB0AC7-CABC-4725-9390-4F73FCF03778}" type="parTrans">
      <dgm:prSet/>
      <dgm:spPr/>
      <dgm:t>
        <a:bodyPr/>
        <a:lstStyle/>
        <a:p>
          <a:endParaRPr lang="zh-CN" altLang="en-US" sz="1600"/>
        </a:p>
      </dgm:t>
    </dgm:pt>
    <dgm:pt modelId="{FEECC92B-15E1-48A1-8832-45E99AD9BF82}" cxnId="{C5DB0AC7-CABC-4725-9390-4F73FCF03778}" type="sibTrans">
      <dgm:prSet/>
      <dgm:spPr/>
      <dgm:t>
        <a:bodyPr/>
        <a:lstStyle/>
        <a:p>
          <a:endParaRPr lang="zh-CN" altLang="en-US" sz="1600"/>
        </a:p>
      </dgm:t>
    </dgm:pt>
    <dgm:pt modelId="{03B8B720-39AB-4107-BB15-0EE2A94BA9AD}">
      <dgm:prSet phldrT="[文本]" custT="1"/>
      <dgm:spPr/>
      <dgm:t>
        <a:bodyPr/>
        <a:lstStyle/>
        <a:p>
          <a:r>
            <a:rPr lang="zh-CN" altLang="en-US" sz="1600" dirty="0" smtClean="0"/>
            <a:t>高等级洁净室推荐用平纹。</a:t>
          </a:r>
          <a:endParaRPr lang="zh-CN" altLang="en-US" sz="1600" dirty="0"/>
        </a:p>
      </dgm:t>
    </dgm:pt>
    <dgm:pt modelId="{912C33A0-3FC3-439B-A136-549BA3F55E3B}" cxnId="{5DC105EE-4346-4EC4-8310-99F5083679E1}" type="parTrans">
      <dgm:prSet/>
      <dgm:spPr/>
      <dgm:t>
        <a:bodyPr/>
        <a:lstStyle/>
        <a:p>
          <a:endParaRPr lang="zh-CN" altLang="en-US" sz="1600"/>
        </a:p>
      </dgm:t>
    </dgm:pt>
    <dgm:pt modelId="{4852A313-77BE-4489-B264-2A3EC8CE476F}" cxnId="{5DC105EE-4346-4EC4-8310-99F5083679E1}" type="sibTrans">
      <dgm:prSet/>
      <dgm:spPr/>
      <dgm:t>
        <a:bodyPr/>
        <a:lstStyle/>
        <a:p>
          <a:endParaRPr lang="zh-CN" altLang="en-US" sz="1600"/>
        </a:p>
      </dgm:t>
    </dgm:pt>
    <dgm:pt modelId="{3869B797-E9B4-4689-9EAF-9FBDD06C9442}" type="pres">
      <dgm:prSet presAssocID="{1B61370B-6CE8-4E32-903A-684210DD849E}" presName="linearFlow" presStyleCnt="0">
        <dgm:presLayoutVars>
          <dgm:dir/>
          <dgm:animLvl val="lvl"/>
          <dgm:resizeHandles val="exact"/>
        </dgm:presLayoutVars>
      </dgm:prSet>
      <dgm:spPr/>
    </dgm:pt>
    <dgm:pt modelId="{8F32EA88-A29D-43CB-B6EC-608EE4D774F6}" type="pres">
      <dgm:prSet presAssocID="{2FD6F64D-B9C5-465C-A4C8-654390B7DF8D}" presName="composite" presStyleCnt="0"/>
      <dgm:spPr/>
    </dgm:pt>
    <dgm:pt modelId="{22DBEA04-6D39-49FD-92FC-E0331C9F6FEA}" type="pres">
      <dgm:prSet presAssocID="{2FD6F64D-B9C5-465C-A4C8-654390B7DF8D}" presName="parentText" presStyleLbl="alignNode1" presStyleIdx="0" presStyleCnt="3">
        <dgm:presLayoutVars>
          <dgm:chMax val="1"/>
          <dgm:bulletEnabled val="1"/>
        </dgm:presLayoutVars>
      </dgm:prSet>
      <dgm:spPr/>
    </dgm:pt>
    <dgm:pt modelId="{BB4577F8-E656-4480-87A9-0718D81B7765}" type="pres">
      <dgm:prSet presAssocID="{2FD6F64D-B9C5-465C-A4C8-654390B7DF8D}" presName="descendantText" presStyleLbl="alignAcc1" presStyleIdx="0" presStyleCnt="3">
        <dgm:presLayoutVars>
          <dgm:bulletEnabled val="1"/>
        </dgm:presLayoutVars>
      </dgm:prSet>
      <dgm:spPr/>
      <dgm:t>
        <a:bodyPr/>
        <a:lstStyle/>
        <a:p>
          <a:endParaRPr lang="zh-CN" altLang="en-US"/>
        </a:p>
      </dgm:t>
    </dgm:pt>
    <dgm:pt modelId="{B804C517-B926-4F00-8BE3-7567B001C14D}" type="pres">
      <dgm:prSet presAssocID="{4F7C560C-B8BE-4E81-ACFE-604CE7B23CC4}" presName="sp" presStyleCnt="0"/>
      <dgm:spPr/>
    </dgm:pt>
    <dgm:pt modelId="{FECFF8F9-3FD5-4743-8C56-81081DA2C424}" type="pres">
      <dgm:prSet presAssocID="{B86201CC-DDF2-4CFB-8874-62DBA89AF14F}" presName="composite" presStyleCnt="0"/>
      <dgm:spPr/>
    </dgm:pt>
    <dgm:pt modelId="{B632D121-50EF-487F-90B0-9568A9585605}" type="pres">
      <dgm:prSet presAssocID="{B86201CC-DDF2-4CFB-8874-62DBA89AF14F}" presName="parentText" presStyleLbl="alignNode1" presStyleIdx="1" presStyleCnt="3">
        <dgm:presLayoutVars>
          <dgm:chMax val="1"/>
          <dgm:bulletEnabled val="1"/>
        </dgm:presLayoutVars>
      </dgm:prSet>
      <dgm:spPr/>
    </dgm:pt>
    <dgm:pt modelId="{C3F308D3-7CAC-4C9D-A692-7F9E5EE6CE8D}" type="pres">
      <dgm:prSet presAssocID="{B86201CC-DDF2-4CFB-8874-62DBA89AF14F}" presName="descendantText" presStyleLbl="alignAcc1" presStyleIdx="1" presStyleCnt="3">
        <dgm:presLayoutVars>
          <dgm:bulletEnabled val="1"/>
        </dgm:presLayoutVars>
      </dgm:prSet>
      <dgm:spPr/>
      <dgm:t>
        <a:bodyPr/>
        <a:lstStyle/>
        <a:p>
          <a:endParaRPr lang="zh-CN" altLang="en-US"/>
        </a:p>
      </dgm:t>
    </dgm:pt>
    <dgm:pt modelId="{B8ACEA54-0E31-42B5-83C8-4D9A1DC7FFB8}" type="pres">
      <dgm:prSet presAssocID="{F78AB168-B4F9-41E5-B074-752869FF3D12}" presName="sp" presStyleCnt="0"/>
      <dgm:spPr/>
    </dgm:pt>
    <dgm:pt modelId="{18A33D9E-8E08-483C-92EB-0AC6BBFC09F3}" type="pres">
      <dgm:prSet presAssocID="{4CCCCB5C-4C26-48F7-A1F7-EE64AFA2DD94}" presName="composite" presStyleCnt="0"/>
      <dgm:spPr/>
    </dgm:pt>
    <dgm:pt modelId="{28F1546A-889C-485E-9427-2A33D47FBD0B}" type="pres">
      <dgm:prSet presAssocID="{4CCCCB5C-4C26-48F7-A1F7-EE64AFA2DD94}" presName="parentText" presStyleLbl="alignNode1" presStyleIdx="2" presStyleCnt="3">
        <dgm:presLayoutVars>
          <dgm:chMax val="1"/>
          <dgm:bulletEnabled val="1"/>
        </dgm:presLayoutVars>
      </dgm:prSet>
      <dgm:spPr/>
    </dgm:pt>
    <dgm:pt modelId="{B0CCBBA3-81BF-4263-980D-4CD2C71BDA4B}" type="pres">
      <dgm:prSet presAssocID="{4CCCCB5C-4C26-48F7-A1F7-EE64AFA2DD94}" presName="descendantText" presStyleLbl="alignAcc1" presStyleIdx="2" presStyleCnt="3">
        <dgm:presLayoutVars>
          <dgm:bulletEnabled val="1"/>
        </dgm:presLayoutVars>
      </dgm:prSet>
      <dgm:spPr/>
      <dgm:t>
        <a:bodyPr/>
        <a:lstStyle/>
        <a:p>
          <a:endParaRPr lang="zh-CN" altLang="en-US"/>
        </a:p>
      </dgm:t>
    </dgm:pt>
  </dgm:ptLst>
  <dgm:cxnLst>
    <dgm:cxn modelId="{75C0EFD8-DC41-4BC6-999D-CC1F6FEEFC2F}" srcId="{1B61370B-6CE8-4E32-903A-684210DD849E}" destId="{2FD6F64D-B9C5-465C-A4C8-654390B7DF8D}" srcOrd="0" destOrd="0" parTransId="{7561FA2F-EE9F-4209-B1AB-53AFB0171907}" sibTransId="{4F7C560C-B8BE-4E81-ACFE-604CE7B23CC4}"/>
    <dgm:cxn modelId="{316A145E-CF12-427D-B97B-F6F58F7E1E3D}" type="presOf" srcId="{B86201CC-DDF2-4CFB-8874-62DBA89AF14F}" destId="{B632D121-50EF-487F-90B0-9568A9585605}" srcOrd="0" destOrd="0" presId="urn:microsoft.com/office/officeart/2005/8/layout/chevron2"/>
    <dgm:cxn modelId="{06FA55A5-D5F7-48CA-9D1B-3133C9167575}" type="presOf" srcId="{69EDE8ED-C7E9-4EE8-9680-70981BAC158C}" destId="{BB4577F8-E656-4480-87A9-0718D81B7765}" srcOrd="0" destOrd="1" presId="urn:microsoft.com/office/officeart/2005/8/layout/chevron2"/>
    <dgm:cxn modelId="{9851AF53-7DEC-471C-BBAA-B6EBEEB16CAA}" srcId="{B86201CC-DDF2-4CFB-8874-62DBA89AF14F}" destId="{2403A886-3DB7-4038-B9DD-5A9D655522F6}" srcOrd="0" destOrd="0" parTransId="{F33FF7DF-7E8F-41CD-871D-1A304385823D}" sibTransId="{D2249276-6CD6-4F22-BDF7-60625C6906CB}"/>
    <dgm:cxn modelId="{8A946CD7-5C82-43D4-A48B-1F4C260C984E}" type="presOf" srcId="{2403A886-3DB7-4038-B9DD-5A9D655522F6}" destId="{C3F308D3-7CAC-4C9D-A692-7F9E5EE6CE8D}" srcOrd="0" destOrd="0" presId="urn:microsoft.com/office/officeart/2005/8/layout/chevron2"/>
    <dgm:cxn modelId="{3F782A9B-1612-461B-8372-20DF03676A23}" srcId="{1B61370B-6CE8-4E32-903A-684210DD849E}" destId="{B86201CC-DDF2-4CFB-8874-62DBA89AF14F}" srcOrd="1" destOrd="0" parTransId="{053B3DA5-948B-4D68-A975-AC2F2953F7C7}" sibTransId="{F78AB168-B4F9-41E5-B074-752869FF3D12}"/>
    <dgm:cxn modelId="{34BBE1FB-1EF5-4377-B5DA-D701972E779D}" type="presOf" srcId="{1B61370B-6CE8-4E32-903A-684210DD849E}" destId="{3869B797-E9B4-4689-9EAF-9FBDD06C9442}" srcOrd="0" destOrd="0" presId="urn:microsoft.com/office/officeart/2005/8/layout/chevron2"/>
    <dgm:cxn modelId="{D611DB17-194F-4677-B649-1A86A0492E82}" srcId="{1B61370B-6CE8-4E32-903A-684210DD849E}" destId="{4CCCCB5C-4C26-48F7-A1F7-EE64AFA2DD94}" srcOrd="2" destOrd="0" parTransId="{E15F3949-205D-45F8-AF9D-C7C14F57B526}" sibTransId="{55392B46-B297-4EB0-BAB0-590A8F5492CA}"/>
    <dgm:cxn modelId="{F5DC4F89-7EBB-4962-BE9F-1D9FD9DC48C0}" type="presOf" srcId="{1CB5FCCE-A5AA-42B1-B8E0-8A964699C43A}" destId="{B0CCBBA3-81BF-4263-980D-4CD2C71BDA4B}" srcOrd="0" destOrd="0" presId="urn:microsoft.com/office/officeart/2005/8/layout/chevron2"/>
    <dgm:cxn modelId="{094CA11B-8488-43A2-9A07-DE87EEC78C53}" type="presOf" srcId="{4CCCCB5C-4C26-48F7-A1F7-EE64AFA2DD94}" destId="{28F1546A-889C-485E-9427-2A33D47FBD0B}" srcOrd="0" destOrd="0" presId="urn:microsoft.com/office/officeart/2005/8/layout/chevron2"/>
    <dgm:cxn modelId="{79999D5D-1B75-4B39-A0BF-7F1E7F9289AC}" type="presOf" srcId="{281A9566-BA21-483D-8E9A-D4939723D24D}" destId="{BB4577F8-E656-4480-87A9-0718D81B7765}" srcOrd="0" destOrd="0" presId="urn:microsoft.com/office/officeart/2005/8/layout/chevron2"/>
    <dgm:cxn modelId="{E03545EF-1840-4309-90FF-54BB30304A3F}" srcId="{2FD6F64D-B9C5-465C-A4C8-654390B7DF8D}" destId="{69EDE8ED-C7E9-4EE8-9680-70981BAC158C}" srcOrd="1" destOrd="0" parTransId="{DD354ECB-2C95-4556-82B1-F0508799922B}" sibTransId="{8457EBAE-2FEE-4676-8E6C-B258D2F63B25}"/>
    <dgm:cxn modelId="{721DEA86-D9AC-4D16-BA08-68C3CA647917}" type="presOf" srcId="{03B8B720-39AB-4107-BB15-0EE2A94BA9AD}" destId="{B0CCBBA3-81BF-4263-980D-4CD2C71BDA4B}" srcOrd="0" destOrd="1" presId="urn:microsoft.com/office/officeart/2005/8/layout/chevron2"/>
    <dgm:cxn modelId="{FD40D5FB-C386-4D99-BCD1-4550E5A9CF0E}" type="presOf" srcId="{9BEFDD5A-A819-43CA-AD1C-B47A591B1836}" destId="{C3F308D3-7CAC-4C9D-A692-7F9E5EE6CE8D}" srcOrd="0" destOrd="1" presId="urn:microsoft.com/office/officeart/2005/8/layout/chevron2"/>
    <dgm:cxn modelId="{372824AD-2AD2-4315-8AD9-00E14B2DC560}" srcId="{2FD6F64D-B9C5-465C-A4C8-654390B7DF8D}" destId="{281A9566-BA21-483D-8E9A-D4939723D24D}" srcOrd="0" destOrd="0" parTransId="{36B4A7DE-EB08-420A-9D25-BEE3F4AE9EE8}" sibTransId="{63FE0A5C-2CD5-49CD-84DF-B2AAD2B747F8}"/>
    <dgm:cxn modelId="{1F365F82-5667-4380-B012-535C906AFCFE}" type="presOf" srcId="{2FD6F64D-B9C5-465C-A4C8-654390B7DF8D}" destId="{22DBEA04-6D39-49FD-92FC-E0331C9F6FEA}" srcOrd="0" destOrd="0" presId="urn:microsoft.com/office/officeart/2005/8/layout/chevron2"/>
    <dgm:cxn modelId="{C5DB0AC7-CABC-4725-9390-4F73FCF03778}" srcId="{4CCCCB5C-4C26-48F7-A1F7-EE64AFA2DD94}" destId="{1CB5FCCE-A5AA-42B1-B8E0-8A964699C43A}" srcOrd="0" destOrd="0" parTransId="{C8C3A952-B10C-46AF-A782-7B2EE418F3DE}" sibTransId="{FEECC92B-15E1-48A1-8832-45E99AD9BF82}"/>
    <dgm:cxn modelId="{B69497D9-2363-40BA-90F9-DE349259C7BB}" srcId="{B86201CC-DDF2-4CFB-8874-62DBA89AF14F}" destId="{9BEFDD5A-A819-43CA-AD1C-B47A591B1836}" srcOrd="1" destOrd="0" parTransId="{5FE70C46-DD2D-4ADB-91F5-657B3C747F6D}" sibTransId="{F891C52D-AF00-4D63-90A2-C0231BD85FAA}"/>
    <dgm:cxn modelId="{5DC105EE-4346-4EC4-8310-99F5083679E1}" srcId="{4CCCCB5C-4C26-48F7-A1F7-EE64AFA2DD94}" destId="{03B8B720-39AB-4107-BB15-0EE2A94BA9AD}" srcOrd="1" destOrd="0" parTransId="{912C33A0-3FC3-439B-A136-549BA3F55E3B}" sibTransId="{4852A313-77BE-4489-B264-2A3EC8CE476F}"/>
    <dgm:cxn modelId="{34243C57-F5DD-47CA-B022-7745736214CC}" type="presParOf" srcId="{3869B797-E9B4-4689-9EAF-9FBDD06C9442}" destId="{8F32EA88-A29D-43CB-B6EC-608EE4D774F6}" srcOrd="0" destOrd="0" presId="urn:microsoft.com/office/officeart/2005/8/layout/chevron2"/>
    <dgm:cxn modelId="{FD54CC30-9955-4EC9-9A12-63FFB8D9CBE7}" type="presParOf" srcId="{8F32EA88-A29D-43CB-B6EC-608EE4D774F6}" destId="{22DBEA04-6D39-49FD-92FC-E0331C9F6FEA}" srcOrd="0" destOrd="0" presId="urn:microsoft.com/office/officeart/2005/8/layout/chevron2"/>
    <dgm:cxn modelId="{437BED27-D45D-4A0B-818C-C597D07ADECE}" type="presParOf" srcId="{8F32EA88-A29D-43CB-B6EC-608EE4D774F6}" destId="{BB4577F8-E656-4480-87A9-0718D81B7765}" srcOrd="1" destOrd="0" presId="urn:microsoft.com/office/officeart/2005/8/layout/chevron2"/>
    <dgm:cxn modelId="{0D5771AA-C485-4AFF-B4FC-FF9456487CAA}" type="presParOf" srcId="{3869B797-E9B4-4689-9EAF-9FBDD06C9442}" destId="{B804C517-B926-4F00-8BE3-7567B001C14D}" srcOrd="1" destOrd="0" presId="urn:microsoft.com/office/officeart/2005/8/layout/chevron2"/>
    <dgm:cxn modelId="{D65CC333-EBAA-4C18-9CAC-B24FF915DA18}" type="presParOf" srcId="{3869B797-E9B4-4689-9EAF-9FBDD06C9442}" destId="{FECFF8F9-3FD5-4743-8C56-81081DA2C424}" srcOrd="2" destOrd="0" presId="urn:microsoft.com/office/officeart/2005/8/layout/chevron2"/>
    <dgm:cxn modelId="{702DF43C-D24A-4B5B-B3DE-ADA56FE22A4D}" type="presParOf" srcId="{FECFF8F9-3FD5-4743-8C56-81081DA2C424}" destId="{B632D121-50EF-487F-90B0-9568A9585605}" srcOrd="0" destOrd="0" presId="urn:microsoft.com/office/officeart/2005/8/layout/chevron2"/>
    <dgm:cxn modelId="{A734D2BD-39A0-41F2-AC9D-645408376A9C}" type="presParOf" srcId="{FECFF8F9-3FD5-4743-8C56-81081DA2C424}" destId="{C3F308D3-7CAC-4C9D-A692-7F9E5EE6CE8D}" srcOrd="1" destOrd="0" presId="urn:microsoft.com/office/officeart/2005/8/layout/chevron2"/>
    <dgm:cxn modelId="{14F965A2-7097-479E-AB39-3F70E2447D33}" type="presParOf" srcId="{3869B797-E9B4-4689-9EAF-9FBDD06C9442}" destId="{B8ACEA54-0E31-42B5-83C8-4D9A1DC7FFB8}" srcOrd="3" destOrd="0" presId="urn:microsoft.com/office/officeart/2005/8/layout/chevron2"/>
    <dgm:cxn modelId="{1876D8C2-A058-44D9-8622-57F00A3FD1B3}" type="presParOf" srcId="{3869B797-E9B4-4689-9EAF-9FBDD06C9442}" destId="{18A33D9E-8E08-483C-92EB-0AC6BBFC09F3}" srcOrd="4" destOrd="0" presId="urn:microsoft.com/office/officeart/2005/8/layout/chevron2"/>
    <dgm:cxn modelId="{066D7ECE-8BEB-4FBD-B366-113D8FBEDC60}" type="presParOf" srcId="{18A33D9E-8E08-483C-92EB-0AC6BBFC09F3}" destId="{28F1546A-889C-485E-9427-2A33D47FBD0B}" srcOrd="0" destOrd="0" presId="urn:microsoft.com/office/officeart/2005/8/layout/chevron2"/>
    <dgm:cxn modelId="{0630E32C-BF83-4F88-8461-35D53BDAC0D7}" type="presParOf" srcId="{18A33D9E-8E08-483C-92EB-0AC6BBFC09F3}" destId="{B0CCBBA3-81BF-4263-980D-4CD2C71BDA4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B14160-3821-4C86-9E3C-FC734D7856A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zh-CN" altLang="en-US"/>
        </a:p>
      </dgm:t>
    </dgm:pt>
    <dgm:pt modelId="{7E345037-D1B0-4D35-8D35-8941AC3413C2}">
      <dgm:prSet phldrT="[文本]" custT="1"/>
      <dgm:spPr/>
      <dgm:t>
        <a:bodyPr/>
        <a:lstStyle/>
        <a:p>
          <a:r>
            <a:rPr lang="zh-CN" altLang="en-US" sz="1600" dirty="0" smtClean="0">
              <a:solidFill>
                <a:srgbClr val="C00000"/>
              </a:solidFill>
            </a:rPr>
            <a:t>缝纫线</a:t>
          </a:r>
          <a:endParaRPr lang="zh-CN" altLang="en-US" sz="1600" dirty="0">
            <a:solidFill>
              <a:srgbClr val="C00000"/>
            </a:solidFill>
          </a:endParaRPr>
        </a:p>
      </dgm:t>
    </dgm:pt>
    <dgm:pt modelId="{CED626CD-FCF0-4B8F-B21B-0FDD39453CB2}" cxnId="{352E8871-7340-4D5F-B16E-1A2E52FAFD5D}" type="parTrans">
      <dgm:prSet/>
      <dgm:spPr/>
      <dgm:t>
        <a:bodyPr/>
        <a:lstStyle/>
        <a:p>
          <a:endParaRPr lang="zh-CN" altLang="en-US" sz="1600"/>
        </a:p>
      </dgm:t>
    </dgm:pt>
    <dgm:pt modelId="{F0109E6C-4817-4139-81EF-E78801F3148F}" cxnId="{352E8871-7340-4D5F-B16E-1A2E52FAFD5D}" type="sibTrans">
      <dgm:prSet/>
      <dgm:spPr/>
      <dgm:t>
        <a:bodyPr/>
        <a:lstStyle/>
        <a:p>
          <a:endParaRPr lang="zh-CN" altLang="en-US" sz="1600"/>
        </a:p>
      </dgm:t>
    </dgm:pt>
    <dgm:pt modelId="{1478AA67-0688-485B-82BF-1E83D54C84E5}">
      <dgm:prSet phldrT="[文本]" custT="1"/>
      <dgm:spPr/>
      <dgm:t>
        <a:bodyPr/>
        <a:lstStyle/>
        <a:p>
          <a:r>
            <a:rPr lang="zh-CN" altLang="en-US" sz="1600" dirty="0" smtClean="0"/>
            <a:t>长丝纤维；</a:t>
          </a:r>
          <a:endParaRPr lang="zh-CN" altLang="en-US" sz="1600" dirty="0"/>
        </a:p>
      </dgm:t>
    </dgm:pt>
    <dgm:pt modelId="{F6A54194-735F-4C7D-846A-1FF914BB9EA5}" cxnId="{1F96F0BB-1338-407A-9A32-77F9EAF75B96}" type="parTrans">
      <dgm:prSet/>
      <dgm:spPr/>
      <dgm:t>
        <a:bodyPr/>
        <a:lstStyle/>
        <a:p>
          <a:endParaRPr lang="zh-CN" altLang="en-US" sz="1600"/>
        </a:p>
      </dgm:t>
    </dgm:pt>
    <dgm:pt modelId="{A854B0AA-1040-4B55-8887-27CC5C8EFBFA}" cxnId="{1F96F0BB-1338-407A-9A32-77F9EAF75B96}" type="sibTrans">
      <dgm:prSet/>
      <dgm:spPr/>
      <dgm:t>
        <a:bodyPr/>
        <a:lstStyle/>
        <a:p>
          <a:endParaRPr lang="zh-CN" altLang="en-US" sz="1600"/>
        </a:p>
      </dgm:t>
    </dgm:pt>
    <dgm:pt modelId="{4A7ABD7D-9937-4D0F-9FD5-98531C2349BA}">
      <dgm:prSet phldrT="[文本]" custT="1"/>
      <dgm:spPr/>
      <dgm:t>
        <a:bodyPr/>
        <a:lstStyle/>
        <a:p>
          <a:r>
            <a:rPr lang="zh-CN" altLang="en-US" sz="1600" dirty="0" smtClean="0"/>
            <a:t>必要时需导电缝纫线。</a:t>
          </a:r>
          <a:endParaRPr lang="zh-CN" altLang="en-US" sz="1600" dirty="0"/>
        </a:p>
      </dgm:t>
    </dgm:pt>
    <dgm:pt modelId="{AD28D475-3AB4-4A75-A0EF-529693258A13}" cxnId="{499DA41F-BEFB-4EF9-BF8A-86EF148BCA92}" type="parTrans">
      <dgm:prSet/>
      <dgm:spPr/>
      <dgm:t>
        <a:bodyPr/>
        <a:lstStyle/>
        <a:p>
          <a:endParaRPr lang="zh-CN" altLang="en-US" sz="1600"/>
        </a:p>
      </dgm:t>
    </dgm:pt>
    <dgm:pt modelId="{F10294FB-7754-41A4-8667-8275334CB441}" cxnId="{499DA41F-BEFB-4EF9-BF8A-86EF148BCA92}" type="sibTrans">
      <dgm:prSet/>
      <dgm:spPr/>
      <dgm:t>
        <a:bodyPr/>
        <a:lstStyle/>
        <a:p>
          <a:endParaRPr lang="zh-CN" altLang="en-US" sz="1600"/>
        </a:p>
      </dgm:t>
    </dgm:pt>
    <dgm:pt modelId="{1B26C9A7-B208-4720-9EB3-A51CC7D392A5}">
      <dgm:prSet phldrT="[文本]" custT="1"/>
      <dgm:spPr/>
      <dgm:t>
        <a:bodyPr/>
        <a:lstStyle/>
        <a:p>
          <a:r>
            <a:rPr lang="zh-CN" altLang="en-US" sz="1600" dirty="0" smtClean="0">
              <a:solidFill>
                <a:srgbClr val="C00000"/>
              </a:solidFill>
            </a:rPr>
            <a:t>拉链</a:t>
          </a:r>
          <a:endParaRPr lang="zh-CN" altLang="en-US" sz="1600" dirty="0">
            <a:solidFill>
              <a:srgbClr val="C00000"/>
            </a:solidFill>
          </a:endParaRPr>
        </a:p>
      </dgm:t>
    </dgm:pt>
    <dgm:pt modelId="{A1BAFB9B-162B-4C47-8C05-46075C42C852}" cxnId="{A13B1296-24BF-48FA-830D-B8D152AB9D4E}" type="parTrans">
      <dgm:prSet/>
      <dgm:spPr/>
      <dgm:t>
        <a:bodyPr/>
        <a:lstStyle/>
        <a:p>
          <a:endParaRPr lang="zh-CN" altLang="en-US" sz="1600"/>
        </a:p>
      </dgm:t>
    </dgm:pt>
    <dgm:pt modelId="{D2ACF16B-A852-4A24-A16A-7F175AB61DA8}" cxnId="{A13B1296-24BF-48FA-830D-B8D152AB9D4E}" type="sibTrans">
      <dgm:prSet/>
      <dgm:spPr/>
      <dgm:t>
        <a:bodyPr/>
        <a:lstStyle/>
        <a:p>
          <a:endParaRPr lang="zh-CN" altLang="en-US" sz="1600"/>
        </a:p>
      </dgm:t>
    </dgm:pt>
    <dgm:pt modelId="{D0803191-4506-4D85-9C14-F01E1B203D1A}">
      <dgm:prSet phldrT="[文本]" custT="1"/>
      <dgm:spPr/>
      <dgm:t>
        <a:bodyPr/>
        <a:lstStyle/>
        <a:p>
          <a:r>
            <a:rPr lang="zh-CN" altLang="en-US" sz="1600" dirty="0" smtClean="0"/>
            <a:t>密齿拉链；</a:t>
          </a:r>
          <a:endParaRPr lang="zh-CN" altLang="en-US" sz="1600" dirty="0"/>
        </a:p>
      </dgm:t>
    </dgm:pt>
    <dgm:pt modelId="{786B0225-DC20-4B50-995D-FE4A1229AF87}" cxnId="{0A4F3645-ED3D-45FB-AB30-EEBE2F620BF9}" type="parTrans">
      <dgm:prSet/>
      <dgm:spPr/>
      <dgm:t>
        <a:bodyPr/>
        <a:lstStyle/>
        <a:p>
          <a:endParaRPr lang="zh-CN" altLang="en-US" sz="1600"/>
        </a:p>
      </dgm:t>
    </dgm:pt>
    <dgm:pt modelId="{EE0DBC86-3CAC-4DEA-B28E-79F401E65E0E}" cxnId="{0A4F3645-ED3D-45FB-AB30-EEBE2F620BF9}" type="sibTrans">
      <dgm:prSet/>
      <dgm:spPr/>
      <dgm:t>
        <a:bodyPr/>
        <a:lstStyle/>
        <a:p>
          <a:endParaRPr lang="zh-CN" altLang="en-US" sz="1600"/>
        </a:p>
      </dgm:t>
    </dgm:pt>
    <dgm:pt modelId="{35FDF254-93C9-4610-A8B7-2F90194415F5}">
      <dgm:prSet phldrT="[文本]" custT="1"/>
      <dgm:spPr/>
      <dgm:t>
        <a:bodyPr/>
        <a:lstStyle/>
        <a:p>
          <a:r>
            <a:rPr lang="zh-CN" altLang="en-US" sz="1600" dirty="0" smtClean="0"/>
            <a:t>电子厂选树脂拉链，药厂选金属拉链。</a:t>
          </a:r>
          <a:endParaRPr lang="zh-CN" altLang="en-US" sz="1600" dirty="0"/>
        </a:p>
      </dgm:t>
    </dgm:pt>
    <dgm:pt modelId="{62B6F873-27BB-4FD5-9B94-6FF39BF95DEB}" cxnId="{C76F7E6C-E9FA-4476-A4B5-AC509DFF9143}" type="parTrans">
      <dgm:prSet/>
      <dgm:spPr/>
      <dgm:t>
        <a:bodyPr/>
        <a:lstStyle/>
        <a:p>
          <a:endParaRPr lang="zh-CN" altLang="en-US" sz="1600"/>
        </a:p>
      </dgm:t>
    </dgm:pt>
    <dgm:pt modelId="{012D535C-71AB-4E31-A392-C5CEC8515533}" cxnId="{C76F7E6C-E9FA-4476-A4B5-AC509DFF9143}" type="sibTrans">
      <dgm:prSet/>
      <dgm:spPr/>
      <dgm:t>
        <a:bodyPr/>
        <a:lstStyle/>
        <a:p>
          <a:endParaRPr lang="zh-CN" altLang="en-US" sz="1600"/>
        </a:p>
      </dgm:t>
    </dgm:pt>
    <dgm:pt modelId="{112BF37B-109F-4CE7-83FF-EBC7F86B4F4B}">
      <dgm:prSet phldrT="[文本]" custT="1"/>
      <dgm:spPr/>
      <dgm:t>
        <a:bodyPr/>
        <a:lstStyle/>
        <a:p>
          <a:r>
            <a:rPr lang="zh-CN" altLang="en-US" sz="1600" dirty="0" smtClean="0">
              <a:solidFill>
                <a:srgbClr val="C00000"/>
              </a:solidFill>
              <a:latin typeface="+mn-ea"/>
              <a:ea typeface="+mn-ea"/>
            </a:rPr>
            <a:t>调节</a:t>
          </a:r>
          <a:endParaRPr lang="en-US" altLang="zh-CN" sz="1600" dirty="0" smtClean="0">
            <a:solidFill>
              <a:srgbClr val="C00000"/>
            </a:solidFill>
            <a:latin typeface="+mn-ea"/>
            <a:ea typeface="+mn-ea"/>
          </a:endParaRPr>
        </a:p>
        <a:p>
          <a:r>
            <a:rPr lang="zh-CN" altLang="en-US" sz="1600" dirty="0" smtClean="0">
              <a:solidFill>
                <a:srgbClr val="C00000"/>
              </a:solidFill>
              <a:latin typeface="+mn-ea"/>
              <a:ea typeface="+mn-ea"/>
            </a:rPr>
            <a:t>松紧</a:t>
          </a:r>
          <a:endParaRPr lang="zh-CN" altLang="en-US" sz="1600" dirty="0">
            <a:solidFill>
              <a:srgbClr val="C00000"/>
            </a:solidFill>
            <a:latin typeface="+mn-ea"/>
            <a:ea typeface="+mn-ea"/>
          </a:endParaRPr>
        </a:p>
      </dgm:t>
    </dgm:pt>
    <dgm:pt modelId="{D914E150-8C7D-4F0C-B9FF-A91C9D26509C}" cxnId="{F2376278-7539-4F70-955A-215B20DBAE0C}" type="parTrans">
      <dgm:prSet/>
      <dgm:spPr/>
      <dgm:t>
        <a:bodyPr/>
        <a:lstStyle/>
        <a:p>
          <a:endParaRPr lang="zh-CN" altLang="en-US" sz="1600"/>
        </a:p>
      </dgm:t>
    </dgm:pt>
    <dgm:pt modelId="{84CF8B42-DFB6-4458-A998-19FA60F544AF}" cxnId="{F2376278-7539-4F70-955A-215B20DBAE0C}" type="sibTrans">
      <dgm:prSet/>
      <dgm:spPr/>
      <dgm:t>
        <a:bodyPr/>
        <a:lstStyle/>
        <a:p>
          <a:endParaRPr lang="zh-CN" altLang="en-US" sz="1600"/>
        </a:p>
      </dgm:t>
    </dgm:pt>
    <dgm:pt modelId="{482EE083-02DB-4499-85B4-4B9F9DA20C3E}">
      <dgm:prSet phldrT="[文本]" custT="1"/>
      <dgm:spPr/>
      <dgm:t>
        <a:bodyPr/>
        <a:lstStyle/>
        <a:p>
          <a:r>
            <a:rPr lang="zh-CN" altLang="en-US" sz="1600" dirty="0" smtClean="0"/>
            <a:t>粘扣带须选择不抓毛粘扣带；</a:t>
          </a:r>
          <a:endParaRPr lang="zh-CN" altLang="en-US" sz="1600" dirty="0"/>
        </a:p>
      </dgm:t>
    </dgm:pt>
    <dgm:pt modelId="{A18068FC-C2F4-4A52-AB0F-EB6C0089B9E2}" cxnId="{13EF9240-1883-4B5F-BD3C-842205EBCCEC}" type="parTrans">
      <dgm:prSet/>
      <dgm:spPr/>
      <dgm:t>
        <a:bodyPr/>
        <a:lstStyle/>
        <a:p>
          <a:endParaRPr lang="zh-CN" altLang="en-US" sz="1600"/>
        </a:p>
      </dgm:t>
    </dgm:pt>
    <dgm:pt modelId="{85F5BC11-E7E9-4C80-A4FB-F853D459D2DA}" cxnId="{13EF9240-1883-4B5F-BD3C-842205EBCCEC}" type="sibTrans">
      <dgm:prSet/>
      <dgm:spPr/>
      <dgm:t>
        <a:bodyPr/>
        <a:lstStyle/>
        <a:p>
          <a:endParaRPr lang="zh-CN" altLang="en-US" sz="1600"/>
        </a:p>
      </dgm:t>
    </dgm:pt>
    <dgm:pt modelId="{A43C5023-C79A-4518-B69A-68BFBC144679}">
      <dgm:prSet phldrT="[文本]" custT="1"/>
      <dgm:spPr/>
      <dgm:t>
        <a:bodyPr/>
        <a:lstStyle/>
        <a:p>
          <a:r>
            <a:rPr lang="zh-CN" altLang="en-US" sz="1600" dirty="0" smtClean="0"/>
            <a:t>药厂选金属五爪钉，电子厂推荐使用塑料四合扣。</a:t>
          </a:r>
          <a:endParaRPr lang="zh-CN" altLang="en-US" sz="1600" dirty="0"/>
        </a:p>
      </dgm:t>
    </dgm:pt>
    <dgm:pt modelId="{CAF1033B-6CDA-438B-BD41-16F767D60ECE}" cxnId="{E7C4E529-89F7-49C1-A38A-38CE03AD4776}" type="parTrans">
      <dgm:prSet/>
      <dgm:spPr/>
      <dgm:t>
        <a:bodyPr/>
        <a:lstStyle/>
        <a:p>
          <a:endParaRPr lang="zh-CN" altLang="en-US" sz="1600"/>
        </a:p>
      </dgm:t>
    </dgm:pt>
    <dgm:pt modelId="{1B664E8B-EE3B-47B6-82E9-9EF631DE4E3A}" cxnId="{E7C4E529-89F7-49C1-A38A-38CE03AD4776}" type="sibTrans">
      <dgm:prSet/>
      <dgm:spPr/>
      <dgm:t>
        <a:bodyPr/>
        <a:lstStyle/>
        <a:p>
          <a:endParaRPr lang="zh-CN" altLang="en-US" sz="1600"/>
        </a:p>
      </dgm:t>
    </dgm:pt>
    <dgm:pt modelId="{E3EBEF1F-8699-4F58-9DC0-D9B7583B1068}" type="pres">
      <dgm:prSet presAssocID="{9FB14160-3821-4C86-9E3C-FC734D7856AB}" presName="linearFlow" presStyleCnt="0">
        <dgm:presLayoutVars>
          <dgm:dir/>
          <dgm:animLvl val="lvl"/>
          <dgm:resizeHandles val="exact"/>
        </dgm:presLayoutVars>
      </dgm:prSet>
      <dgm:spPr/>
    </dgm:pt>
    <dgm:pt modelId="{00A579C4-C045-4C5E-897B-2E5A755FDDFC}" type="pres">
      <dgm:prSet presAssocID="{7E345037-D1B0-4D35-8D35-8941AC3413C2}" presName="composite" presStyleCnt="0"/>
      <dgm:spPr/>
    </dgm:pt>
    <dgm:pt modelId="{D9C6DA23-C21B-4F09-936F-B8469052E743}" type="pres">
      <dgm:prSet presAssocID="{7E345037-D1B0-4D35-8D35-8941AC3413C2}" presName="parentText" presStyleLbl="alignNode1" presStyleIdx="0" presStyleCnt="3">
        <dgm:presLayoutVars>
          <dgm:chMax val="1"/>
          <dgm:bulletEnabled val="1"/>
        </dgm:presLayoutVars>
      </dgm:prSet>
      <dgm:spPr/>
    </dgm:pt>
    <dgm:pt modelId="{4E3D2F92-063D-40C6-85D8-75AAB4529328}" type="pres">
      <dgm:prSet presAssocID="{7E345037-D1B0-4D35-8D35-8941AC3413C2}" presName="descendantText" presStyleLbl="alignAcc1" presStyleIdx="0" presStyleCnt="3">
        <dgm:presLayoutVars>
          <dgm:bulletEnabled val="1"/>
        </dgm:presLayoutVars>
      </dgm:prSet>
      <dgm:spPr/>
      <dgm:t>
        <a:bodyPr/>
        <a:lstStyle/>
        <a:p>
          <a:endParaRPr lang="zh-CN" altLang="en-US"/>
        </a:p>
      </dgm:t>
    </dgm:pt>
    <dgm:pt modelId="{88723B45-113C-46FD-AEC5-54059F6F4FC3}" type="pres">
      <dgm:prSet presAssocID="{F0109E6C-4817-4139-81EF-E78801F3148F}" presName="sp" presStyleCnt="0"/>
      <dgm:spPr/>
    </dgm:pt>
    <dgm:pt modelId="{182E2BCB-F350-41CB-8D1C-7A6A233A4B33}" type="pres">
      <dgm:prSet presAssocID="{1B26C9A7-B208-4720-9EB3-A51CC7D392A5}" presName="composite" presStyleCnt="0"/>
      <dgm:spPr/>
    </dgm:pt>
    <dgm:pt modelId="{D1BC1E82-F0C0-464A-8029-65AE098D95A2}" type="pres">
      <dgm:prSet presAssocID="{1B26C9A7-B208-4720-9EB3-A51CC7D392A5}" presName="parentText" presStyleLbl="alignNode1" presStyleIdx="1" presStyleCnt="3">
        <dgm:presLayoutVars>
          <dgm:chMax val="1"/>
          <dgm:bulletEnabled val="1"/>
        </dgm:presLayoutVars>
      </dgm:prSet>
      <dgm:spPr/>
    </dgm:pt>
    <dgm:pt modelId="{F9488CB3-5B2A-4E42-A6BC-1D39E72D82C6}" type="pres">
      <dgm:prSet presAssocID="{1B26C9A7-B208-4720-9EB3-A51CC7D392A5}" presName="descendantText" presStyleLbl="alignAcc1" presStyleIdx="1" presStyleCnt="3">
        <dgm:presLayoutVars>
          <dgm:bulletEnabled val="1"/>
        </dgm:presLayoutVars>
      </dgm:prSet>
      <dgm:spPr/>
      <dgm:t>
        <a:bodyPr/>
        <a:lstStyle/>
        <a:p>
          <a:endParaRPr lang="zh-CN" altLang="en-US"/>
        </a:p>
      </dgm:t>
    </dgm:pt>
    <dgm:pt modelId="{1FD15731-A7F5-4032-9CA4-2B0BD0285291}" type="pres">
      <dgm:prSet presAssocID="{D2ACF16B-A852-4A24-A16A-7F175AB61DA8}" presName="sp" presStyleCnt="0"/>
      <dgm:spPr/>
    </dgm:pt>
    <dgm:pt modelId="{783C0D59-BC74-420A-BEFE-302F412D122F}" type="pres">
      <dgm:prSet presAssocID="{112BF37B-109F-4CE7-83FF-EBC7F86B4F4B}" presName="composite" presStyleCnt="0"/>
      <dgm:spPr/>
    </dgm:pt>
    <dgm:pt modelId="{F0C5E9AD-5E15-4BF6-A887-55F0050398DD}" type="pres">
      <dgm:prSet presAssocID="{112BF37B-109F-4CE7-83FF-EBC7F86B4F4B}" presName="parentText" presStyleLbl="alignNode1" presStyleIdx="2" presStyleCnt="3">
        <dgm:presLayoutVars>
          <dgm:chMax val="1"/>
          <dgm:bulletEnabled val="1"/>
        </dgm:presLayoutVars>
      </dgm:prSet>
      <dgm:spPr/>
    </dgm:pt>
    <dgm:pt modelId="{DEF7BA3D-30CF-411F-A10F-F09486871E51}" type="pres">
      <dgm:prSet presAssocID="{112BF37B-109F-4CE7-83FF-EBC7F86B4F4B}" presName="descendantText" presStyleLbl="alignAcc1" presStyleIdx="2" presStyleCnt="3">
        <dgm:presLayoutVars>
          <dgm:bulletEnabled val="1"/>
        </dgm:presLayoutVars>
      </dgm:prSet>
      <dgm:spPr/>
      <dgm:t>
        <a:bodyPr/>
        <a:lstStyle/>
        <a:p>
          <a:endParaRPr lang="zh-CN" altLang="en-US"/>
        </a:p>
      </dgm:t>
    </dgm:pt>
  </dgm:ptLst>
  <dgm:cxnLst>
    <dgm:cxn modelId="{6C82E575-4C9F-4E1E-9D56-37FA7281C1B6}" type="presOf" srcId="{1478AA67-0688-485B-82BF-1E83D54C84E5}" destId="{4E3D2F92-063D-40C6-85D8-75AAB4529328}" srcOrd="0" destOrd="0" presId="urn:microsoft.com/office/officeart/2005/8/layout/chevron2"/>
    <dgm:cxn modelId="{499DA41F-BEFB-4EF9-BF8A-86EF148BCA92}" srcId="{7E345037-D1B0-4D35-8D35-8941AC3413C2}" destId="{4A7ABD7D-9937-4D0F-9FD5-98531C2349BA}" srcOrd="1" destOrd="0" parTransId="{AD28D475-3AB4-4A75-A0EF-529693258A13}" sibTransId="{F10294FB-7754-41A4-8667-8275334CB441}"/>
    <dgm:cxn modelId="{D190F602-24F7-4EEB-BC86-577E0CE84384}" type="presOf" srcId="{A43C5023-C79A-4518-B69A-68BFBC144679}" destId="{DEF7BA3D-30CF-411F-A10F-F09486871E51}" srcOrd="0" destOrd="1" presId="urn:microsoft.com/office/officeart/2005/8/layout/chevron2"/>
    <dgm:cxn modelId="{834DAA0C-F46F-4E0F-A852-BF31CA3B43C5}" type="presOf" srcId="{1B26C9A7-B208-4720-9EB3-A51CC7D392A5}" destId="{D1BC1E82-F0C0-464A-8029-65AE098D95A2}" srcOrd="0" destOrd="0" presId="urn:microsoft.com/office/officeart/2005/8/layout/chevron2"/>
    <dgm:cxn modelId="{A13B1296-24BF-48FA-830D-B8D152AB9D4E}" srcId="{9FB14160-3821-4C86-9E3C-FC734D7856AB}" destId="{1B26C9A7-B208-4720-9EB3-A51CC7D392A5}" srcOrd="1" destOrd="0" parTransId="{A1BAFB9B-162B-4C47-8C05-46075C42C852}" sibTransId="{D2ACF16B-A852-4A24-A16A-7F175AB61DA8}"/>
    <dgm:cxn modelId="{F6420AE5-854F-4C54-AE5B-7DEBD0ACE267}" type="presOf" srcId="{112BF37B-109F-4CE7-83FF-EBC7F86B4F4B}" destId="{F0C5E9AD-5E15-4BF6-A887-55F0050398DD}" srcOrd="0" destOrd="0" presId="urn:microsoft.com/office/officeart/2005/8/layout/chevron2"/>
    <dgm:cxn modelId="{F2376278-7539-4F70-955A-215B20DBAE0C}" srcId="{9FB14160-3821-4C86-9E3C-FC734D7856AB}" destId="{112BF37B-109F-4CE7-83FF-EBC7F86B4F4B}" srcOrd="2" destOrd="0" parTransId="{D914E150-8C7D-4F0C-B9FF-A91C9D26509C}" sibTransId="{84CF8B42-DFB6-4458-A998-19FA60F544AF}"/>
    <dgm:cxn modelId="{1F96F0BB-1338-407A-9A32-77F9EAF75B96}" srcId="{7E345037-D1B0-4D35-8D35-8941AC3413C2}" destId="{1478AA67-0688-485B-82BF-1E83D54C84E5}" srcOrd="0" destOrd="0" parTransId="{F6A54194-735F-4C7D-846A-1FF914BB9EA5}" sibTransId="{A854B0AA-1040-4B55-8887-27CC5C8EFBFA}"/>
    <dgm:cxn modelId="{13EF9240-1883-4B5F-BD3C-842205EBCCEC}" srcId="{112BF37B-109F-4CE7-83FF-EBC7F86B4F4B}" destId="{482EE083-02DB-4499-85B4-4B9F9DA20C3E}" srcOrd="0" destOrd="0" parTransId="{A18068FC-C2F4-4A52-AB0F-EB6C0089B9E2}" sibTransId="{85F5BC11-E7E9-4C80-A4FB-F853D459D2DA}"/>
    <dgm:cxn modelId="{287AFA36-3DB4-4E0C-B239-0BC8C29B3CCD}" type="presOf" srcId="{482EE083-02DB-4499-85B4-4B9F9DA20C3E}" destId="{DEF7BA3D-30CF-411F-A10F-F09486871E51}" srcOrd="0" destOrd="0" presId="urn:microsoft.com/office/officeart/2005/8/layout/chevron2"/>
    <dgm:cxn modelId="{E7C4E529-89F7-49C1-A38A-38CE03AD4776}" srcId="{112BF37B-109F-4CE7-83FF-EBC7F86B4F4B}" destId="{A43C5023-C79A-4518-B69A-68BFBC144679}" srcOrd="1" destOrd="0" parTransId="{CAF1033B-6CDA-438B-BD41-16F767D60ECE}" sibTransId="{1B664E8B-EE3B-47B6-82E9-9EF631DE4E3A}"/>
    <dgm:cxn modelId="{0A4F3645-ED3D-45FB-AB30-EEBE2F620BF9}" srcId="{1B26C9A7-B208-4720-9EB3-A51CC7D392A5}" destId="{D0803191-4506-4D85-9C14-F01E1B203D1A}" srcOrd="0" destOrd="0" parTransId="{786B0225-DC20-4B50-995D-FE4A1229AF87}" sibTransId="{EE0DBC86-3CAC-4DEA-B28E-79F401E65E0E}"/>
    <dgm:cxn modelId="{18B8F9EE-5373-4397-94DE-F631CF4F6F8C}" type="presOf" srcId="{9FB14160-3821-4C86-9E3C-FC734D7856AB}" destId="{E3EBEF1F-8699-4F58-9DC0-D9B7583B1068}" srcOrd="0" destOrd="0" presId="urn:microsoft.com/office/officeart/2005/8/layout/chevron2"/>
    <dgm:cxn modelId="{083A48B2-88A9-409E-A433-C89B96ABEBA3}" type="presOf" srcId="{7E345037-D1B0-4D35-8D35-8941AC3413C2}" destId="{D9C6DA23-C21B-4F09-936F-B8469052E743}" srcOrd="0" destOrd="0" presId="urn:microsoft.com/office/officeart/2005/8/layout/chevron2"/>
    <dgm:cxn modelId="{352E8871-7340-4D5F-B16E-1A2E52FAFD5D}" srcId="{9FB14160-3821-4C86-9E3C-FC734D7856AB}" destId="{7E345037-D1B0-4D35-8D35-8941AC3413C2}" srcOrd="0" destOrd="0" parTransId="{CED626CD-FCF0-4B8F-B21B-0FDD39453CB2}" sibTransId="{F0109E6C-4817-4139-81EF-E78801F3148F}"/>
    <dgm:cxn modelId="{02EF5223-234A-4939-A211-AF8987B3F645}" type="presOf" srcId="{35FDF254-93C9-4610-A8B7-2F90194415F5}" destId="{F9488CB3-5B2A-4E42-A6BC-1D39E72D82C6}" srcOrd="0" destOrd="1" presId="urn:microsoft.com/office/officeart/2005/8/layout/chevron2"/>
    <dgm:cxn modelId="{4BAADB36-4611-40AC-BD98-2FA20E76EF1C}" type="presOf" srcId="{D0803191-4506-4D85-9C14-F01E1B203D1A}" destId="{F9488CB3-5B2A-4E42-A6BC-1D39E72D82C6}" srcOrd="0" destOrd="0" presId="urn:microsoft.com/office/officeart/2005/8/layout/chevron2"/>
    <dgm:cxn modelId="{C76F7E6C-E9FA-4476-A4B5-AC509DFF9143}" srcId="{1B26C9A7-B208-4720-9EB3-A51CC7D392A5}" destId="{35FDF254-93C9-4610-A8B7-2F90194415F5}" srcOrd="1" destOrd="0" parTransId="{62B6F873-27BB-4FD5-9B94-6FF39BF95DEB}" sibTransId="{012D535C-71AB-4E31-A392-C5CEC8515533}"/>
    <dgm:cxn modelId="{6634A726-5BCF-413D-B3F4-18C55A45FBB3}" type="presOf" srcId="{4A7ABD7D-9937-4D0F-9FD5-98531C2349BA}" destId="{4E3D2F92-063D-40C6-85D8-75AAB4529328}" srcOrd="0" destOrd="1" presId="urn:microsoft.com/office/officeart/2005/8/layout/chevron2"/>
    <dgm:cxn modelId="{B4B03078-C8D7-4F8D-AE3E-E01C6D214385}" type="presParOf" srcId="{E3EBEF1F-8699-4F58-9DC0-D9B7583B1068}" destId="{00A579C4-C045-4C5E-897B-2E5A755FDDFC}" srcOrd="0" destOrd="0" presId="urn:microsoft.com/office/officeart/2005/8/layout/chevron2"/>
    <dgm:cxn modelId="{7BA79B34-1EF5-474A-88A6-A4FF4623328C}" type="presParOf" srcId="{00A579C4-C045-4C5E-897B-2E5A755FDDFC}" destId="{D9C6DA23-C21B-4F09-936F-B8469052E743}" srcOrd="0" destOrd="0" presId="urn:microsoft.com/office/officeart/2005/8/layout/chevron2"/>
    <dgm:cxn modelId="{6784F50F-F5DB-4976-A1A4-F4EC023C37AA}" type="presParOf" srcId="{00A579C4-C045-4C5E-897B-2E5A755FDDFC}" destId="{4E3D2F92-063D-40C6-85D8-75AAB4529328}" srcOrd="1" destOrd="0" presId="urn:microsoft.com/office/officeart/2005/8/layout/chevron2"/>
    <dgm:cxn modelId="{CA792456-1428-45F9-AF1F-03455BD6A196}" type="presParOf" srcId="{E3EBEF1F-8699-4F58-9DC0-D9B7583B1068}" destId="{88723B45-113C-46FD-AEC5-54059F6F4FC3}" srcOrd="1" destOrd="0" presId="urn:microsoft.com/office/officeart/2005/8/layout/chevron2"/>
    <dgm:cxn modelId="{A17E1B66-D519-4D6F-A32E-1744BE065951}" type="presParOf" srcId="{E3EBEF1F-8699-4F58-9DC0-D9B7583B1068}" destId="{182E2BCB-F350-41CB-8D1C-7A6A233A4B33}" srcOrd="2" destOrd="0" presId="urn:microsoft.com/office/officeart/2005/8/layout/chevron2"/>
    <dgm:cxn modelId="{2E172ED9-C3AF-46B1-87B7-F1A23F668FC4}" type="presParOf" srcId="{182E2BCB-F350-41CB-8D1C-7A6A233A4B33}" destId="{D1BC1E82-F0C0-464A-8029-65AE098D95A2}" srcOrd="0" destOrd="0" presId="urn:microsoft.com/office/officeart/2005/8/layout/chevron2"/>
    <dgm:cxn modelId="{59C4F63C-419F-4F69-8597-84EE33445BD8}" type="presParOf" srcId="{182E2BCB-F350-41CB-8D1C-7A6A233A4B33}" destId="{F9488CB3-5B2A-4E42-A6BC-1D39E72D82C6}" srcOrd="1" destOrd="0" presId="urn:microsoft.com/office/officeart/2005/8/layout/chevron2"/>
    <dgm:cxn modelId="{B954DDC9-20A5-4E81-A4AD-B3A217BDC539}" type="presParOf" srcId="{E3EBEF1F-8699-4F58-9DC0-D9B7583B1068}" destId="{1FD15731-A7F5-4032-9CA4-2B0BD0285291}" srcOrd="3" destOrd="0" presId="urn:microsoft.com/office/officeart/2005/8/layout/chevron2"/>
    <dgm:cxn modelId="{5B917C58-8D2B-4242-82E4-6323BF90D78E}" type="presParOf" srcId="{E3EBEF1F-8699-4F58-9DC0-D9B7583B1068}" destId="{783C0D59-BC74-420A-BEFE-302F412D122F}" srcOrd="4" destOrd="0" presId="urn:microsoft.com/office/officeart/2005/8/layout/chevron2"/>
    <dgm:cxn modelId="{9A945387-32DE-4649-9FD9-5F42F4D696F1}" type="presParOf" srcId="{783C0D59-BC74-420A-BEFE-302F412D122F}" destId="{F0C5E9AD-5E15-4BF6-A887-55F0050398DD}" srcOrd="0" destOrd="0" presId="urn:microsoft.com/office/officeart/2005/8/layout/chevron2"/>
    <dgm:cxn modelId="{7848E86D-BEF2-439A-B489-9796B6E0A08D}" type="presParOf" srcId="{783C0D59-BC74-420A-BEFE-302F412D122F}" destId="{DEF7BA3D-30CF-411F-A10F-F09486871E5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454625" cy="2877006"/>
        <a:chOff x="0" y="0"/>
        <a:chExt cx="7454625" cy="2877006"/>
      </a:xfrm>
    </dsp:grpSpPr>
    <dsp:sp modelId="{22DBEA04-6D39-49FD-92FC-E0331C9F6FEA}">
      <dsp:nvSpPr>
        <dsp:cNvPr id="3" name="燕尾形 2"/>
        <dsp:cNvSpPr/>
      </dsp:nvSpPr>
      <dsp:spPr bwMode="white">
        <a:xfrm rot="5400000">
          <a:off x="-164237" y="164237"/>
          <a:ext cx="1094912" cy="766439"/>
        </a:xfrm>
        <a:prstGeom prst="chevron">
          <a:avLst/>
        </a:prstGeom>
      </dsp:spPr>
      <dsp:style>
        <a:lnRef idx="2">
          <a:schemeClr val="accent1"/>
        </a:lnRef>
        <a:fillRef idx="1">
          <a:schemeClr val="accent1"/>
        </a:fillRef>
        <a:effectRef idx="0">
          <a:scrgbClr r="0" g="0" b="0"/>
        </a:effectRef>
        <a:fontRef idx="minor">
          <a:schemeClr val="lt1"/>
        </a:fontRef>
      </dsp:style>
      <dsp:txBody>
        <a:bodyPr rot="-5400000"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smtClean="0">
              <a:solidFill>
                <a:schemeClr val="accent2">
                  <a:lumMod val="60000"/>
                  <a:lumOff val="40000"/>
                </a:schemeClr>
              </a:solidFill>
            </a:rPr>
            <a:t>纱线</a:t>
          </a:r>
          <a:endParaRPr lang="zh-CN" altLang="en-US" sz="1600" dirty="0">
            <a:solidFill>
              <a:schemeClr val="accent2">
                <a:lumMod val="60000"/>
                <a:lumOff val="40000"/>
              </a:schemeClr>
            </a:solidFill>
          </a:endParaRPr>
        </a:p>
      </dsp:txBody>
      <dsp:txXfrm rot="5400000">
        <a:off x="-164237" y="164237"/>
        <a:ext cx="1094912" cy="766439"/>
      </dsp:txXfrm>
    </dsp:sp>
    <dsp:sp modelId="{BB4577F8-E656-4480-87A9-0718D81B7765}">
      <dsp:nvSpPr>
        <dsp:cNvPr id="4" name="同侧圆角矩形 3"/>
        <dsp:cNvSpPr/>
      </dsp:nvSpPr>
      <dsp:spPr bwMode="white">
        <a:xfrm rot="5400000">
          <a:off x="3754685" y="-2988247"/>
          <a:ext cx="711693" cy="6688186"/>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lIns="113792" tIns="10160" rIns="10160" bIns="1016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altLang="en-US" sz="1600" dirty="0" smtClean="0">
              <a:solidFill>
                <a:schemeClr val="dk1"/>
              </a:solidFill>
            </a:rPr>
            <a:t>只能用化学纤维长丝，一般用涤纶；</a:t>
          </a:r>
          <a:endParaRPr lang="zh-CN" altLang="en-US" sz="1600" dirty="0">
            <a:solidFill>
              <a:schemeClr val="dk1"/>
            </a:solidFill>
          </a:endParaRPr>
        </a:p>
        <a:p>
          <a:pPr marL="171450" lvl="1" indent="-171450">
            <a:lnSpc>
              <a:spcPct val="100000"/>
            </a:lnSpc>
            <a:spcBef>
              <a:spcPct val="0"/>
            </a:spcBef>
            <a:spcAft>
              <a:spcPct val="15000"/>
            </a:spcAft>
            <a:buChar char="•"/>
          </a:pPr>
          <a:r>
            <a:rPr lang="zh-CN" altLang="en-US" sz="1600" dirty="0" smtClean="0">
              <a:solidFill>
                <a:schemeClr val="dk1"/>
              </a:solidFill>
            </a:rPr>
            <a:t>单丝粗细、</a:t>
          </a:r>
          <a:r>
            <a:rPr lang="en-US" altLang="zh-CN" sz="1600" dirty="0" smtClean="0">
              <a:solidFill>
                <a:schemeClr val="dk1"/>
              </a:solidFill>
            </a:rPr>
            <a:t>FDY</a:t>
          </a:r>
          <a:r>
            <a:rPr lang="zh-CN" altLang="en-US" sz="1600" dirty="0" smtClean="0">
              <a:solidFill>
                <a:schemeClr val="dk1"/>
              </a:solidFill>
            </a:rPr>
            <a:t>或</a:t>
          </a:r>
          <a:r>
            <a:rPr lang="en-US" altLang="zh-CN" sz="1600" dirty="0" smtClean="0">
              <a:solidFill>
                <a:schemeClr val="dk1"/>
              </a:solidFill>
            </a:rPr>
            <a:t>DTY</a:t>
          </a:r>
          <a:r>
            <a:rPr lang="zh-CN" altLang="en-US" sz="1600" dirty="0" smtClean="0">
              <a:solidFill>
                <a:schemeClr val="dk1"/>
              </a:solidFill>
            </a:rPr>
            <a:t>会影响手感、耐摩擦起球起毛及过滤性能。</a:t>
          </a:r>
          <a:endParaRPr lang="zh-CN" altLang="en-US" sz="1600" dirty="0">
            <a:solidFill>
              <a:schemeClr val="dk1"/>
            </a:solidFill>
          </a:endParaRPr>
        </a:p>
      </dsp:txBody>
      <dsp:txXfrm rot="5400000">
        <a:off x="3754685" y="-2988247"/>
        <a:ext cx="711693" cy="6688186"/>
      </dsp:txXfrm>
    </dsp:sp>
    <dsp:sp modelId="{B632D121-50EF-487F-90B0-9568A9585605}">
      <dsp:nvSpPr>
        <dsp:cNvPr id="5" name="燕尾形 4"/>
        <dsp:cNvSpPr/>
      </dsp:nvSpPr>
      <dsp:spPr bwMode="white">
        <a:xfrm rot="5400000">
          <a:off x="-164237" y="1055284"/>
          <a:ext cx="1094912" cy="766439"/>
        </a:xfrm>
        <a:prstGeom prst="chevron">
          <a:avLst/>
        </a:prstGeom>
      </dsp:spPr>
      <dsp:style>
        <a:lnRef idx="2">
          <a:schemeClr val="accent1"/>
        </a:lnRef>
        <a:fillRef idx="1">
          <a:schemeClr val="accent1"/>
        </a:fillRef>
        <a:effectRef idx="0">
          <a:scrgbClr r="0" g="0" b="0"/>
        </a:effectRef>
        <a:fontRef idx="minor">
          <a:schemeClr val="lt1"/>
        </a:fontRef>
      </dsp:style>
      <dsp:txBody>
        <a:bodyPr rot="-5400000"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smtClean="0">
              <a:solidFill>
                <a:schemeClr val="accent2">
                  <a:lumMod val="60000"/>
                  <a:lumOff val="40000"/>
                </a:schemeClr>
              </a:solidFill>
            </a:rPr>
            <a:t>织造</a:t>
          </a:r>
          <a:endParaRPr lang="en-US" altLang="zh-CN" sz="1600" dirty="0" smtClean="0">
            <a:solidFill>
              <a:schemeClr val="accent2">
                <a:lumMod val="60000"/>
                <a:lumOff val="40000"/>
              </a:schemeClr>
            </a:solidFill>
          </a:endParaRPr>
        </a:p>
        <a:p>
          <a:pPr lvl="0">
            <a:lnSpc>
              <a:spcPct val="100000"/>
            </a:lnSpc>
            <a:spcBef>
              <a:spcPct val="0"/>
            </a:spcBef>
            <a:spcAft>
              <a:spcPct val="35000"/>
            </a:spcAft>
          </a:pPr>
          <a:r>
            <a:rPr lang="zh-CN" altLang="en-US" sz="1600" dirty="0" smtClean="0">
              <a:solidFill>
                <a:schemeClr val="accent2">
                  <a:lumMod val="60000"/>
                  <a:lumOff val="40000"/>
                </a:schemeClr>
              </a:solidFill>
            </a:rPr>
            <a:t>方法</a:t>
          </a:r>
          <a:endParaRPr lang="zh-CN" altLang="en-US" sz="1600" dirty="0">
            <a:solidFill>
              <a:schemeClr val="accent2">
                <a:lumMod val="60000"/>
                <a:lumOff val="40000"/>
              </a:schemeClr>
            </a:solidFill>
          </a:endParaRPr>
        </a:p>
      </dsp:txBody>
      <dsp:txXfrm rot="5400000">
        <a:off x="-164237" y="1055284"/>
        <a:ext cx="1094912" cy="766439"/>
      </dsp:txXfrm>
    </dsp:sp>
    <dsp:sp modelId="{C3F308D3-7CAC-4C9D-A692-7F9E5EE6CE8D}">
      <dsp:nvSpPr>
        <dsp:cNvPr id="6" name="同侧圆角矩形 5"/>
        <dsp:cNvSpPr/>
      </dsp:nvSpPr>
      <dsp:spPr bwMode="white">
        <a:xfrm rot="5400000">
          <a:off x="3754685" y="-2097200"/>
          <a:ext cx="711693" cy="6688186"/>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lIns="113792" tIns="10160" rIns="10160" bIns="1016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altLang="en-US" sz="1600" dirty="0" smtClean="0">
              <a:solidFill>
                <a:schemeClr val="dk1"/>
              </a:solidFill>
            </a:rPr>
            <a:t>通常选用梭织织物；</a:t>
          </a:r>
          <a:endParaRPr lang="zh-CN" altLang="en-US" sz="1600" dirty="0">
            <a:solidFill>
              <a:schemeClr val="dk1"/>
            </a:solidFill>
          </a:endParaRPr>
        </a:p>
        <a:p>
          <a:pPr marL="171450" lvl="1" indent="-171450">
            <a:lnSpc>
              <a:spcPct val="100000"/>
            </a:lnSpc>
            <a:spcBef>
              <a:spcPct val="0"/>
            </a:spcBef>
            <a:spcAft>
              <a:spcPct val="15000"/>
            </a:spcAft>
            <a:buChar char="•"/>
          </a:pPr>
          <a:r>
            <a:rPr lang="zh-CN" altLang="en-US" sz="1600" dirty="0" smtClean="0">
              <a:solidFill>
                <a:schemeClr val="dk1"/>
              </a:solidFill>
            </a:rPr>
            <a:t>针织织物只能用于制作洁净内衣，无纺布不适用本标准。</a:t>
          </a:r>
          <a:endParaRPr lang="zh-CN" altLang="en-US" sz="1600" dirty="0">
            <a:solidFill>
              <a:schemeClr val="dk1"/>
            </a:solidFill>
          </a:endParaRPr>
        </a:p>
      </dsp:txBody>
      <dsp:txXfrm rot="5400000">
        <a:off x="3754685" y="-2097200"/>
        <a:ext cx="711693" cy="6688186"/>
      </dsp:txXfrm>
    </dsp:sp>
    <dsp:sp modelId="{28F1546A-889C-485E-9427-2A33D47FBD0B}">
      <dsp:nvSpPr>
        <dsp:cNvPr id="7" name="燕尾形 6"/>
        <dsp:cNvSpPr/>
      </dsp:nvSpPr>
      <dsp:spPr bwMode="white">
        <a:xfrm rot="5400000">
          <a:off x="-164237" y="1946330"/>
          <a:ext cx="1094912" cy="766439"/>
        </a:xfrm>
        <a:prstGeom prst="chevron">
          <a:avLst/>
        </a:prstGeom>
      </dsp:spPr>
      <dsp:style>
        <a:lnRef idx="2">
          <a:schemeClr val="accent1"/>
        </a:lnRef>
        <a:fillRef idx="1">
          <a:schemeClr val="accent1"/>
        </a:fillRef>
        <a:effectRef idx="0">
          <a:scrgbClr r="0" g="0" b="0"/>
        </a:effectRef>
        <a:fontRef idx="minor">
          <a:schemeClr val="lt1"/>
        </a:fontRef>
      </dsp:style>
      <dsp:txBody>
        <a:bodyPr rot="-5400000"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smtClean="0">
              <a:solidFill>
                <a:schemeClr val="accent2">
                  <a:lumMod val="60000"/>
                  <a:lumOff val="40000"/>
                </a:schemeClr>
              </a:solidFill>
            </a:rPr>
            <a:t>织物</a:t>
          </a:r>
          <a:endParaRPr lang="en-US" altLang="zh-CN" sz="1600" dirty="0" smtClean="0">
            <a:solidFill>
              <a:schemeClr val="accent2">
                <a:lumMod val="60000"/>
                <a:lumOff val="40000"/>
              </a:schemeClr>
            </a:solidFill>
          </a:endParaRPr>
        </a:p>
        <a:p>
          <a:pPr lvl="0">
            <a:lnSpc>
              <a:spcPct val="100000"/>
            </a:lnSpc>
            <a:spcBef>
              <a:spcPct val="0"/>
            </a:spcBef>
            <a:spcAft>
              <a:spcPct val="35000"/>
            </a:spcAft>
          </a:pPr>
          <a:r>
            <a:rPr lang="zh-CN" altLang="en-US" sz="1600" dirty="0" smtClean="0">
              <a:solidFill>
                <a:schemeClr val="accent2">
                  <a:lumMod val="60000"/>
                  <a:lumOff val="40000"/>
                </a:schemeClr>
              </a:solidFill>
            </a:rPr>
            <a:t>组织</a:t>
          </a:r>
          <a:endParaRPr lang="zh-CN" altLang="en-US" sz="1600" dirty="0">
            <a:solidFill>
              <a:schemeClr val="accent2">
                <a:lumMod val="60000"/>
                <a:lumOff val="40000"/>
              </a:schemeClr>
            </a:solidFill>
          </a:endParaRPr>
        </a:p>
      </dsp:txBody>
      <dsp:txXfrm rot="5400000">
        <a:off x="-164237" y="1946330"/>
        <a:ext cx="1094912" cy="766439"/>
      </dsp:txXfrm>
    </dsp:sp>
    <dsp:sp modelId="{B0CCBBA3-81BF-4263-980D-4CD2C71BDA4B}">
      <dsp:nvSpPr>
        <dsp:cNvPr id="8" name="同侧圆角矩形 7"/>
        <dsp:cNvSpPr/>
      </dsp:nvSpPr>
      <dsp:spPr bwMode="white">
        <a:xfrm rot="5400000">
          <a:off x="3754685" y="-1206153"/>
          <a:ext cx="711693" cy="6688186"/>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lIns="113792" tIns="10160" rIns="10160" bIns="1016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altLang="en-US" sz="1600" dirty="0" smtClean="0">
              <a:solidFill>
                <a:schemeClr val="dk1"/>
              </a:solidFill>
            </a:rPr>
            <a:t>平纹及斜纹，</a:t>
          </a:r>
          <a:r>
            <a:rPr lang="en-US" altLang="zh-CN" sz="1600" dirty="0" smtClean="0">
              <a:solidFill>
                <a:schemeClr val="dk1"/>
              </a:solidFill>
            </a:rPr>
            <a:t>3/2</a:t>
          </a:r>
          <a:r>
            <a:rPr lang="zh-CN" altLang="en-US" sz="1600" dirty="0" smtClean="0">
              <a:solidFill>
                <a:schemeClr val="dk1"/>
              </a:solidFill>
            </a:rPr>
            <a:t>斜纹手感好但是易起毛；</a:t>
          </a:r>
          <a:endParaRPr lang="zh-CN" altLang="en-US" sz="1600" dirty="0">
            <a:solidFill>
              <a:schemeClr val="dk1"/>
            </a:solidFill>
          </a:endParaRPr>
        </a:p>
        <a:p>
          <a:pPr marL="171450" lvl="1" indent="-171450">
            <a:lnSpc>
              <a:spcPct val="100000"/>
            </a:lnSpc>
            <a:spcBef>
              <a:spcPct val="0"/>
            </a:spcBef>
            <a:spcAft>
              <a:spcPct val="15000"/>
            </a:spcAft>
            <a:buChar char="•"/>
          </a:pPr>
          <a:r>
            <a:rPr lang="zh-CN" altLang="en-US" sz="1600" dirty="0" smtClean="0">
              <a:solidFill>
                <a:schemeClr val="dk1"/>
              </a:solidFill>
            </a:rPr>
            <a:t>高等级洁净室推荐用平纹。</a:t>
          </a:r>
          <a:endParaRPr lang="zh-CN" altLang="en-US" sz="1600" dirty="0">
            <a:solidFill>
              <a:schemeClr val="dk1"/>
            </a:solidFill>
          </a:endParaRPr>
        </a:p>
      </dsp:txBody>
      <dsp:txXfrm rot="5400000">
        <a:off x="3754685" y="-1206153"/>
        <a:ext cx="711693" cy="6688186"/>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822430" cy="2950703"/>
        <a:chOff x="0" y="0"/>
        <a:chExt cx="7822430" cy="2950703"/>
      </a:xfrm>
    </dsp:grpSpPr>
    <dsp:sp modelId="{D9C6DA23-C21B-4F09-936F-B8469052E743}">
      <dsp:nvSpPr>
        <dsp:cNvPr id="3" name="燕尾形 2"/>
        <dsp:cNvSpPr/>
      </dsp:nvSpPr>
      <dsp:spPr bwMode="white">
        <a:xfrm rot="5400000">
          <a:off x="-167850" y="167850"/>
          <a:ext cx="1118999" cy="783299"/>
        </a:xfrm>
        <a:prstGeom prst="chevron">
          <a:avLst/>
        </a:prstGeom>
      </dsp:spPr>
      <dsp:style>
        <a:lnRef idx="2">
          <a:schemeClr val="accent1"/>
        </a:lnRef>
        <a:fillRef idx="1">
          <a:schemeClr val="accent1"/>
        </a:fillRef>
        <a:effectRef idx="0">
          <a:scrgbClr r="0" g="0" b="0"/>
        </a:effectRef>
        <a:fontRef idx="minor">
          <a:schemeClr val="lt1"/>
        </a:fontRef>
      </dsp:style>
      <dsp:txBody>
        <a:bodyPr rot="-5400000"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smtClean="0">
              <a:solidFill>
                <a:srgbClr val="C00000"/>
              </a:solidFill>
            </a:rPr>
            <a:t>缝纫线</a:t>
          </a:r>
          <a:endParaRPr lang="zh-CN" altLang="en-US" sz="1600" dirty="0">
            <a:solidFill>
              <a:srgbClr val="C00000"/>
            </a:solidFill>
          </a:endParaRPr>
        </a:p>
      </dsp:txBody>
      <dsp:txXfrm rot="5400000">
        <a:off x="-167850" y="167850"/>
        <a:ext cx="1118999" cy="783299"/>
      </dsp:txXfrm>
    </dsp:sp>
    <dsp:sp modelId="{4E3D2F92-063D-40C6-85D8-75AAB4529328}">
      <dsp:nvSpPr>
        <dsp:cNvPr id="4" name="同侧圆角矩形 3"/>
        <dsp:cNvSpPr/>
      </dsp:nvSpPr>
      <dsp:spPr bwMode="white">
        <a:xfrm rot="5400000">
          <a:off x="3939190" y="-3155891"/>
          <a:ext cx="727349" cy="7039131"/>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lIns="113792" tIns="10160" rIns="10160" bIns="1016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altLang="en-US" sz="1600" dirty="0" smtClean="0">
              <a:solidFill>
                <a:schemeClr val="dk1"/>
              </a:solidFill>
            </a:rPr>
            <a:t>长丝纤维；</a:t>
          </a:r>
          <a:endParaRPr lang="zh-CN" altLang="en-US" sz="1600" dirty="0">
            <a:solidFill>
              <a:schemeClr val="dk1"/>
            </a:solidFill>
          </a:endParaRPr>
        </a:p>
        <a:p>
          <a:pPr marL="171450" lvl="1" indent="-171450">
            <a:lnSpc>
              <a:spcPct val="100000"/>
            </a:lnSpc>
            <a:spcBef>
              <a:spcPct val="0"/>
            </a:spcBef>
            <a:spcAft>
              <a:spcPct val="15000"/>
            </a:spcAft>
            <a:buChar char="•"/>
          </a:pPr>
          <a:r>
            <a:rPr lang="zh-CN" altLang="en-US" sz="1600" dirty="0" smtClean="0">
              <a:solidFill>
                <a:schemeClr val="dk1"/>
              </a:solidFill>
            </a:rPr>
            <a:t>必要时需导电缝纫线。</a:t>
          </a:r>
          <a:endParaRPr lang="zh-CN" altLang="en-US" sz="1600" dirty="0">
            <a:solidFill>
              <a:schemeClr val="dk1"/>
            </a:solidFill>
          </a:endParaRPr>
        </a:p>
      </dsp:txBody>
      <dsp:txXfrm rot="5400000">
        <a:off x="3939190" y="-3155891"/>
        <a:ext cx="727349" cy="7039131"/>
      </dsp:txXfrm>
    </dsp:sp>
    <dsp:sp modelId="{D1BC1E82-F0C0-464A-8029-65AE098D95A2}">
      <dsp:nvSpPr>
        <dsp:cNvPr id="5" name="燕尾形 4"/>
        <dsp:cNvSpPr/>
      </dsp:nvSpPr>
      <dsp:spPr bwMode="white">
        <a:xfrm rot="5400000">
          <a:off x="-167850" y="1083702"/>
          <a:ext cx="1118999" cy="783299"/>
        </a:xfrm>
        <a:prstGeom prst="chevron">
          <a:avLst/>
        </a:prstGeom>
      </dsp:spPr>
      <dsp:style>
        <a:lnRef idx="2">
          <a:schemeClr val="accent1"/>
        </a:lnRef>
        <a:fillRef idx="1">
          <a:schemeClr val="accent1"/>
        </a:fillRef>
        <a:effectRef idx="0">
          <a:scrgbClr r="0" g="0" b="0"/>
        </a:effectRef>
        <a:fontRef idx="minor">
          <a:schemeClr val="lt1"/>
        </a:fontRef>
      </dsp:style>
      <dsp:txBody>
        <a:bodyPr rot="-5400000"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smtClean="0">
              <a:solidFill>
                <a:srgbClr val="C00000"/>
              </a:solidFill>
            </a:rPr>
            <a:t>拉链</a:t>
          </a:r>
          <a:endParaRPr lang="zh-CN" altLang="en-US" sz="1600" dirty="0">
            <a:solidFill>
              <a:srgbClr val="C00000"/>
            </a:solidFill>
          </a:endParaRPr>
        </a:p>
      </dsp:txBody>
      <dsp:txXfrm rot="5400000">
        <a:off x="-167850" y="1083702"/>
        <a:ext cx="1118999" cy="783299"/>
      </dsp:txXfrm>
    </dsp:sp>
    <dsp:sp modelId="{F9488CB3-5B2A-4E42-A6BC-1D39E72D82C6}">
      <dsp:nvSpPr>
        <dsp:cNvPr id="6" name="同侧圆角矩形 5"/>
        <dsp:cNvSpPr/>
      </dsp:nvSpPr>
      <dsp:spPr bwMode="white">
        <a:xfrm rot="5400000">
          <a:off x="3939190" y="-2240039"/>
          <a:ext cx="727349" cy="7039131"/>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lIns="113792" tIns="10160" rIns="10160" bIns="1016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altLang="en-US" sz="1600" dirty="0" smtClean="0">
              <a:solidFill>
                <a:schemeClr val="dk1"/>
              </a:solidFill>
            </a:rPr>
            <a:t>密齿拉链；</a:t>
          </a:r>
          <a:endParaRPr lang="zh-CN" altLang="en-US" sz="1600" dirty="0">
            <a:solidFill>
              <a:schemeClr val="dk1"/>
            </a:solidFill>
          </a:endParaRPr>
        </a:p>
        <a:p>
          <a:pPr marL="171450" lvl="1" indent="-171450">
            <a:lnSpc>
              <a:spcPct val="100000"/>
            </a:lnSpc>
            <a:spcBef>
              <a:spcPct val="0"/>
            </a:spcBef>
            <a:spcAft>
              <a:spcPct val="15000"/>
            </a:spcAft>
            <a:buChar char="•"/>
          </a:pPr>
          <a:r>
            <a:rPr lang="zh-CN" altLang="en-US" sz="1600" dirty="0" smtClean="0">
              <a:solidFill>
                <a:schemeClr val="dk1"/>
              </a:solidFill>
            </a:rPr>
            <a:t>电子厂选树脂拉链，药厂选金属拉链。</a:t>
          </a:r>
          <a:endParaRPr lang="zh-CN" altLang="en-US" sz="1600" dirty="0">
            <a:solidFill>
              <a:schemeClr val="dk1"/>
            </a:solidFill>
          </a:endParaRPr>
        </a:p>
      </dsp:txBody>
      <dsp:txXfrm rot="5400000">
        <a:off x="3939190" y="-2240039"/>
        <a:ext cx="727349" cy="7039131"/>
      </dsp:txXfrm>
    </dsp:sp>
    <dsp:sp modelId="{F0C5E9AD-5E15-4BF6-A887-55F0050398DD}">
      <dsp:nvSpPr>
        <dsp:cNvPr id="7" name="燕尾形 6"/>
        <dsp:cNvSpPr/>
      </dsp:nvSpPr>
      <dsp:spPr bwMode="white">
        <a:xfrm rot="5400000">
          <a:off x="-167850" y="1999554"/>
          <a:ext cx="1118999" cy="783299"/>
        </a:xfrm>
        <a:prstGeom prst="chevron">
          <a:avLst/>
        </a:prstGeom>
      </dsp:spPr>
      <dsp:style>
        <a:lnRef idx="2">
          <a:schemeClr val="accent1"/>
        </a:lnRef>
        <a:fillRef idx="1">
          <a:schemeClr val="accent1"/>
        </a:fillRef>
        <a:effectRef idx="0">
          <a:scrgbClr r="0" g="0" b="0"/>
        </a:effectRef>
        <a:fontRef idx="minor">
          <a:schemeClr val="lt1"/>
        </a:fontRef>
      </dsp:style>
      <dsp:txBody>
        <a:bodyPr rot="-5400000"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smtClean="0">
              <a:solidFill>
                <a:srgbClr val="C00000"/>
              </a:solidFill>
              <a:latin typeface="+mn-ea"/>
              <a:ea typeface="+mn-ea"/>
            </a:rPr>
            <a:t>调节</a:t>
          </a:r>
          <a:endParaRPr lang="en-US" altLang="zh-CN" sz="1600" dirty="0" smtClean="0">
            <a:solidFill>
              <a:srgbClr val="C00000"/>
            </a:solidFill>
            <a:latin typeface="+mn-ea"/>
            <a:ea typeface="+mn-ea"/>
          </a:endParaRPr>
        </a:p>
        <a:p>
          <a:pPr lvl="0">
            <a:lnSpc>
              <a:spcPct val="100000"/>
            </a:lnSpc>
            <a:spcBef>
              <a:spcPct val="0"/>
            </a:spcBef>
            <a:spcAft>
              <a:spcPct val="35000"/>
            </a:spcAft>
          </a:pPr>
          <a:r>
            <a:rPr lang="zh-CN" altLang="en-US" sz="1600" dirty="0" smtClean="0">
              <a:solidFill>
                <a:srgbClr val="C00000"/>
              </a:solidFill>
              <a:latin typeface="+mn-ea"/>
              <a:ea typeface="+mn-ea"/>
            </a:rPr>
            <a:t>松紧</a:t>
          </a:r>
          <a:endParaRPr lang="zh-CN" altLang="en-US" sz="1600" dirty="0">
            <a:solidFill>
              <a:srgbClr val="C00000"/>
            </a:solidFill>
            <a:latin typeface="+mn-ea"/>
            <a:ea typeface="+mn-ea"/>
          </a:endParaRPr>
        </a:p>
      </dsp:txBody>
      <dsp:txXfrm rot="5400000">
        <a:off x="-167850" y="1999554"/>
        <a:ext cx="1118999" cy="783299"/>
      </dsp:txXfrm>
    </dsp:sp>
    <dsp:sp modelId="{DEF7BA3D-30CF-411F-A10F-F09486871E51}">
      <dsp:nvSpPr>
        <dsp:cNvPr id="8" name="同侧圆角矩形 7"/>
        <dsp:cNvSpPr/>
      </dsp:nvSpPr>
      <dsp:spPr bwMode="white">
        <a:xfrm rot="5400000">
          <a:off x="3939190" y="-1324187"/>
          <a:ext cx="727349" cy="7039131"/>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lIns="113792" tIns="10160" rIns="10160" bIns="1016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altLang="en-US" sz="1600" dirty="0" smtClean="0">
              <a:solidFill>
                <a:schemeClr val="dk1"/>
              </a:solidFill>
            </a:rPr>
            <a:t>粘扣带须选择不抓毛粘扣带；</a:t>
          </a:r>
          <a:endParaRPr lang="zh-CN" altLang="en-US" sz="1600" dirty="0">
            <a:solidFill>
              <a:schemeClr val="dk1"/>
            </a:solidFill>
          </a:endParaRPr>
        </a:p>
        <a:p>
          <a:pPr marL="171450" lvl="1" indent="-171450">
            <a:lnSpc>
              <a:spcPct val="100000"/>
            </a:lnSpc>
            <a:spcBef>
              <a:spcPct val="0"/>
            </a:spcBef>
            <a:spcAft>
              <a:spcPct val="15000"/>
            </a:spcAft>
            <a:buChar char="•"/>
          </a:pPr>
          <a:r>
            <a:rPr lang="zh-CN" altLang="en-US" sz="1600" dirty="0" smtClean="0">
              <a:solidFill>
                <a:schemeClr val="dk1"/>
              </a:solidFill>
            </a:rPr>
            <a:t>药厂选金属五爪钉，电子厂推荐使用塑料四合扣。</a:t>
          </a:r>
          <a:endParaRPr lang="zh-CN" altLang="en-US" sz="1600" dirty="0">
            <a:solidFill>
              <a:schemeClr val="dk1"/>
            </a:solidFill>
          </a:endParaRPr>
        </a:p>
      </dsp:txBody>
      <dsp:txXfrm rot="5400000">
        <a:off x="3939190" y="-1324187"/>
        <a:ext cx="727349" cy="703913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2050" name="AutoShape 7"/>
          <p:cNvSpPr/>
          <p:nvPr/>
        </p:nvSpPr>
        <p:spPr>
          <a:xfrm>
            <a:off x="685800" y="2393950"/>
            <a:ext cx="7772400" cy="109538"/>
          </a:xfrm>
          <a:custGeom>
            <a:avLst/>
            <a:gdLst/>
            <a:ahLst/>
            <a:cxnLst>
              <a:cxn ang="0">
                <a:pos x="0" y="0"/>
              </a:cxn>
              <a:cxn ang="0">
                <a:pos x="2147483646" y="0"/>
              </a:cxn>
              <a:cxn ang="0">
                <a:pos x="2147483646" y="11998573"/>
              </a:cxn>
              <a:cxn ang="0">
                <a:pos x="0" y="11998573"/>
              </a:cxn>
              <a:cxn ang="0">
                <a:pos x="0" y="0"/>
              </a:cxn>
              <a:cxn ang="0">
                <a:pos x="2147483646" y="0"/>
              </a:cxn>
            </a:cxnLst>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cap="flat" cmpd="sng">
            <a:solidFill>
              <a:schemeClr val="accent2"/>
            </a:solidFill>
            <a:prstDash val="solid"/>
            <a:round/>
            <a:headEnd type="none" w="med" len="med"/>
            <a:tailEnd type="none" w="med" len="med"/>
          </a:ln>
        </p:spPr>
        <p:txBody>
          <a:bodyPr/>
          <a:p>
            <a:endParaRPr lang="zh-CN" altLang="en-US"/>
          </a:p>
        </p:txBody>
      </p:sp>
      <p:sp>
        <p:nvSpPr>
          <p:cNvPr id="5122" name="Rectangle 2"/>
          <p:cNvSpPr>
            <a:spLocks noGrp="1" noChangeArrowheads="1"/>
          </p:cNvSpPr>
          <p:nvPr>
            <p:ph type="ctrTitle"/>
          </p:nvPr>
        </p:nvSpPr>
        <p:spPr>
          <a:xfrm>
            <a:off x="685800" y="990600"/>
            <a:ext cx="7772400" cy="1371600"/>
          </a:xfrm>
        </p:spPr>
        <p:txBody>
          <a:bodyPr/>
          <a:lstStyle>
            <a:lvl1pPr>
              <a:defRPr sz="4000"/>
            </a:lvl1pPr>
          </a:lstStyle>
          <a:p>
            <a:pPr lvl="0" fontAlgn="base"/>
            <a:r>
              <a:rPr lang="zh-CN" altLang="en-US" strike="noStrike" noProof="0" smtClean="0"/>
              <a:t>单击此处编辑母版标题样式</a:t>
            </a:r>
            <a:endParaRPr lang="zh-CN" altLang="en-US" strike="noStrike" noProof="0" smtClean="0"/>
          </a:p>
        </p:txBody>
      </p:sp>
      <p:sp>
        <p:nvSpPr>
          <p:cNvPr id="5123" name="Rectangle 3"/>
          <p:cNvSpPr>
            <a:spLocks noGrp="1" noChangeArrowheads="1"/>
          </p:cNvSpPr>
          <p:nvPr>
            <p:ph type="subTitle" idx="1"/>
          </p:nvPr>
        </p:nvSpPr>
        <p:spPr>
          <a:xfrm>
            <a:off x="1447800" y="3429000"/>
            <a:ext cx="7010400" cy="1600200"/>
          </a:xfrm>
        </p:spPr>
        <p:txBody>
          <a:bodyPr/>
          <a:lstStyle>
            <a:lvl1pPr marL="0" indent="0">
              <a:buFont typeface="Wingdings" panose="05000000000000000000" pitchFamily="2" charset="2"/>
              <a:buNone/>
              <a:defRPr sz="2800"/>
            </a:lvl1pPr>
          </a:lstStyle>
          <a:p>
            <a:pPr lvl="0" fontAlgn="base"/>
            <a:r>
              <a:rPr lang="zh-CN" altLang="en-US" strike="noStrike" noProof="0" smtClean="0"/>
              <a:t>单击此处编辑母版副标题样式</a:t>
            </a:r>
            <a:endParaRPr lang="zh-CN" altLang="en-US" strike="noStrike" noProof="0" smtClean="0"/>
          </a:p>
        </p:txBody>
      </p:sp>
      <p:sp>
        <p:nvSpPr>
          <p:cNvPr id="1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36F2C6FB-EB62-4DFD-896E-2EE46DADBCBD}" type="slidenum">
              <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Tree>
  </p:cSld>
  <p:clrMapOvr>
    <a:masterClrMapping/>
  </p:clrMapOvr>
  <p:transition spd="slow">
    <p:pull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73877330-7672-496E-98CC-F6058A8D986F}" type="slidenum">
              <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Tree>
  </p:cSld>
  <p:clrMapOvr>
    <a:masterClrMapping/>
  </p:clrMapOvr>
  <p:transition spd="slow">
    <p:pull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73838" y="304800"/>
            <a:ext cx="2001837"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66738" y="304800"/>
            <a:ext cx="5854700"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73877330-7672-496E-98CC-F6058A8D986F}" type="slidenum">
              <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Tree>
  </p:cSld>
  <p:clrMapOvr>
    <a:masterClrMapping/>
  </p:clrMapOvr>
  <p:transition spd="slow">
    <p:pull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73877330-7672-496E-98CC-F6058A8D986F}" type="slidenum">
              <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Tree>
  </p:cSld>
  <p:clrMapOvr>
    <a:masterClrMapping/>
  </p:clrMapOvr>
  <p:transition spd="slow">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lstStyle>
            <a:lvl1pPr>
              <a:defRPr sz="60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73877330-7672-496E-98CC-F6058A8D986F}" type="slidenum">
              <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Tree>
  </p:cSld>
  <p:clrMapOvr>
    <a:masterClrMapping/>
  </p:clrMapOvr>
  <p:transition spd="slow">
    <p:pull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66738" y="1752600"/>
            <a:ext cx="3924300" cy="4267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3438" y="1752600"/>
            <a:ext cx="3924300" cy="4267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73877330-7672-496E-98CC-F6058A8D986F}" type="slidenum">
              <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Tree>
  </p:cSld>
  <p:clrMapOvr>
    <a:masterClrMapping/>
  </p:clrMapOvr>
  <p:transition spd="slow">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630238" y="2505075"/>
            <a:ext cx="3868737"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29150" y="2505075"/>
            <a:ext cx="3887788" cy="368458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73877330-7672-496E-98CC-F6058A8D986F}" type="slidenum">
              <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Tree>
  </p:cSld>
  <p:clrMapOvr>
    <a:masterClrMapping/>
  </p:clrMapOvr>
  <p:transition spd="slow">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73877330-7672-496E-98CC-F6058A8D986F}" type="slidenum">
              <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Tree>
  </p:cSld>
  <p:clrMapOvr>
    <a:masterClrMapping/>
  </p:clrMapOvr>
  <p:transition spd="slow">
    <p:pull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73877330-7672-496E-98CC-F6058A8D986F}" type="slidenum">
              <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Tree>
  </p:cSld>
  <p:clrMapOvr>
    <a:masterClrMapping/>
  </p:clrMapOvr>
  <p:transition spd="slow">
    <p:pull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73877330-7672-496E-98CC-F6058A8D986F}" type="slidenum">
              <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Tree>
  </p:cSld>
  <p:clrMapOvr>
    <a:masterClrMapping/>
  </p:clrMapOvr>
  <p:transition spd="slow">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lstStyle>
            <a:lvl1pPr>
              <a:defRPr sz="32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Tx/>
              <a:buFont typeface="Wingdings" panose="05000000000000000000" pitchFamily="2" charset="2"/>
              <a:buNone/>
              <a:defRPr/>
            </a:pPr>
            <a:endParaRPr kumimoji="0" lang="zh-CN" alt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73877330-7672-496E-98CC-F6058A8D986F}" type="slidenum">
              <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Tree>
  </p:cSld>
  <p:clrMapOvr>
    <a:masterClrMapping/>
  </p:clrMapOvr>
  <p:transition spd="slow">
    <p:pull dir="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p:sp>
        <p:nvSpPr>
          <p:cNvPr id="1026" name="Rectangle 2"/>
          <p:cNvSpPr>
            <a:spLocks noGrp="1"/>
          </p:cNvSpPr>
          <p:nvPr>
            <p:ph type="title"/>
          </p:nvPr>
        </p:nvSpPr>
        <p:spPr>
          <a:xfrm>
            <a:off x="574675" y="304800"/>
            <a:ext cx="8001000" cy="1216025"/>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1027" name="Rectangle 3"/>
          <p:cNvSpPr>
            <a:spLocks noGrp="1"/>
          </p:cNvSpPr>
          <p:nvPr>
            <p:ph type="body"/>
          </p:nvPr>
        </p:nvSpPr>
        <p:spPr>
          <a:xfrm>
            <a:off x="566738" y="1752600"/>
            <a:ext cx="8001000" cy="4267200"/>
          </a:xfrm>
          <a:prstGeom prst="rect">
            <a:avLst/>
          </a:prstGeom>
          <a:noFill/>
          <a:ln w="9525">
            <a:noFill/>
          </a:ln>
        </p:spPr>
        <p:txBody>
          <a:bodyPr anchor="t" anchorCtr="0"/>
          <a:p>
            <a:pPr lvl="0" indent="-469900"/>
            <a:r>
              <a:rPr lang="zh-CN" altLang="en-US" dirty="0"/>
              <a:t>单击此处编辑母版文本样式</a:t>
            </a:r>
            <a:endParaRPr lang="zh-CN" altLang="en-US" dirty="0"/>
          </a:p>
          <a:p>
            <a:pPr lvl="1" indent="-436245"/>
            <a:r>
              <a:rPr lang="zh-CN" altLang="en-US" dirty="0"/>
              <a:t>第二级</a:t>
            </a:r>
            <a:endParaRPr lang="zh-CN" altLang="en-US" dirty="0"/>
          </a:p>
          <a:p>
            <a:pPr lvl="2" indent="-394970"/>
            <a:r>
              <a:rPr lang="zh-CN" altLang="en-US" dirty="0"/>
              <a:t>第三级</a:t>
            </a:r>
            <a:endParaRPr lang="zh-CN" altLang="en-US" dirty="0"/>
          </a:p>
          <a:p>
            <a:pPr lvl="3" indent="-387350"/>
            <a:r>
              <a:rPr lang="zh-CN" altLang="en-US" dirty="0"/>
              <a:t>第四级</a:t>
            </a:r>
            <a:endParaRPr lang="zh-CN" altLang="en-US" dirty="0"/>
          </a:p>
          <a:p>
            <a:pPr lvl="4" indent="-398780"/>
            <a:r>
              <a:rPr lang="zh-CN" altLang="en-US" dirty="0"/>
              <a:t>第五级</a:t>
            </a:r>
            <a:endParaRPr lang="zh-CN" altLang="en-US" dirty="0"/>
          </a:p>
        </p:txBody>
      </p:sp>
      <p:sp>
        <p:nvSpPr>
          <p:cNvPr id="1028" name="AutoShape 4"/>
          <p:cNvSpPr/>
          <p:nvPr/>
        </p:nvSpPr>
        <p:spPr>
          <a:xfrm>
            <a:off x="609600" y="1566863"/>
            <a:ext cx="7958138" cy="109537"/>
          </a:xfrm>
          <a:custGeom>
            <a:avLst/>
            <a:gdLst/>
            <a:ahLst/>
            <a:cxnLst>
              <a:cxn ang="0">
                <a:pos x="0" y="0"/>
              </a:cxn>
              <a:cxn ang="0">
                <a:pos x="2147483646" y="0"/>
              </a:cxn>
              <a:cxn ang="0">
                <a:pos x="2147483646" y="11998354"/>
              </a:cxn>
              <a:cxn ang="0">
                <a:pos x="0" y="11998354"/>
              </a:cxn>
              <a:cxn ang="0">
                <a:pos x="0" y="0"/>
              </a:cxn>
              <a:cxn ang="0">
                <a:pos x="2147483646" y="0"/>
              </a:cxn>
            </a:cxnLst>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cap="flat" cmpd="sng">
            <a:solidFill>
              <a:schemeClr val="accent2"/>
            </a:solidFill>
            <a:prstDash val="solid"/>
            <a:round/>
            <a:headEnd type="none" w="med" len="med"/>
            <a:tailEnd type="none" w="med" len="med"/>
          </a:ln>
        </p:spPr>
        <p:txBody>
          <a:bodyPr/>
          <a:p>
            <a:endParaRPr lang="zh-CN" altLang="en-US"/>
          </a:p>
        </p:txBody>
      </p:sp>
      <p:sp>
        <p:nvSpPr>
          <p:cNvPr id="1029" name="Line 5"/>
          <p:cNvSpPr/>
          <p:nvPr/>
        </p:nvSpPr>
        <p:spPr>
          <a:xfrm flipV="1">
            <a:off x="609600" y="6172200"/>
            <a:ext cx="7924800" cy="0"/>
          </a:xfrm>
          <a:prstGeom prst="line">
            <a:avLst/>
          </a:prstGeom>
          <a:ln w="3175" cap="flat" cmpd="sng">
            <a:solidFill>
              <a:schemeClr val="accent2"/>
            </a:solidFill>
            <a:prstDash val="solid"/>
            <a:round/>
            <a:headEnd type="none" w="med" len="med"/>
            <a:tailEnd type="none" w="med" len="med"/>
          </a:ln>
        </p:spPr>
      </p:sp>
      <p:sp>
        <p:nvSpPr>
          <p:cNvPr id="4102"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smtClean="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103"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200" smtClean="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104"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smtClean="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3877330-7672-496E-98CC-F6058A8D986F}" type="slidenum">
              <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dir="ru"/>
  </p:transition>
  <p:hf sldNum="0" hdr="0" ftr="0" dt="0"/>
  <p:txStyles>
    <p:titleStyle>
      <a:lvl1pPr algn="l" rtl="0" eaLnBrk="0" fontAlgn="base" hangingPunct="0">
        <a:spcBef>
          <a:spcPct val="0"/>
        </a:spcBef>
        <a:spcAft>
          <a:spcPct val="0"/>
        </a:spcAft>
        <a:defRPr sz="3800" kern="12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2pPr>
      <a:lvl3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3pPr>
      <a:lvl4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4pPr>
      <a:lvl5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5pPr>
      <a:lvl6pPr marL="4572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6pPr>
      <a:lvl7pPr marL="9144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7pPr>
      <a:lvl8pPr marL="13716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8pPr>
      <a:lvl9pPr marL="18288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kern="1200">
          <a:solidFill>
            <a:schemeClr val="tx1"/>
          </a:solidFill>
          <a:latin typeface="+mn-lt"/>
          <a:ea typeface="+mn-ea"/>
          <a:cs typeface="+mn-cs"/>
        </a:defRPr>
      </a:lvl1pPr>
      <a:lvl2pPr marL="908050" indent="-436880" algn="l" rtl="0" eaLnBrk="0" fontAlgn="base" hangingPunct="0">
        <a:spcBef>
          <a:spcPct val="20000"/>
        </a:spcBef>
        <a:spcAft>
          <a:spcPct val="0"/>
        </a:spcAft>
        <a:buClr>
          <a:schemeClr val="accent2"/>
        </a:buClr>
        <a:buFont typeface="Wingdings" panose="05000000000000000000" pitchFamily="2" charset="2"/>
        <a:buChar char="n"/>
        <a:defRPr sz="2600" kern="1200">
          <a:solidFill>
            <a:schemeClr val="tx1"/>
          </a:solidFill>
          <a:latin typeface="+mn-lt"/>
          <a:ea typeface="+mn-ea"/>
          <a:cs typeface="+mn-cs"/>
        </a:defRPr>
      </a:lvl2pPr>
      <a:lvl3pPr marL="1304925" indent="-395605" algn="l" rtl="0" eaLnBrk="0" fontAlgn="base" hangingPunct="0">
        <a:spcBef>
          <a:spcPct val="20000"/>
        </a:spcBef>
        <a:spcAft>
          <a:spcPct val="0"/>
        </a:spcAft>
        <a:buClr>
          <a:schemeClr val="accent2"/>
        </a:buClr>
        <a:buFont typeface="Wingdings" panose="05000000000000000000" pitchFamily="2" charset="2"/>
        <a:buChar char="o"/>
        <a:defRPr sz="2300" kern="1200">
          <a:solidFill>
            <a:schemeClr val="tx1"/>
          </a:solidFill>
          <a:latin typeface="+mn-lt"/>
          <a:ea typeface="+mn-ea"/>
          <a:cs typeface="+mn-cs"/>
        </a:defRPr>
      </a:lvl3pPr>
      <a:lvl4pPr marL="1694180" indent="-387350" algn="l" rtl="0" eaLnBrk="0" fontAlgn="base" hangingPunct="0">
        <a:spcBef>
          <a:spcPct val="20000"/>
        </a:spcBef>
        <a:spcAft>
          <a:spcPct val="0"/>
        </a:spcAft>
        <a:buClr>
          <a:schemeClr val="accent2"/>
        </a:buClr>
        <a:buFont typeface="Wingdings" panose="05000000000000000000" pitchFamily="2" charset="2"/>
        <a:buChar char="n"/>
        <a:defRPr sz="2000" kern="1200">
          <a:solidFill>
            <a:schemeClr val="tx1"/>
          </a:solidFill>
          <a:latin typeface="+mn-lt"/>
          <a:ea typeface="+mn-ea"/>
          <a:cs typeface="+mn-cs"/>
        </a:defRPr>
      </a:lvl4pPr>
      <a:lvl5pPr marL="2094230" indent="-398780" algn="l" rtl="0" eaLnBrk="0" fontAlgn="base" hangingPunct="0">
        <a:spcBef>
          <a:spcPct val="25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4.xml"/><Relationship Id="rId7" Type="http://schemas.openxmlformats.org/officeDocument/2006/relationships/tags" Target="../tags/tag11.x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11.jpe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2.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3.xml"/><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5.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7.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8.xml"/><Relationship Id="rId2" Type="http://schemas.openxmlformats.org/officeDocument/2006/relationships/image" Target="../media/image20.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9.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0.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1.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2.xml"/><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3.xml"/><Relationship Id="rId2" Type="http://schemas.openxmlformats.org/officeDocument/2006/relationships/image" Target="../media/image27.jpe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4.xml"/><Relationship Id="rId2" Type="http://schemas.openxmlformats.org/officeDocument/2006/relationships/image" Target="../media/image28.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5.xml"/><Relationship Id="rId2" Type="http://schemas.openxmlformats.org/officeDocument/2006/relationships/image" Target="../media/image29.jpe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6.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7.xml"/><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8.xml"/><Relationship Id="rId2" Type="http://schemas.openxmlformats.org/officeDocument/2006/relationships/image" Target="../media/image34.emf"/><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9.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30.xml"/><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1.xml"/><Relationship Id="rId2" Type="http://schemas.openxmlformats.org/officeDocument/2006/relationships/image" Target="../media/image39.jpe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2.xml"/><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3.xml"/><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4.xml"/><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5.xml"/><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6.xml"/><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7.xml"/><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8.xml"/><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9.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xml"/><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0.xml"/><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1.xml"/><Relationship Id="rId1"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2.xml"/><Relationship Id="rId1"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3.xml"/><Relationship Id="rId1" Type="http://schemas.openxmlformats.org/officeDocument/2006/relationships/image" Target="../media/image1.pn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4.xml"/><Relationship Id="rId4" Type="http://schemas.openxmlformats.org/officeDocument/2006/relationships/image" Target="../media/image42.wmf"/><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1.png"/></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5.xml"/><Relationship Id="rId4" Type="http://schemas.openxmlformats.org/officeDocument/2006/relationships/image" Target="../media/image45.wmf"/><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1.pn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6.xml"/><Relationship Id="rId4" Type="http://schemas.openxmlformats.org/officeDocument/2006/relationships/image" Target="../media/image48.wmf"/><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1.png"/></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7.xml"/><Relationship Id="rId4" Type="http://schemas.openxmlformats.org/officeDocument/2006/relationships/image" Target="../media/image51.wmf"/><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1.png"/></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8.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1.png"/></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9.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xml"/><Relationship Id="rId2" Type="http://schemas.openxmlformats.org/officeDocument/2006/relationships/image" Target="../media/image2.emf"/><Relationship Id="rId1" Type="http://schemas.openxmlformats.org/officeDocument/2006/relationships/image" Target="../media/image1.png"/></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50.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1.pn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1.xml"/><Relationship Id="rId3" Type="http://schemas.openxmlformats.org/officeDocument/2006/relationships/image" Target="../media/image62.png"/><Relationship Id="rId2" Type="http://schemas.openxmlformats.org/officeDocument/2006/relationships/image" Target="../media/image61.wmf"/><Relationship Id="rId1" Type="http://schemas.openxmlformats.org/officeDocument/2006/relationships/image" Target="../media/image1.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2.xml"/><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1.pn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3.xml"/><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1.pn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4.xml"/><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1.pn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5.xml"/><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1.png"/></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6.xml"/><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7.xml"/><Relationship Id="rId1"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8.xml"/><Relationship Id="rId1" Type="http://schemas.openxmlformats.org/officeDocument/2006/relationships/image" Target="../media/image1.png"/></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9.xml"/><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xml"/><Relationship Id="rId2" Type="http://schemas.openxmlformats.org/officeDocument/2006/relationships/image" Target="../media/image3.emf"/><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xml"/><Relationship Id="rId3" Type="http://schemas.openxmlformats.org/officeDocument/2006/relationships/image" Target="../media/image5.emf"/><Relationship Id="rId2" Type="http://schemas.openxmlformats.org/officeDocument/2006/relationships/image" Target="../media/image4.wmf"/><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xml"/><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9.xml"/><Relationship Id="rId2" Type="http://schemas.openxmlformats.org/officeDocument/2006/relationships/image" Target="../media/image8.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grpSp>
        <p:nvGrpSpPr>
          <p:cNvPr id="3074" name="Group 3"/>
          <p:cNvGrpSpPr>
            <a:grpSpLocks noChangeAspect="1"/>
          </p:cNvGrpSpPr>
          <p:nvPr/>
        </p:nvGrpSpPr>
        <p:grpSpPr>
          <a:xfrm>
            <a:off x="7956550" y="6092825"/>
            <a:ext cx="1143000" cy="685800"/>
            <a:chOff x="1800" y="1752"/>
            <a:chExt cx="1800" cy="1081"/>
          </a:xfrm>
        </p:grpSpPr>
        <p:pic>
          <p:nvPicPr>
            <p:cNvPr id="3075" name="Picture 4"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3076" name="WordArt 5"/>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3077"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6151" name="Text Box 7"/>
          <p:cNvSpPr txBox="1">
            <a:spLocks noChangeArrowheads="1"/>
          </p:cNvSpPr>
          <p:nvPr/>
        </p:nvSpPr>
        <p:spPr bwMode="auto">
          <a:xfrm>
            <a:off x="1331913" y="2706688"/>
            <a:ext cx="6624638"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800100" indent="-342900">
              <a:defRPr>
                <a:solidFill>
                  <a:schemeClr val="tx1"/>
                </a:solidFill>
                <a:latin typeface="Arial" panose="020B0604020202020204" pitchFamily="34" charset="0"/>
                <a:ea typeface="宋体" panose="02010600030101010101" pitchFamily="2" charset="-122"/>
              </a:defRPr>
            </a:lvl2pPr>
            <a:lvl3pPr marL="1257300" indent="-342900">
              <a:defRPr>
                <a:solidFill>
                  <a:schemeClr val="tx1"/>
                </a:solidFill>
                <a:latin typeface="Arial" panose="020B0604020202020204" pitchFamily="34" charset="0"/>
                <a:ea typeface="宋体" panose="02010600030101010101" pitchFamily="2" charset="-122"/>
              </a:defRPr>
            </a:lvl3pPr>
            <a:lvl4pPr marL="1714500" indent="-342900">
              <a:defRPr>
                <a:solidFill>
                  <a:schemeClr val="tx1"/>
                </a:solidFill>
                <a:latin typeface="Arial" panose="020B0604020202020204" pitchFamily="34" charset="0"/>
                <a:ea typeface="宋体" panose="02010600030101010101" pitchFamily="2" charset="-122"/>
              </a:defRPr>
            </a:lvl4pPr>
            <a:lvl5pPr marL="2171700" indent="-342900">
              <a:defRPr>
                <a:solidFill>
                  <a:schemeClr val="tx1"/>
                </a:solidFill>
                <a:latin typeface="Arial" panose="020B060402020202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ct val="50000"/>
              </a:spcBef>
              <a:spcAft>
                <a:spcPct val="0"/>
              </a:spcAft>
              <a:buClrTx/>
              <a:buSzTx/>
              <a:buFontTx/>
              <a:buNone/>
              <a:defRPr/>
            </a:pPr>
            <a:r>
              <a:rPr kumimoji="0" lang="zh-CN" altLang="en-US" sz="2800" b="0"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华文细黑" pitchFamily="2" charset="-122"/>
                <a:ea typeface="华文细黑" pitchFamily="2" charset="-122"/>
                <a:cs typeface="+mn-cs"/>
                <a:sym typeface="+mn-ea"/>
              </a:rPr>
              <a:t>上海晨隆静电科技有限公司</a:t>
            </a:r>
            <a:endParaRPr kumimoji="0" lang="zh-CN" altLang="en-US" sz="2800" b="0"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华文细黑" pitchFamily="2" charset="-122"/>
              <a:ea typeface="华文细黑" pitchFamily="2" charset="-122"/>
              <a:cs typeface="+mn-cs"/>
              <a:sym typeface="+mn-ea"/>
            </a:endParaRPr>
          </a:p>
          <a:p>
            <a:pPr marL="342900" marR="0" lvl="0" indent="-342900" algn="ctr" defTabSz="914400" rtl="0" eaLnBrk="1" fontAlgn="base" latinLnBrk="0" hangingPunct="1">
              <a:lnSpc>
                <a:spcPct val="100000"/>
              </a:lnSpc>
              <a:spcBef>
                <a:spcPct val="50000"/>
              </a:spcBef>
              <a:spcAft>
                <a:spcPct val="0"/>
              </a:spcAft>
              <a:buClrTx/>
              <a:buSzTx/>
              <a:buFontTx/>
              <a:buNone/>
              <a:defRPr/>
            </a:pPr>
            <a:endParaRPr kumimoji="0" lang="zh-CN" altLang="en-US" sz="1400" b="0"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华文细黑" pitchFamily="2" charset="-122"/>
              <a:ea typeface="华文细黑" pitchFamily="2" charset="-122"/>
              <a:cs typeface="+mn-cs"/>
              <a:sym typeface="+mn-ea"/>
            </a:endParaRPr>
          </a:p>
          <a:p>
            <a:pPr marL="342900" marR="0" lvl="0" indent="-342900" algn="ctr" defTabSz="914400" rtl="0" eaLnBrk="1" fontAlgn="base" latinLnBrk="0" hangingPunct="1">
              <a:lnSpc>
                <a:spcPct val="100000"/>
              </a:lnSpc>
              <a:spcBef>
                <a:spcPct val="50000"/>
              </a:spcBef>
              <a:spcAft>
                <a:spcPct val="0"/>
              </a:spcAft>
              <a:buClrTx/>
              <a:buSzTx/>
              <a:buFontTx/>
              <a:buNone/>
              <a:defRPr/>
            </a:pPr>
            <a:r>
              <a:rPr kumimoji="0" lang="zh-CN" altLang="en-US" sz="2400" b="0"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华文细黑" pitchFamily="2" charset="-122"/>
                <a:ea typeface="华文细黑" pitchFamily="2" charset="-122"/>
                <a:cs typeface="+mn-cs"/>
                <a:sym typeface="+mn-ea"/>
              </a:rPr>
              <a:t>黄 建 华</a:t>
            </a:r>
            <a:endParaRPr kumimoji="0" lang="zh-CN" altLang="en-US" sz="2400" b="0"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华文细黑" pitchFamily="2" charset="-122"/>
              <a:ea typeface="华文细黑" pitchFamily="2" charset="-122"/>
              <a:cs typeface="+mn-cs"/>
              <a:sym typeface="+mn-ea"/>
            </a:endParaRPr>
          </a:p>
          <a:p>
            <a:pPr marL="342900" marR="0" lvl="0" indent="-342900" algn="ctr" defTabSz="914400" rtl="0" eaLnBrk="1" fontAlgn="base" latinLnBrk="0" hangingPunct="1">
              <a:lnSpc>
                <a:spcPct val="100000"/>
              </a:lnSpc>
              <a:spcBef>
                <a:spcPct val="50000"/>
              </a:spcBef>
              <a:spcAft>
                <a:spcPct val="0"/>
              </a:spcAft>
              <a:buClrTx/>
              <a:buSzTx/>
              <a:buFontTx/>
              <a:buNone/>
              <a:defRPr/>
            </a:pPr>
            <a:endParaRPr kumimoji="0" lang="zh-CN" altLang="en-US" sz="1200" b="0"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华文细黑" pitchFamily="2" charset="-122"/>
              <a:ea typeface="华文细黑" pitchFamily="2" charset="-122"/>
              <a:cs typeface="+mn-cs"/>
              <a:sym typeface="+mn-ea"/>
            </a:endParaRPr>
          </a:p>
          <a:p>
            <a:pPr marL="342900" marR="0" lvl="0" indent="-342900" algn="ctr" defTabSz="914400" rtl="0" eaLnBrk="1" fontAlgn="base" latinLnBrk="0" hangingPunct="1">
              <a:lnSpc>
                <a:spcPct val="100000"/>
              </a:lnSpc>
              <a:spcBef>
                <a:spcPct val="50000"/>
              </a:spcBef>
              <a:spcAft>
                <a:spcPct val="0"/>
              </a:spcAft>
              <a:buClrTx/>
              <a:buSzTx/>
              <a:buFontTx/>
              <a:buNone/>
              <a:defRPr/>
            </a:pPr>
            <a:r>
              <a:rPr kumimoji="0" lang="en-US" altLang="zh-CN" sz="1800" b="0"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华文细黑" pitchFamily="2" charset="-122"/>
                <a:ea typeface="华文细黑" pitchFamily="2" charset="-122"/>
                <a:cs typeface="+mn-cs"/>
                <a:sym typeface="+mn-ea"/>
              </a:rPr>
              <a:t>2017/3/30</a:t>
            </a:r>
            <a:endParaRPr kumimoji="0" lang="en-US" altLang="zh-CN" sz="1800" b="0"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289" name="Group 2"/>
          <p:cNvGrpSpPr>
            <a:grpSpLocks noChangeAspect="1"/>
          </p:cNvGrpSpPr>
          <p:nvPr/>
        </p:nvGrpSpPr>
        <p:grpSpPr>
          <a:xfrm>
            <a:off x="7956550" y="6092825"/>
            <a:ext cx="1143000" cy="685800"/>
            <a:chOff x="1800" y="1752"/>
            <a:chExt cx="1800" cy="1081"/>
          </a:xfrm>
        </p:grpSpPr>
        <p:pic>
          <p:nvPicPr>
            <p:cNvPr id="12290"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12291"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12292"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12293"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三、关于洁净服要求的指导性说明</a:t>
            </a:r>
            <a:endParaRPr lang="zh-CN" altLang="en-US" sz="2400" dirty="0">
              <a:latin typeface="华文细黑" pitchFamily="2" charset="-122"/>
              <a:ea typeface="华文细黑" pitchFamily="2" charset="-122"/>
            </a:endParaRPr>
          </a:p>
        </p:txBody>
      </p:sp>
      <p:sp>
        <p:nvSpPr>
          <p:cNvPr id="12294" name="Rectangle 10"/>
          <p:cNvSpPr/>
          <p:nvPr/>
        </p:nvSpPr>
        <p:spPr>
          <a:xfrm>
            <a:off x="757238" y="2270125"/>
            <a:ext cx="2519362" cy="366713"/>
          </a:xfrm>
          <a:prstGeom prst="rect">
            <a:avLst/>
          </a:prstGeom>
          <a:noFill/>
          <a:ln w="9525">
            <a:noFill/>
          </a:ln>
        </p:spPr>
        <p:txBody>
          <a:bodyPr anchor="ctr" anchorCtr="0">
            <a:spAutoFit/>
          </a:bodyPr>
          <a:p>
            <a:r>
              <a:rPr lang="en-US" altLang="zh-CN" sz="1800" b="1" dirty="0">
                <a:latin typeface="华文细黑" pitchFamily="2" charset="-122"/>
                <a:ea typeface="华文细黑" pitchFamily="2" charset="-122"/>
              </a:rPr>
              <a:t>1</a:t>
            </a:r>
            <a:r>
              <a:rPr lang="zh-CN" altLang="en-US" sz="1800" b="1" dirty="0">
                <a:latin typeface="华文细黑" pitchFamily="2" charset="-122"/>
                <a:ea typeface="华文细黑" pitchFamily="2" charset="-122"/>
              </a:rPr>
              <a:t>、洁净服性能总要求</a:t>
            </a:r>
            <a:endParaRPr lang="zh-CN" altLang="en-US" dirty="0">
              <a:latin typeface="华文细黑" pitchFamily="2" charset="-122"/>
              <a:ea typeface="华文细黑" pitchFamily="2" charset="-122"/>
            </a:endParaRPr>
          </a:p>
        </p:txBody>
      </p:sp>
      <p:sp>
        <p:nvSpPr>
          <p:cNvPr id="12295" name="Text Box 11"/>
          <p:cNvSpPr txBox="1"/>
          <p:nvPr/>
        </p:nvSpPr>
        <p:spPr>
          <a:xfrm>
            <a:off x="755650" y="2781300"/>
            <a:ext cx="8064500" cy="3416300"/>
          </a:xfrm>
          <a:prstGeom prst="rect">
            <a:avLst/>
          </a:prstGeom>
          <a:noFill/>
          <a:ln w="9525">
            <a:noFill/>
          </a:ln>
        </p:spPr>
        <p:txBody>
          <a:bodyPr anchor="t" anchorCtr="0">
            <a:spAutoFit/>
          </a:bodyPr>
          <a:p>
            <a:pPr>
              <a:lnSpc>
                <a:spcPct val="120000"/>
              </a:lnSpc>
            </a:pPr>
            <a:r>
              <a:rPr lang="zh-CN" altLang="en-US" sz="1800" dirty="0">
                <a:latin typeface="宋体" panose="02010600030101010101" pitchFamily="2" charset="-122"/>
                <a:ea typeface="宋体" panose="02010600030101010101" pitchFamily="2" charset="-122"/>
              </a:rPr>
              <a:t>    用于洁净室及相关受控环境的服装系统通常需要具备洁净性能和防静电性能。洁净性能要求服装系统本身不易产生颗粒污染，且能够阻隔穿着人员体表颗粒向环境中的散发。防静电性能不仅能够减少服装系统因静电吸附造成的积尘，也是一些静电敏感场所的必备要素。</a:t>
            </a:r>
            <a:endParaRPr lang="zh-CN" altLang="en-US" sz="1800" dirty="0">
              <a:latin typeface="宋体" panose="02010600030101010101" pitchFamily="2" charset="-122"/>
              <a:ea typeface="宋体" panose="02010600030101010101" pitchFamily="2" charset="-122"/>
            </a:endParaRPr>
          </a:p>
          <a:p>
            <a:pPr>
              <a:lnSpc>
                <a:spcPct val="120000"/>
              </a:lnSpc>
            </a:pPr>
            <a:r>
              <a:rPr lang="zh-CN" altLang="en-US" sz="1800" dirty="0">
                <a:latin typeface="宋体" panose="02010600030101010101" pitchFamily="2" charset="-122"/>
                <a:ea typeface="宋体" panose="02010600030101010101" pitchFamily="2" charset="-122"/>
              </a:rPr>
              <a:t>    在一些特定的场所，对洁净室服装系统还有特定的要求。例如，在制药、食品系统要求服装具有抗微生物的功能；在磁盘行业要求服装系统不得有离子残留物和硅油；在医疗行业要求防止液体喷溅和渗透，等。需根据使用场所的要求选择不同的服装系统。</a:t>
            </a:r>
            <a:endParaRPr lang="zh-CN" altLang="en-US" sz="1800" dirty="0">
              <a:latin typeface="宋体" panose="02010600030101010101" pitchFamily="2" charset="-122"/>
              <a:ea typeface="宋体" panose="02010600030101010101" pitchFamily="2" charset="-122"/>
            </a:endParaRPr>
          </a:p>
          <a:p>
            <a:pPr>
              <a:lnSpc>
                <a:spcPct val="120000"/>
              </a:lnSpc>
            </a:pPr>
            <a:r>
              <a:rPr lang="zh-CN" altLang="en-US" sz="1800" dirty="0">
                <a:latin typeface="宋体" panose="02010600030101010101" pitchFamily="2" charset="-122"/>
                <a:ea typeface="宋体" panose="02010600030101010101" pitchFamily="2" charset="-122"/>
              </a:rPr>
              <a:t>    在满足以上功能需求的基础上，洁净室服装还应该具备一定的舒适性、耐久性，以保证工作人员的职业健康和延长服装的使用寿命。</a:t>
            </a:r>
            <a:endParaRPr lang="zh-CN" altLang="en-US" sz="1800" dirty="0">
              <a:latin typeface="宋体" panose="02010600030101010101" pitchFamily="2" charset="-122"/>
              <a:ea typeface="宋体" panose="02010600030101010101" pitchFamily="2" charset="-122"/>
            </a:endParaRPr>
          </a:p>
        </p:txBody>
      </p:sp>
      <p:sp>
        <p:nvSpPr>
          <p:cNvPr id="12"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313" name="Group 2"/>
          <p:cNvGrpSpPr>
            <a:grpSpLocks noChangeAspect="1"/>
          </p:cNvGrpSpPr>
          <p:nvPr/>
        </p:nvGrpSpPr>
        <p:grpSpPr>
          <a:xfrm>
            <a:off x="7956550" y="6092825"/>
            <a:ext cx="1143000" cy="685800"/>
            <a:chOff x="1800" y="1752"/>
            <a:chExt cx="1800" cy="1081"/>
          </a:xfrm>
        </p:grpSpPr>
        <p:pic>
          <p:nvPicPr>
            <p:cNvPr id="13314"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13315"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13316"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13317"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三、关于洁净服要求的指导性说明</a:t>
            </a:r>
            <a:endParaRPr lang="zh-CN" altLang="en-US" sz="2400" dirty="0">
              <a:latin typeface="华文细黑" pitchFamily="2" charset="-122"/>
              <a:ea typeface="华文细黑" pitchFamily="2" charset="-122"/>
            </a:endParaRPr>
          </a:p>
        </p:txBody>
      </p:sp>
      <p:sp>
        <p:nvSpPr>
          <p:cNvPr id="13318" name="Rectangle 8"/>
          <p:cNvSpPr/>
          <p:nvPr/>
        </p:nvSpPr>
        <p:spPr>
          <a:xfrm>
            <a:off x="757238" y="2276475"/>
            <a:ext cx="2519362" cy="366713"/>
          </a:xfrm>
          <a:prstGeom prst="rect">
            <a:avLst/>
          </a:prstGeom>
          <a:noFill/>
          <a:ln w="9525">
            <a:noFill/>
          </a:ln>
        </p:spPr>
        <p:txBody>
          <a:bodyPr anchor="ctr" anchorCtr="0">
            <a:spAutoFit/>
          </a:bodyPr>
          <a:p>
            <a:r>
              <a:rPr lang="en-US" altLang="zh-CN" sz="1800" b="1" dirty="0">
                <a:latin typeface="华文细黑" pitchFamily="2" charset="-122"/>
                <a:ea typeface="华文细黑" pitchFamily="2" charset="-122"/>
              </a:rPr>
              <a:t>2</a:t>
            </a:r>
            <a:r>
              <a:rPr lang="zh-CN" altLang="en-US" sz="1800" b="1" dirty="0">
                <a:latin typeface="华文细黑" pitchFamily="2" charset="-122"/>
                <a:ea typeface="华文细黑" pitchFamily="2" charset="-122"/>
              </a:rPr>
              <a:t>、材料的选择</a:t>
            </a:r>
            <a:endParaRPr lang="zh-CN" altLang="en-US" sz="1800" b="1" dirty="0">
              <a:latin typeface="华文细黑" pitchFamily="2" charset="-122"/>
              <a:ea typeface="华文细黑" pitchFamily="2" charset="-122"/>
            </a:endParaRPr>
          </a:p>
        </p:txBody>
      </p:sp>
      <p:sp>
        <p:nvSpPr>
          <p:cNvPr id="12"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
        <p:nvSpPr>
          <p:cNvPr id="13320" name="文本框 1"/>
          <p:cNvSpPr txBox="1"/>
          <p:nvPr/>
        </p:nvSpPr>
        <p:spPr>
          <a:xfrm>
            <a:off x="1116013" y="2708275"/>
            <a:ext cx="1871662" cy="369888"/>
          </a:xfrm>
          <a:prstGeom prst="rect">
            <a:avLst/>
          </a:prstGeom>
          <a:noFill/>
          <a:ln w="9525">
            <a:noFill/>
          </a:ln>
        </p:spPr>
        <p:txBody>
          <a:bodyPr anchor="t" anchorCtr="0">
            <a:spAutoFit/>
          </a:bodyPr>
          <a:p>
            <a:pPr eaLnBrk="0" hangingPunct="0"/>
            <a:r>
              <a:rPr lang="zh-CN" altLang="en-US" sz="1800" dirty="0">
                <a:latin typeface="宋体" panose="02010600030101010101" pitchFamily="2" charset="-122"/>
                <a:ea typeface="宋体" panose="02010600030101010101" pitchFamily="2" charset="-122"/>
              </a:rPr>
              <a:t>①防静电纤维</a:t>
            </a:r>
            <a:endParaRPr lang="zh-CN" altLang="en-US" sz="1800" dirty="0">
              <a:latin typeface="宋体" panose="02010600030101010101" pitchFamily="2" charset="-122"/>
              <a:ea typeface="宋体" panose="02010600030101010101" pitchFamily="2" charset="-122"/>
            </a:endParaRPr>
          </a:p>
        </p:txBody>
      </p:sp>
      <p:sp>
        <p:nvSpPr>
          <p:cNvPr id="13321" name="矩形 2"/>
          <p:cNvSpPr/>
          <p:nvPr/>
        </p:nvSpPr>
        <p:spPr>
          <a:xfrm>
            <a:off x="1116013" y="3141663"/>
            <a:ext cx="7777162" cy="830262"/>
          </a:xfrm>
          <a:prstGeom prst="rect">
            <a:avLst/>
          </a:prstGeom>
          <a:noFill/>
          <a:ln w="9525">
            <a:noFill/>
          </a:ln>
        </p:spPr>
        <p:txBody>
          <a:bodyPr anchor="t" anchorCtr="0">
            <a:spAutoFit/>
          </a:bodyPr>
          <a:p>
            <a:pPr eaLnBrk="0" hangingPunct="0"/>
            <a:r>
              <a:rPr lang="zh-CN" altLang="en-US" dirty="0">
                <a:latin typeface="宋体" panose="02010600030101010101" pitchFamily="2" charset="-122"/>
                <a:ea typeface="宋体" panose="02010600030101010101" pitchFamily="2" charset="-122"/>
              </a:rPr>
              <a:t>从工艺上，防静电纤维通常分为表面涂覆型（如渗碳）纤维和复合纺丝型纤维。</a:t>
            </a:r>
            <a:endParaRPr lang="zh-CN" altLang="en-US" dirty="0">
              <a:latin typeface="宋体" panose="02010600030101010101" pitchFamily="2" charset="-122"/>
              <a:ea typeface="宋体" panose="02010600030101010101" pitchFamily="2" charset="-122"/>
            </a:endParaRPr>
          </a:p>
          <a:p>
            <a:pPr eaLnBrk="0" hangingPunct="0"/>
            <a:r>
              <a:rPr lang="zh-CN" altLang="en-US" dirty="0">
                <a:latin typeface="宋体" panose="02010600030101010101" pitchFamily="2" charset="-122"/>
                <a:ea typeface="宋体" panose="02010600030101010101" pitchFamily="2" charset="-122"/>
              </a:rPr>
              <a:t>从结构上，防静电纤维通常有皮型导电结构、芯型导电结构和部分外露型导电结构。</a:t>
            </a:r>
            <a:endParaRPr lang="zh-CN" altLang="en-US" dirty="0">
              <a:latin typeface="宋体" panose="02010600030101010101" pitchFamily="2" charset="-122"/>
              <a:ea typeface="宋体" panose="02010600030101010101" pitchFamily="2" charset="-122"/>
            </a:endParaRPr>
          </a:p>
          <a:p>
            <a:pPr eaLnBrk="0" hangingPunct="0"/>
            <a:r>
              <a:rPr lang="zh-CN" altLang="en-US" dirty="0">
                <a:latin typeface="宋体" panose="02010600030101010101" pitchFamily="2" charset="-122"/>
                <a:ea typeface="宋体" panose="02010600030101010101" pitchFamily="2" charset="-122"/>
              </a:rPr>
              <a:t>从原料上，根据基体纤维选用的树脂又分为尼龙基防静电纤维和涤纶基防静电纤维。</a:t>
            </a:r>
            <a:endParaRPr lang="zh-CN" altLang="en-US" dirty="0">
              <a:latin typeface="宋体" panose="02010600030101010101" pitchFamily="2" charset="-122"/>
              <a:ea typeface="宋体" panose="02010600030101010101" pitchFamily="2" charset="-122"/>
            </a:endParaRPr>
          </a:p>
        </p:txBody>
      </p:sp>
      <p:pic>
        <p:nvPicPr>
          <p:cNvPr id="13322" name="Picture 7" descr="85-15断面"/>
          <p:cNvPicPr preferRelativeResize="0"/>
          <p:nvPr/>
        </p:nvPicPr>
        <p:blipFill>
          <a:blip r:embed="rId2">
            <a:lum bright="12000"/>
          </a:blip>
          <a:srcRect l="45709" t="57008" r="34654" b="16788"/>
          <a:stretch>
            <a:fillRect/>
          </a:stretch>
        </p:blipFill>
        <p:spPr>
          <a:xfrm>
            <a:off x="539750" y="4292600"/>
            <a:ext cx="1876425" cy="1603375"/>
          </a:xfrm>
          <a:prstGeom prst="rect">
            <a:avLst/>
          </a:prstGeom>
          <a:noFill/>
          <a:ln w="9525">
            <a:noFill/>
          </a:ln>
        </p:spPr>
      </p:pic>
      <p:pic>
        <p:nvPicPr>
          <p:cNvPr id="13323" name="Picture 2"/>
          <p:cNvPicPr>
            <a:picLocks noChangeAspect="1"/>
          </p:cNvPicPr>
          <p:nvPr/>
        </p:nvPicPr>
        <p:blipFill>
          <a:blip r:embed="rId3"/>
          <a:stretch>
            <a:fillRect/>
          </a:stretch>
        </p:blipFill>
        <p:spPr>
          <a:xfrm>
            <a:off x="2705100" y="4292600"/>
            <a:ext cx="2082800" cy="1619250"/>
          </a:xfrm>
          <a:prstGeom prst="rect">
            <a:avLst/>
          </a:prstGeom>
          <a:noFill/>
          <a:ln w="9525">
            <a:noFill/>
          </a:ln>
        </p:spPr>
      </p:pic>
      <p:pic>
        <p:nvPicPr>
          <p:cNvPr id="13324" name="Picture 9" descr="Belltron931截面图"/>
          <p:cNvPicPr preferRelativeResize="0"/>
          <p:nvPr/>
        </p:nvPicPr>
        <p:blipFill>
          <a:blip r:embed="rId4"/>
          <a:srcRect l="51393" t="15977" r="7950" b="20874"/>
          <a:stretch>
            <a:fillRect/>
          </a:stretch>
        </p:blipFill>
        <p:spPr>
          <a:xfrm>
            <a:off x="5060950" y="4286250"/>
            <a:ext cx="1527175" cy="1598613"/>
          </a:xfrm>
          <a:prstGeom prst="rect">
            <a:avLst/>
          </a:prstGeom>
          <a:noFill/>
          <a:ln w="9525">
            <a:noFill/>
          </a:ln>
        </p:spPr>
      </p:pic>
      <p:graphicFrame>
        <p:nvGraphicFramePr>
          <p:cNvPr id="13325" name="Object 8"/>
          <p:cNvGraphicFramePr/>
          <p:nvPr/>
        </p:nvGraphicFramePr>
        <p:xfrm>
          <a:off x="6877050" y="4292600"/>
          <a:ext cx="1655763" cy="1619250"/>
        </p:xfrm>
        <a:graphic>
          <a:graphicData uri="http://schemas.openxmlformats.org/presentationml/2006/ole">
            <mc:AlternateContent xmlns:mc="http://schemas.openxmlformats.org/markup-compatibility/2006">
              <mc:Choice xmlns:v="urn:schemas-microsoft-com:vml" Requires="v">
                <p:oleObj spid="_x0000_s3076" name="" r:id="rId5" imgW="636905" imgH="478790" progId="Word.Picture.8">
                  <p:embed/>
                </p:oleObj>
              </mc:Choice>
              <mc:Fallback>
                <p:oleObj name="" r:id="rId5" imgW="636905" imgH="478790" progId="Word.Picture.8">
                  <p:embed/>
                  <p:pic>
                    <p:nvPicPr>
                      <p:cNvPr id="0" name="图片 3075"/>
                      <p:cNvPicPr/>
                      <p:nvPr/>
                    </p:nvPicPr>
                    <p:blipFill>
                      <a:blip r:embed="rId6"/>
                      <a:srcRect l="15504" t="7751" r="22287" b="10336"/>
                      <a:stretch>
                        <a:fillRect/>
                      </a:stretch>
                    </p:blipFill>
                    <p:spPr>
                      <a:xfrm>
                        <a:off x="6877050" y="4292600"/>
                        <a:ext cx="1655763" cy="1619250"/>
                      </a:xfrm>
                      <a:prstGeom prst="rect">
                        <a:avLst/>
                      </a:prstGeom>
                      <a:noFill/>
                      <a:ln w="38100">
                        <a:noFill/>
                        <a:miter/>
                      </a:ln>
                    </p:spPr>
                  </p:pic>
                </p:oleObj>
              </mc:Fallback>
            </mc:AlternateContent>
          </a:graphicData>
        </a:graphic>
      </p:graphicFrame>
    </p:spTree>
    <p:custDataLst>
      <p:tags r:id="rId7"/>
    </p:custData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337" name="Group 2"/>
          <p:cNvGrpSpPr>
            <a:grpSpLocks noChangeAspect="1"/>
          </p:cNvGrpSpPr>
          <p:nvPr/>
        </p:nvGrpSpPr>
        <p:grpSpPr>
          <a:xfrm>
            <a:off x="7956550" y="6092825"/>
            <a:ext cx="1143000" cy="685800"/>
            <a:chOff x="1800" y="1752"/>
            <a:chExt cx="1800" cy="1081"/>
          </a:xfrm>
        </p:grpSpPr>
        <p:pic>
          <p:nvPicPr>
            <p:cNvPr id="14338"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14339"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14340"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14341"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三、关于洁净服要求的指导性说明</a:t>
            </a:r>
            <a:endParaRPr lang="zh-CN" altLang="en-US" sz="2400" dirty="0">
              <a:latin typeface="华文细黑" pitchFamily="2" charset="-122"/>
              <a:ea typeface="华文细黑" pitchFamily="2" charset="-122"/>
            </a:endParaRPr>
          </a:p>
        </p:txBody>
      </p:sp>
      <p:sp>
        <p:nvSpPr>
          <p:cNvPr id="14342" name="Rectangle 8"/>
          <p:cNvSpPr/>
          <p:nvPr/>
        </p:nvSpPr>
        <p:spPr>
          <a:xfrm>
            <a:off x="757238" y="2276475"/>
            <a:ext cx="2519362" cy="366713"/>
          </a:xfrm>
          <a:prstGeom prst="rect">
            <a:avLst/>
          </a:prstGeom>
          <a:noFill/>
          <a:ln w="9525">
            <a:noFill/>
          </a:ln>
        </p:spPr>
        <p:txBody>
          <a:bodyPr anchor="ctr" anchorCtr="0">
            <a:spAutoFit/>
          </a:bodyPr>
          <a:p>
            <a:r>
              <a:rPr lang="en-US" altLang="zh-CN" sz="1800" b="1" dirty="0">
                <a:latin typeface="华文细黑" pitchFamily="2" charset="-122"/>
                <a:ea typeface="华文细黑" pitchFamily="2" charset="-122"/>
              </a:rPr>
              <a:t>2</a:t>
            </a:r>
            <a:r>
              <a:rPr lang="zh-CN" altLang="en-US" sz="1800" b="1" dirty="0">
                <a:latin typeface="华文细黑" pitchFamily="2" charset="-122"/>
                <a:ea typeface="华文细黑" pitchFamily="2" charset="-122"/>
              </a:rPr>
              <a:t>、材料的选择</a:t>
            </a:r>
            <a:endParaRPr lang="zh-CN" altLang="en-US" sz="1800" b="1" dirty="0">
              <a:latin typeface="华文细黑" pitchFamily="2" charset="-122"/>
              <a:ea typeface="华文细黑" pitchFamily="2" charset="-122"/>
            </a:endParaRPr>
          </a:p>
        </p:txBody>
      </p:sp>
      <p:sp>
        <p:nvSpPr>
          <p:cNvPr id="12"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
        <p:nvSpPr>
          <p:cNvPr id="14344" name="文本框 1"/>
          <p:cNvSpPr txBox="1"/>
          <p:nvPr/>
        </p:nvSpPr>
        <p:spPr>
          <a:xfrm>
            <a:off x="1116013" y="2708275"/>
            <a:ext cx="1871662" cy="369888"/>
          </a:xfrm>
          <a:prstGeom prst="rect">
            <a:avLst/>
          </a:prstGeom>
          <a:noFill/>
          <a:ln w="9525">
            <a:noFill/>
          </a:ln>
        </p:spPr>
        <p:txBody>
          <a:bodyPr anchor="t" anchorCtr="0">
            <a:spAutoFit/>
          </a:bodyPr>
          <a:p>
            <a:pPr eaLnBrk="0" hangingPunct="0"/>
            <a:r>
              <a:rPr lang="zh-CN" altLang="en-US" sz="1800" dirty="0">
                <a:latin typeface="宋体" panose="02010600030101010101" pitchFamily="2" charset="-122"/>
                <a:ea typeface="宋体" panose="02010600030101010101" pitchFamily="2" charset="-122"/>
              </a:rPr>
              <a:t>①防静电纤维</a:t>
            </a:r>
            <a:endParaRPr lang="zh-CN" altLang="en-US" sz="1800" dirty="0">
              <a:latin typeface="宋体" panose="02010600030101010101" pitchFamily="2" charset="-122"/>
              <a:ea typeface="宋体" panose="02010600030101010101" pitchFamily="2" charset="-122"/>
            </a:endParaRPr>
          </a:p>
        </p:txBody>
      </p:sp>
      <p:sp>
        <p:nvSpPr>
          <p:cNvPr id="14345" name="矩形 2"/>
          <p:cNvSpPr/>
          <p:nvPr/>
        </p:nvSpPr>
        <p:spPr>
          <a:xfrm>
            <a:off x="1116013" y="3141663"/>
            <a:ext cx="7559675" cy="2876550"/>
          </a:xfrm>
          <a:prstGeom prst="rect">
            <a:avLst/>
          </a:prstGeom>
          <a:noFill/>
          <a:ln w="9525">
            <a:noFill/>
          </a:ln>
        </p:spPr>
        <p:txBody>
          <a:bodyPr anchor="t" anchorCtr="0">
            <a:spAutoFit/>
          </a:bodyPr>
          <a:p>
            <a:pPr eaLnBrk="0" hangingPunct="0">
              <a:lnSpc>
                <a:spcPts val="2200"/>
              </a:lnSpc>
            </a:pPr>
            <a:r>
              <a:rPr lang="zh-CN" altLang="en-US" dirty="0">
                <a:latin typeface="宋体" panose="02010600030101010101" pitchFamily="2" charset="-122"/>
                <a:ea typeface="宋体" panose="02010600030101010101" pitchFamily="2" charset="-122"/>
              </a:rPr>
              <a:t>    表面涂覆型防静电纤维一般不推荐用于洁净室服装，因为表面涂覆的导电颗粒容易脱落从而污染产品及洁净室环境，并且脱落的导电颗粒可能对微电子产品造成伤害。有人员接地要求的洁净室（如微电子行业）须选择皮型导电结构的防静电纤维，没有或无需人员接地要求的洁净室（如食品、医药行业）可选择芯型导电结构和部分外露型导电结构的防静电纤维。</a:t>
            </a:r>
            <a:endParaRPr lang="en-US" altLang="zh-CN" dirty="0">
              <a:latin typeface="宋体" panose="02010600030101010101" pitchFamily="2" charset="-122"/>
              <a:ea typeface="宋体" panose="02010600030101010101" pitchFamily="2" charset="-122"/>
            </a:endParaRPr>
          </a:p>
          <a:p>
            <a:pPr eaLnBrk="0" hangingPunct="0">
              <a:lnSpc>
                <a:spcPts val="2200"/>
              </a:lnSpc>
            </a:pPr>
            <a:endParaRPr lang="zh-CN" altLang="en-US" dirty="0">
              <a:latin typeface="宋体" panose="02010600030101010101" pitchFamily="2" charset="-122"/>
              <a:ea typeface="宋体" panose="02010600030101010101" pitchFamily="2" charset="-122"/>
            </a:endParaRPr>
          </a:p>
          <a:p>
            <a:pPr eaLnBrk="0" hangingPunct="0">
              <a:lnSpc>
                <a:spcPts val="2200"/>
              </a:lnSpc>
            </a:pPr>
            <a:r>
              <a:rPr lang="zh-CN" altLang="en-US" dirty="0">
                <a:latin typeface="宋体" panose="02010600030101010101" pitchFamily="2" charset="-122"/>
                <a:ea typeface="宋体" panose="02010600030101010101" pitchFamily="2" charset="-122"/>
              </a:rPr>
              <a:t>    尼龙纤维的沸水收缩率要高于涤纶纤维，洁净室服装一般需要高温清洗及烘干，医药及食品等行业的洁净服还需要高温蒸汽消毒，如果在洁净服中选用尼龙基防静电纤维，容易造成服装面料起皱，影响服装的过滤效率及外观。因此，洁净室服装推荐使用涤纶基防静电纤维或低沸水收缩率的特种尼龙基防静电纤维。</a:t>
            </a:r>
            <a:endParaRPr lang="zh-CN" altLang="en-US" dirty="0">
              <a:latin typeface="宋体" panose="02010600030101010101" pitchFamily="2" charset="-122"/>
              <a:ea typeface="宋体" panose="02010600030101010101" pitchFamily="2" charset="-122"/>
            </a:endParaRPr>
          </a:p>
        </p:txBody>
      </p:sp>
    </p:spTree>
    <p:custDataLst>
      <p:tags r:id="rId2"/>
    </p:custData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361" name="Group 2"/>
          <p:cNvGrpSpPr>
            <a:grpSpLocks noChangeAspect="1"/>
          </p:cNvGrpSpPr>
          <p:nvPr/>
        </p:nvGrpSpPr>
        <p:grpSpPr>
          <a:xfrm>
            <a:off x="7956550" y="6092825"/>
            <a:ext cx="1143000" cy="685800"/>
            <a:chOff x="1800" y="1752"/>
            <a:chExt cx="1800" cy="1081"/>
          </a:xfrm>
        </p:grpSpPr>
        <p:pic>
          <p:nvPicPr>
            <p:cNvPr id="15362"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15363"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15364"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15365"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三、关于洁净服要求的指导性说明</a:t>
            </a:r>
            <a:endParaRPr lang="zh-CN" altLang="en-US" sz="2400" dirty="0">
              <a:latin typeface="华文细黑" pitchFamily="2" charset="-122"/>
              <a:ea typeface="华文细黑" pitchFamily="2" charset="-122"/>
            </a:endParaRPr>
          </a:p>
        </p:txBody>
      </p:sp>
      <p:sp>
        <p:nvSpPr>
          <p:cNvPr id="15366" name="Rectangle 8"/>
          <p:cNvSpPr/>
          <p:nvPr/>
        </p:nvSpPr>
        <p:spPr>
          <a:xfrm>
            <a:off x="757238" y="2276475"/>
            <a:ext cx="2519362" cy="366713"/>
          </a:xfrm>
          <a:prstGeom prst="rect">
            <a:avLst/>
          </a:prstGeom>
          <a:noFill/>
          <a:ln w="9525">
            <a:noFill/>
          </a:ln>
        </p:spPr>
        <p:txBody>
          <a:bodyPr anchor="ctr" anchorCtr="0">
            <a:spAutoFit/>
          </a:bodyPr>
          <a:p>
            <a:r>
              <a:rPr lang="en-US" altLang="zh-CN" sz="1800" b="1" dirty="0">
                <a:latin typeface="华文细黑" pitchFamily="2" charset="-122"/>
                <a:ea typeface="华文细黑" pitchFamily="2" charset="-122"/>
              </a:rPr>
              <a:t>2</a:t>
            </a:r>
            <a:r>
              <a:rPr lang="zh-CN" altLang="en-US" sz="1800" b="1" dirty="0">
                <a:latin typeface="华文细黑" pitchFamily="2" charset="-122"/>
                <a:ea typeface="华文细黑" pitchFamily="2" charset="-122"/>
              </a:rPr>
              <a:t>、材料的选择</a:t>
            </a:r>
            <a:endParaRPr lang="zh-CN" altLang="en-US" sz="1800" b="1" dirty="0">
              <a:latin typeface="华文细黑" pitchFamily="2" charset="-122"/>
              <a:ea typeface="华文细黑" pitchFamily="2" charset="-122"/>
            </a:endParaRPr>
          </a:p>
        </p:txBody>
      </p:sp>
      <p:sp>
        <p:nvSpPr>
          <p:cNvPr id="12"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
        <p:nvSpPr>
          <p:cNvPr id="15368" name="文本框 1"/>
          <p:cNvSpPr txBox="1"/>
          <p:nvPr/>
        </p:nvSpPr>
        <p:spPr>
          <a:xfrm>
            <a:off x="1116013" y="2708275"/>
            <a:ext cx="1871662" cy="369888"/>
          </a:xfrm>
          <a:prstGeom prst="rect">
            <a:avLst/>
          </a:prstGeom>
          <a:noFill/>
          <a:ln w="9525">
            <a:noFill/>
          </a:ln>
        </p:spPr>
        <p:txBody>
          <a:bodyPr anchor="t" anchorCtr="0">
            <a:spAutoFit/>
          </a:bodyPr>
          <a:p>
            <a:pPr eaLnBrk="0" hangingPunct="0"/>
            <a:r>
              <a:rPr lang="zh-CN" altLang="en-US" sz="1800" dirty="0">
                <a:latin typeface="宋体" panose="02010600030101010101" pitchFamily="2" charset="-122"/>
                <a:ea typeface="宋体" panose="02010600030101010101" pitchFamily="2" charset="-122"/>
              </a:rPr>
              <a:t>①防静电纤维</a:t>
            </a:r>
            <a:endParaRPr lang="zh-CN" altLang="en-US" sz="1800" dirty="0">
              <a:latin typeface="宋体" panose="02010600030101010101" pitchFamily="2" charset="-122"/>
              <a:ea typeface="宋体" panose="02010600030101010101" pitchFamily="2" charset="-122"/>
            </a:endParaRPr>
          </a:p>
        </p:txBody>
      </p:sp>
      <p:pic>
        <p:nvPicPr>
          <p:cNvPr id="15369" name="Picture 4" descr="碳粒子脱落"/>
          <p:cNvPicPr>
            <a:picLocks noChangeAspect="1"/>
          </p:cNvPicPr>
          <p:nvPr/>
        </p:nvPicPr>
        <p:blipFill>
          <a:blip r:embed="rId2"/>
          <a:stretch>
            <a:fillRect/>
          </a:stretch>
        </p:blipFill>
        <p:spPr>
          <a:xfrm>
            <a:off x="611188" y="3213100"/>
            <a:ext cx="3754437" cy="2814638"/>
          </a:xfrm>
          <a:prstGeom prst="rect">
            <a:avLst/>
          </a:prstGeom>
          <a:noFill/>
          <a:ln w="9525">
            <a:noFill/>
          </a:ln>
        </p:spPr>
      </p:pic>
      <p:pic>
        <p:nvPicPr>
          <p:cNvPr id="15370" name="图片 4"/>
          <p:cNvPicPr>
            <a:picLocks noChangeAspect="1"/>
          </p:cNvPicPr>
          <p:nvPr/>
        </p:nvPicPr>
        <p:blipFill>
          <a:blip r:embed="rId3"/>
          <a:stretch>
            <a:fillRect/>
          </a:stretch>
        </p:blipFill>
        <p:spPr>
          <a:xfrm>
            <a:off x="4776788" y="3235325"/>
            <a:ext cx="3756025" cy="2792413"/>
          </a:xfrm>
          <a:prstGeom prst="rect">
            <a:avLst/>
          </a:prstGeom>
          <a:noFill/>
          <a:ln w="9525">
            <a:noFill/>
          </a:ln>
        </p:spPr>
      </p:pic>
      <p:cxnSp>
        <p:nvCxnSpPr>
          <p:cNvPr id="7" name="直接箭头连接符 6"/>
          <p:cNvCxnSpPr/>
          <p:nvPr/>
        </p:nvCxnSpPr>
        <p:spPr bwMode="auto">
          <a:xfrm flipH="1" flipV="1">
            <a:off x="2487613" y="4632325"/>
            <a:ext cx="571500" cy="5969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5372" name="文本框 7"/>
          <p:cNvSpPr txBox="1"/>
          <p:nvPr/>
        </p:nvSpPr>
        <p:spPr>
          <a:xfrm>
            <a:off x="3059113" y="5229225"/>
            <a:ext cx="1225550" cy="338138"/>
          </a:xfrm>
          <a:prstGeom prst="rect">
            <a:avLst/>
          </a:prstGeom>
          <a:noFill/>
          <a:ln w="9525">
            <a:noFill/>
          </a:ln>
        </p:spPr>
        <p:txBody>
          <a:bodyPr anchor="t" anchorCtr="0">
            <a:spAutoFit/>
          </a:bodyPr>
          <a:p>
            <a:pPr eaLnBrk="0" hangingPunct="0"/>
            <a:r>
              <a:rPr lang="zh-CN" altLang="en-US" dirty="0">
                <a:solidFill>
                  <a:srgbClr val="C00000"/>
                </a:solidFill>
                <a:latin typeface="宋体" panose="02010600030101010101" pitchFamily="2" charset="-122"/>
                <a:ea typeface="宋体" panose="02010600030101010101" pitchFamily="2" charset="-122"/>
              </a:rPr>
              <a:t>碳粉脱落</a:t>
            </a:r>
            <a:endParaRPr lang="zh-CN" altLang="en-US" dirty="0">
              <a:solidFill>
                <a:srgbClr val="C00000"/>
              </a:solidFill>
              <a:latin typeface="宋体" panose="02010600030101010101" pitchFamily="2" charset="-122"/>
              <a:ea typeface="宋体" panose="02010600030101010101" pitchFamily="2" charset="-122"/>
            </a:endParaRPr>
          </a:p>
        </p:txBody>
      </p:sp>
      <p:cxnSp>
        <p:nvCxnSpPr>
          <p:cNvPr id="10" name="直接箭头连接符 9"/>
          <p:cNvCxnSpPr/>
          <p:nvPr/>
        </p:nvCxnSpPr>
        <p:spPr bwMode="auto">
          <a:xfrm flipV="1">
            <a:off x="6227763" y="4221163"/>
            <a:ext cx="647700" cy="70961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5374" name="文本框 12"/>
          <p:cNvSpPr txBox="1"/>
          <p:nvPr/>
        </p:nvSpPr>
        <p:spPr>
          <a:xfrm>
            <a:off x="5651500" y="4930775"/>
            <a:ext cx="1081088" cy="338138"/>
          </a:xfrm>
          <a:prstGeom prst="rect">
            <a:avLst/>
          </a:prstGeom>
          <a:noFill/>
          <a:ln w="9525">
            <a:noFill/>
          </a:ln>
        </p:spPr>
        <p:txBody>
          <a:bodyPr anchor="t" anchorCtr="0">
            <a:spAutoFit/>
          </a:bodyPr>
          <a:p>
            <a:pPr eaLnBrk="0" hangingPunct="0"/>
            <a:r>
              <a:rPr lang="zh-CN" altLang="en-US" dirty="0">
                <a:solidFill>
                  <a:srgbClr val="C00000"/>
                </a:solidFill>
                <a:latin typeface="宋体" panose="02010600030101010101" pitchFamily="2" charset="-122"/>
                <a:ea typeface="宋体" panose="02010600030101010101" pitchFamily="2" charset="-122"/>
              </a:rPr>
              <a:t>面料起皱</a:t>
            </a:r>
            <a:endParaRPr lang="zh-CN" altLang="en-US" dirty="0">
              <a:solidFill>
                <a:srgbClr val="C00000"/>
              </a:solidFill>
              <a:latin typeface="宋体" panose="02010600030101010101" pitchFamily="2" charset="-122"/>
              <a:ea typeface="宋体" panose="02010600030101010101" pitchFamily="2" charset="-122"/>
            </a:endParaRPr>
          </a:p>
        </p:txBody>
      </p:sp>
    </p:spTree>
    <p:custDataLst>
      <p:tags r:id="rId4"/>
    </p:custData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385" name="Group 2"/>
          <p:cNvGrpSpPr>
            <a:grpSpLocks noChangeAspect="1"/>
          </p:cNvGrpSpPr>
          <p:nvPr/>
        </p:nvGrpSpPr>
        <p:grpSpPr>
          <a:xfrm>
            <a:off x="7956550" y="6092825"/>
            <a:ext cx="1143000" cy="685800"/>
            <a:chOff x="1800" y="1752"/>
            <a:chExt cx="1800" cy="1081"/>
          </a:xfrm>
        </p:grpSpPr>
        <p:pic>
          <p:nvPicPr>
            <p:cNvPr id="16386"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16387"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16388"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16389"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三、关于洁净服要求的指导性说明</a:t>
            </a:r>
            <a:endParaRPr lang="zh-CN" altLang="en-US" sz="2400" dirty="0">
              <a:latin typeface="华文细黑" pitchFamily="2" charset="-122"/>
              <a:ea typeface="华文细黑" pitchFamily="2" charset="-122"/>
            </a:endParaRPr>
          </a:p>
        </p:txBody>
      </p:sp>
      <p:sp>
        <p:nvSpPr>
          <p:cNvPr id="16390" name="Rectangle 8"/>
          <p:cNvSpPr/>
          <p:nvPr/>
        </p:nvSpPr>
        <p:spPr>
          <a:xfrm>
            <a:off x="757238" y="2276475"/>
            <a:ext cx="2519362" cy="366713"/>
          </a:xfrm>
          <a:prstGeom prst="rect">
            <a:avLst/>
          </a:prstGeom>
          <a:noFill/>
          <a:ln w="9525">
            <a:noFill/>
          </a:ln>
        </p:spPr>
        <p:txBody>
          <a:bodyPr anchor="ctr" anchorCtr="0">
            <a:spAutoFit/>
          </a:bodyPr>
          <a:p>
            <a:r>
              <a:rPr lang="en-US" altLang="zh-CN" sz="1800" b="1" dirty="0">
                <a:latin typeface="华文细黑" pitchFamily="2" charset="-122"/>
                <a:ea typeface="华文细黑" pitchFamily="2" charset="-122"/>
              </a:rPr>
              <a:t>2</a:t>
            </a:r>
            <a:r>
              <a:rPr lang="zh-CN" altLang="en-US" sz="1800" b="1" dirty="0">
                <a:latin typeface="华文细黑" pitchFamily="2" charset="-122"/>
                <a:ea typeface="华文细黑" pitchFamily="2" charset="-122"/>
              </a:rPr>
              <a:t>、材料的选择</a:t>
            </a:r>
            <a:endParaRPr lang="zh-CN" altLang="en-US" sz="1800" b="1" dirty="0">
              <a:latin typeface="华文细黑" pitchFamily="2" charset="-122"/>
              <a:ea typeface="华文细黑" pitchFamily="2" charset="-122"/>
            </a:endParaRPr>
          </a:p>
        </p:txBody>
      </p:sp>
      <p:sp>
        <p:nvSpPr>
          <p:cNvPr id="12"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
        <p:nvSpPr>
          <p:cNvPr id="16392" name="文本框 1"/>
          <p:cNvSpPr txBox="1"/>
          <p:nvPr/>
        </p:nvSpPr>
        <p:spPr>
          <a:xfrm>
            <a:off x="1116013" y="2708275"/>
            <a:ext cx="1871662" cy="369888"/>
          </a:xfrm>
          <a:prstGeom prst="rect">
            <a:avLst/>
          </a:prstGeom>
          <a:noFill/>
          <a:ln w="9525">
            <a:noFill/>
          </a:ln>
        </p:spPr>
        <p:txBody>
          <a:bodyPr anchor="t" anchorCtr="0">
            <a:spAutoFit/>
          </a:bodyPr>
          <a:p>
            <a:pPr eaLnBrk="0" hangingPunct="0"/>
            <a:r>
              <a:rPr lang="zh-CN" altLang="en-US" sz="1800" dirty="0">
                <a:latin typeface="宋体" panose="02010600030101010101" pitchFamily="2" charset="-122"/>
                <a:ea typeface="宋体" panose="02010600030101010101" pitchFamily="2" charset="-122"/>
              </a:rPr>
              <a:t>②面料</a:t>
            </a:r>
            <a:endParaRPr lang="zh-CN" altLang="en-US" sz="1800" dirty="0">
              <a:latin typeface="宋体" panose="02010600030101010101" pitchFamily="2" charset="-122"/>
              <a:ea typeface="宋体" panose="02010600030101010101" pitchFamily="2" charset="-122"/>
            </a:endParaRPr>
          </a:p>
        </p:txBody>
      </p:sp>
      <p:sp>
        <p:nvSpPr>
          <p:cNvPr id="16393" name="文本框 2"/>
          <p:cNvSpPr txBox="1"/>
          <p:nvPr/>
        </p:nvSpPr>
        <p:spPr>
          <a:xfrm>
            <a:off x="6156325" y="3078163"/>
            <a:ext cx="184150" cy="338137"/>
          </a:xfrm>
          <a:prstGeom prst="rect">
            <a:avLst/>
          </a:prstGeom>
          <a:noFill/>
          <a:ln w="9525">
            <a:noFill/>
          </a:ln>
        </p:spPr>
        <p:txBody>
          <a:bodyPr wrap="none" anchor="t" anchorCtr="0">
            <a:spAutoFit/>
          </a:bodyPr>
          <a:p>
            <a:pPr eaLnBrk="0" hangingPunct="0"/>
            <a:endParaRPr lang="zh-CN" altLang="en-US" dirty="0">
              <a:latin typeface="宋体" panose="02010600030101010101" pitchFamily="2" charset="-122"/>
              <a:ea typeface="宋体" panose="02010600030101010101" pitchFamily="2" charset="-122"/>
            </a:endParaRPr>
          </a:p>
        </p:txBody>
      </p:sp>
      <p:graphicFrame>
        <p:nvGraphicFramePr>
          <p:cNvPr id="7" name="图示 6"/>
          <p:cNvGraphicFramePr/>
          <p:nvPr/>
        </p:nvGraphicFramePr>
        <p:xfrm>
          <a:off x="1221062" y="3247528"/>
          <a:ext cx="7454625" cy="2877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ustDataLst>
      <p:tags r:id="rId7"/>
    </p:custData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7409" name="Group 2"/>
          <p:cNvGrpSpPr>
            <a:grpSpLocks noChangeAspect="1"/>
          </p:cNvGrpSpPr>
          <p:nvPr/>
        </p:nvGrpSpPr>
        <p:grpSpPr>
          <a:xfrm>
            <a:off x="7956550" y="6092825"/>
            <a:ext cx="1143000" cy="685800"/>
            <a:chOff x="1800" y="1752"/>
            <a:chExt cx="1800" cy="1081"/>
          </a:xfrm>
        </p:grpSpPr>
        <p:pic>
          <p:nvPicPr>
            <p:cNvPr id="17410"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17411"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17412"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17413"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三、关于洁净服要求的指导性说明</a:t>
            </a:r>
            <a:endParaRPr lang="zh-CN" altLang="en-US" sz="2400" dirty="0">
              <a:latin typeface="华文细黑" pitchFamily="2" charset="-122"/>
              <a:ea typeface="华文细黑" pitchFamily="2" charset="-122"/>
            </a:endParaRPr>
          </a:p>
        </p:txBody>
      </p:sp>
      <p:sp>
        <p:nvSpPr>
          <p:cNvPr id="17414" name="Rectangle 8"/>
          <p:cNvSpPr/>
          <p:nvPr/>
        </p:nvSpPr>
        <p:spPr>
          <a:xfrm>
            <a:off x="757238" y="2276475"/>
            <a:ext cx="2519362" cy="366713"/>
          </a:xfrm>
          <a:prstGeom prst="rect">
            <a:avLst/>
          </a:prstGeom>
          <a:noFill/>
          <a:ln w="9525">
            <a:noFill/>
          </a:ln>
        </p:spPr>
        <p:txBody>
          <a:bodyPr anchor="ctr" anchorCtr="0">
            <a:spAutoFit/>
          </a:bodyPr>
          <a:p>
            <a:r>
              <a:rPr lang="en-US" altLang="zh-CN" sz="1800" b="1" dirty="0">
                <a:latin typeface="华文细黑" pitchFamily="2" charset="-122"/>
                <a:ea typeface="华文细黑" pitchFamily="2" charset="-122"/>
              </a:rPr>
              <a:t>2</a:t>
            </a:r>
            <a:r>
              <a:rPr lang="zh-CN" altLang="en-US" sz="1800" b="1" dirty="0">
                <a:latin typeface="华文细黑" pitchFamily="2" charset="-122"/>
                <a:ea typeface="华文细黑" pitchFamily="2" charset="-122"/>
              </a:rPr>
              <a:t>、材料的选择</a:t>
            </a:r>
            <a:endParaRPr lang="zh-CN" altLang="en-US" sz="1800" b="1" dirty="0">
              <a:latin typeface="华文细黑" pitchFamily="2" charset="-122"/>
              <a:ea typeface="华文细黑" pitchFamily="2" charset="-122"/>
            </a:endParaRPr>
          </a:p>
        </p:txBody>
      </p:sp>
      <p:sp>
        <p:nvSpPr>
          <p:cNvPr id="12"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
        <p:nvSpPr>
          <p:cNvPr id="17416" name="文本框 1"/>
          <p:cNvSpPr txBox="1"/>
          <p:nvPr/>
        </p:nvSpPr>
        <p:spPr>
          <a:xfrm>
            <a:off x="1116013" y="2708275"/>
            <a:ext cx="1871662" cy="369888"/>
          </a:xfrm>
          <a:prstGeom prst="rect">
            <a:avLst/>
          </a:prstGeom>
          <a:noFill/>
          <a:ln w="9525">
            <a:noFill/>
          </a:ln>
        </p:spPr>
        <p:txBody>
          <a:bodyPr anchor="t" anchorCtr="0">
            <a:spAutoFit/>
          </a:bodyPr>
          <a:p>
            <a:pPr eaLnBrk="0" hangingPunct="0"/>
            <a:r>
              <a:rPr lang="zh-CN" altLang="en-US" sz="1800" dirty="0">
                <a:latin typeface="宋体" panose="02010600030101010101" pitchFamily="2" charset="-122"/>
                <a:ea typeface="宋体" panose="02010600030101010101" pitchFamily="2" charset="-122"/>
              </a:rPr>
              <a:t>②面料</a:t>
            </a:r>
            <a:endParaRPr lang="zh-CN" altLang="en-US" sz="1800" dirty="0">
              <a:latin typeface="宋体" panose="02010600030101010101" pitchFamily="2" charset="-122"/>
              <a:ea typeface="宋体" panose="02010600030101010101" pitchFamily="2" charset="-122"/>
            </a:endParaRPr>
          </a:p>
        </p:txBody>
      </p:sp>
      <p:sp>
        <p:nvSpPr>
          <p:cNvPr id="17417" name="文本框 2"/>
          <p:cNvSpPr txBox="1"/>
          <p:nvPr/>
        </p:nvSpPr>
        <p:spPr>
          <a:xfrm>
            <a:off x="6156325" y="3078163"/>
            <a:ext cx="184150" cy="338137"/>
          </a:xfrm>
          <a:prstGeom prst="rect">
            <a:avLst/>
          </a:prstGeom>
          <a:noFill/>
          <a:ln w="9525">
            <a:noFill/>
          </a:ln>
        </p:spPr>
        <p:txBody>
          <a:bodyPr wrap="none" anchor="t" anchorCtr="0">
            <a:spAutoFit/>
          </a:bodyPr>
          <a:p>
            <a:pPr eaLnBrk="0" hangingPunct="0"/>
            <a:endParaRPr lang="zh-CN" altLang="en-US" dirty="0">
              <a:latin typeface="宋体" panose="02010600030101010101" pitchFamily="2" charset="-122"/>
              <a:ea typeface="宋体" panose="02010600030101010101" pitchFamily="2" charset="-122"/>
            </a:endParaRPr>
          </a:p>
        </p:txBody>
      </p:sp>
      <p:pic>
        <p:nvPicPr>
          <p:cNvPr id="17418" name="Picture 14" descr="x5b"/>
          <p:cNvPicPr>
            <a:picLocks noChangeAspect="1"/>
          </p:cNvPicPr>
          <p:nvPr/>
        </p:nvPicPr>
        <p:blipFill>
          <a:blip r:embed="rId2"/>
          <a:stretch>
            <a:fillRect/>
          </a:stretch>
        </p:blipFill>
        <p:spPr>
          <a:xfrm>
            <a:off x="179388" y="3357563"/>
            <a:ext cx="2903537" cy="2182812"/>
          </a:xfrm>
          <a:prstGeom prst="rect">
            <a:avLst/>
          </a:prstGeom>
          <a:noFill/>
          <a:ln w="9525">
            <a:noFill/>
          </a:ln>
        </p:spPr>
      </p:pic>
      <p:pic>
        <p:nvPicPr>
          <p:cNvPr id="17419" name="Picture 9" descr="x2b"/>
          <p:cNvPicPr>
            <a:picLocks noChangeAspect="1"/>
          </p:cNvPicPr>
          <p:nvPr/>
        </p:nvPicPr>
        <p:blipFill>
          <a:blip r:embed="rId3"/>
          <a:stretch>
            <a:fillRect/>
          </a:stretch>
        </p:blipFill>
        <p:spPr>
          <a:xfrm>
            <a:off x="3165475" y="3357563"/>
            <a:ext cx="2886075" cy="2168525"/>
          </a:xfrm>
          <a:prstGeom prst="rect">
            <a:avLst/>
          </a:prstGeom>
          <a:noFill/>
          <a:ln w="9525">
            <a:noFill/>
          </a:ln>
        </p:spPr>
      </p:pic>
      <p:sp>
        <p:nvSpPr>
          <p:cNvPr id="15" name="Rectangle 12"/>
          <p:cNvSpPr>
            <a:spLocks noChangeArrowheads="1"/>
          </p:cNvSpPr>
          <p:nvPr/>
        </p:nvSpPr>
        <p:spPr bwMode="auto">
          <a:xfrm>
            <a:off x="3190875" y="5661025"/>
            <a:ext cx="27495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smtClean="0">
                <a:ln>
                  <a:noFill/>
                </a:ln>
                <a:solidFill>
                  <a:schemeClr val="tx1"/>
                </a:solidFill>
                <a:effectLst/>
                <a:uLnTx/>
                <a:uFillTx/>
                <a:latin typeface="+mn-ea"/>
                <a:ea typeface="+mn-ea"/>
                <a:cs typeface="+mn-cs"/>
                <a:sym typeface="+mn-ea"/>
              </a:rPr>
              <a:t>2/1</a:t>
            </a:r>
            <a:r>
              <a:rPr kumimoji="0" lang="zh-CN" altLang="en-US" sz="1600" b="0" i="0" u="none" strike="noStrike" kern="1200" cap="none" spc="0" normalizeH="0" baseline="0" noProof="0" dirty="0" smtClean="0">
                <a:ln>
                  <a:noFill/>
                </a:ln>
                <a:solidFill>
                  <a:schemeClr val="tx1"/>
                </a:solidFill>
                <a:effectLst/>
                <a:uLnTx/>
                <a:uFillTx/>
                <a:latin typeface="+mn-ea"/>
                <a:ea typeface="+mn-ea"/>
                <a:cs typeface="+mn-cs"/>
                <a:sym typeface="+mn-ea"/>
              </a:rPr>
              <a:t>斜纹 纬线</a:t>
            </a:r>
            <a:r>
              <a:rPr kumimoji="0" lang="en-US" altLang="zh-CN" sz="1600" b="0" i="0" u="none" strike="noStrike" kern="1200" cap="none" spc="0" normalizeH="0" baseline="0" noProof="0" dirty="0" smtClean="0">
                <a:ln>
                  <a:noFill/>
                </a:ln>
                <a:solidFill>
                  <a:schemeClr val="tx1"/>
                </a:solidFill>
                <a:effectLst/>
                <a:uLnTx/>
                <a:uFillTx/>
                <a:latin typeface="+mn-ea"/>
                <a:ea typeface="+mn-ea"/>
                <a:cs typeface="+mn-cs"/>
                <a:sym typeface="+mn-ea"/>
              </a:rPr>
              <a:t>DTY</a:t>
            </a:r>
            <a:r>
              <a:rPr kumimoji="0" lang="zh-CN" altLang="en-US" sz="1600" b="0" i="0" u="none" strike="noStrike" kern="1200" cap="none" spc="0" normalizeH="0" baseline="0" noProof="0" dirty="0" smtClean="0">
                <a:ln>
                  <a:noFill/>
                </a:ln>
                <a:solidFill>
                  <a:schemeClr val="tx1"/>
                </a:solidFill>
                <a:effectLst/>
                <a:uLnTx/>
                <a:uFillTx/>
                <a:latin typeface="+mn-ea"/>
                <a:ea typeface="+mn-ea"/>
                <a:cs typeface="+mn-cs"/>
                <a:sym typeface="+mn-ea"/>
              </a:rPr>
              <a:t> 洗涤</a:t>
            </a:r>
            <a:r>
              <a:rPr kumimoji="0" lang="en-US" altLang="zh-CN" sz="1600" b="0" i="0" u="none" strike="noStrike" kern="1200" cap="none" spc="0" normalizeH="0" baseline="0" noProof="0" dirty="0" smtClean="0">
                <a:ln>
                  <a:noFill/>
                </a:ln>
                <a:solidFill>
                  <a:schemeClr val="tx1"/>
                </a:solidFill>
                <a:effectLst/>
                <a:uLnTx/>
                <a:uFillTx/>
                <a:latin typeface="+mn-ea"/>
                <a:ea typeface="+mn-ea"/>
                <a:cs typeface="+mn-cs"/>
                <a:sym typeface="+mn-ea"/>
              </a:rPr>
              <a:t>10</a:t>
            </a:r>
            <a:r>
              <a:rPr kumimoji="0" lang="zh-CN" altLang="en-US" sz="1600" b="0" i="0" u="none" strike="noStrike" kern="1200" cap="none" spc="0" normalizeH="0" baseline="0" noProof="0" dirty="0" smtClean="0">
                <a:ln>
                  <a:noFill/>
                </a:ln>
                <a:solidFill>
                  <a:schemeClr val="tx1"/>
                </a:solidFill>
                <a:effectLst/>
                <a:uLnTx/>
                <a:uFillTx/>
                <a:latin typeface="+mn-ea"/>
                <a:ea typeface="+mn-ea"/>
                <a:cs typeface="+mn-cs"/>
                <a:sym typeface="+mn-ea"/>
              </a:rPr>
              <a:t>次 </a:t>
            </a:r>
            <a:endParaRPr kumimoji="0" lang="zh-CN" altLang="en-US" sz="1600" b="0" i="0" u="none" strike="noStrike" kern="1200" cap="none" spc="0" normalizeH="0" baseline="0" noProof="0" dirty="0" smtClean="0">
              <a:ln>
                <a:noFill/>
              </a:ln>
              <a:solidFill>
                <a:schemeClr val="tx1"/>
              </a:solidFill>
              <a:effectLst/>
              <a:uLnTx/>
              <a:uFillTx/>
              <a:latin typeface="+mn-ea"/>
              <a:ea typeface="+mn-ea"/>
              <a:cs typeface="+mn-cs"/>
              <a:sym typeface="+mn-ea"/>
            </a:endParaRPr>
          </a:p>
        </p:txBody>
      </p:sp>
      <p:sp>
        <p:nvSpPr>
          <p:cNvPr id="17" name="Rectangle 12"/>
          <p:cNvSpPr>
            <a:spLocks noChangeArrowheads="1"/>
          </p:cNvSpPr>
          <p:nvPr/>
        </p:nvSpPr>
        <p:spPr bwMode="auto">
          <a:xfrm>
            <a:off x="6215063" y="5640388"/>
            <a:ext cx="27495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smtClean="0">
                <a:ln>
                  <a:noFill/>
                </a:ln>
                <a:solidFill>
                  <a:schemeClr val="tx1"/>
                </a:solidFill>
                <a:effectLst/>
                <a:uLnTx/>
                <a:uFillTx/>
                <a:latin typeface="+mn-ea"/>
                <a:ea typeface="+mn-ea"/>
                <a:cs typeface="+mn-cs"/>
                <a:sym typeface="+mn-ea"/>
              </a:rPr>
              <a:t>3/2</a:t>
            </a:r>
            <a:r>
              <a:rPr kumimoji="0" lang="zh-CN" altLang="en-US" sz="1600" b="0" i="0" u="none" strike="noStrike" kern="1200" cap="none" spc="0" normalizeH="0" baseline="0" noProof="0" dirty="0" smtClean="0">
                <a:ln>
                  <a:noFill/>
                </a:ln>
                <a:solidFill>
                  <a:schemeClr val="tx1"/>
                </a:solidFill>
                <a:effectLst/>
                <a:uLnTx/>
                <a:uFillTx/>
                <a:latin typeface="+mn-ea"/>
                <a:ea typeface="+mn-ea"/>
                <a:cs typeface="+mn-cs"/>
                <a:sym typeface="+mn-ea"/>
              </a:rPr>
              <a:t>斜纹 纬线</a:t>
            </a:r>
            <a:r>
              <a:rPr kumimoji="0" lang="en-US" altLang="zh-CN" sz="1600" b="0" i="0" u="none" strike="noStrike" kern="1200" cap="none" spc="0" normalizeH="0" baseline="0" noProof="0" dirty="0" smtClean="0">
                <a:ln>
                  <a:noFill/>
                </a:ln>
                <a:solidFill>
                  <a:schemeClr val="tx1"/>
                </a:solidFill>
                <a:effectLst/>
                <a:uLnTx/>
                <a:uFillTx/>
                <a:latin typeface="+mn-ea"/>
                <a:ea typeface="+mn-ea"/>
                <a:cs typeface="+mn-cs"/>
                <a:sym typeface="+mn-ea"/>
              </a:rPr>
              <a:t>DTY</a:t>
            </a:r>
            <a:r>
              <a:rPr kumimoji="0" lang="zh-CN" altLang="en-US" sz="1600" b="0" i="0" u="none" strike="noStrike" kern="1200" cap="none" spc="0" normalizeH="0" baseline="0" noProof="0" dirty="0" smtClean="0">
                <a:ln>
                  <a:noFill/>
                </a:ln>
                <a:solidFill>
                  <a:schemeClr val="tx1"/>
                </a:solidFill>
                <a:effectLst/>
                <a:uLnTx/>
                <a:uFillTx/>
                <a:latin typeface="+mn-ea"/>
                <a:ea typeface="+mn-ea"/>
                <a:cs typeface="+mn-cs"/>
                <a:sym typeface="+mn-ea"/>
              </a:rPr>
              <a:t> 洗涤</a:t>
            </a:r>
            <a:r>
              <a:rPr kumimoji="0" lang="en-US" altLang="zh-CN" sz="1600" b="0" i="0" u="none" strike="noStrike" kern="1200" cap="none" spc="0" normalizeH="0" baseline="0" noProof="0" dirty="0" smtClean="0">
                <a:ln>
                  <a:noFill/>
                </a:ln>
                <a:solidFill>
                  <a:schemeClr val="tx1"/>
                </a:solidFill>
                <a:effectLst/>
                <a:uLnTx/>
                <a:uFillTx/>
                <a:latin typeface="+mn-ea"/>
                <a:ea typeface="+mn-ea"/>
                <a:cs typeface="+mn-cs"/>
                <a:sym typeface="+mn-ea"/>
              </a:rPr>
              <a:t>10</a:t>
            </a:r>
            <a:r>
              <a:rPr kumimoji="0" lang="zh-CN" altLang="en-US" sz="1600" b="0" i="0" u="none" strike="noStrike" kern="1200" cap="none" spc="0" normalizeH="0" baseline="0" noProof="0" dirty="0" smtClean="0">
                <a:ln>
                  <a:noFill/>
                </a:ln>
                <a:solidFill>
                  <a:schemeClr val="tx1"/>
                </a:solidFill>
                <a:effectLst/>
                <a:uLnTx/>
                <a:uFillTx/>
                <a:latin typeface="+mn-ea"/>
                <a:ea typeface="+mn-ea"/>
                <a:cs typeface="+mn-cs"/>
                <a:sym typeface="+mn-ea"/>
              </a:rPr>
              <a:t>次 </a:t>
            </a:r>
            <a:endParaRPr kumimoji="0" lang="zh-CN" altLang="en-US" sz="1600" b="0" i="0" u="none" strike="noStrike" kern="1200" cap="none" spc="0" normalizeH="0" baseline="0" noProof="0" dirty="0" smtClean="0">
              <a:ln>
                <a:noFill/>
              </a:ln>
              <a:solidFill>
                <a:schemeClr val="tx1"/>
              </a:solidFill>
              <a:effectLst/>
              <a:uLnTx/>
              <a:uFillTx/>
              <a:latin typeface="+mn-ea"/>
              <a:ea typeface="+mn-ea"/>
              <a:cs typeface="+mn-cs"/>
              <a:sym typeface="+mn-ea"/>
            </a:endParaRPr>
          </a:p>
        </p:txBody>
      </p:sp>
      <p:pic>
        <p:nvPicPr>
          <p:cNvPr id="17422" name="Picture 12" descr="x4b"/>
          <p:cNvPicPr>
            <a:picLocks noChangeAspect="1"/>
          </p:cNvPicPr>
          <p:nvPr/>
        </p:nvPicPr>
        <p:blipFill>
          <a:blip r:embed="rId4"/>
          <a:stretch>
            <a:fillRect/>
          </a:stretch>
        </p:blipFill>
        <p:spPr>
          <a:xfrm>
            <a:off x="6165850" y="3368675"/>
            <a:ext cx="2870200" cy="2157413"/>
          </a:xfrm>
          <a:prstGeom prst="rect">
            <a:avLst/>
          </a:prstGeom>
          <a:noFill/>
          <a:ln w="9525">
            <a:noFill/>
          </a:ln>
        </p:spPr>
      </p:pic>
      <p:sp>
        <p:nvSpPr>
          <p:cNvPr id="19" name="Rectangle 16"/>
          <p:cNvSpPr>
            <a:spLocks noChangeArrowheads="1"/>
          </p:cNvSpPr>
          <p:nvPr/>
        </p:nvSpPr>
        <p:spPr bwMode="auto">
          <a:xfrm>
            <a:off x="520700" y="5680075"/>
            <a:ext cx="24415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tx1"/>
                </a:solidFill>
                <a:effectLst/>
                <a:uLnTx/>
                <a:uFillTx/>
                <a:latin typeface="+mn-ea"/>
                <a:ea typeface="+mn-ea"/>
                <a:cs typeface="+mn-cs"/>
                <a:sym typeface="+mn-ea"/>
              </a:rPr>
              <a:t>平纹 纬线</a:t>
            </a:r>
            <a:r>
              <a:rPr kumimoji="0" lang="en-US" altLang="zh-CN" sz="1600" b="0" i="0" u="none" strike="noStrike" kern="1200" cap="none" spc="0" normalizeH="0" baseline="0" noProof="0" dirty="0" smtClean="0">
                <a:ln>
                  <a:noFill/>
                </a:ln>
                <a:solidFill>
                  <a:schemeClr val="tx1"/>
                </a:solidFill>
                <a:effectLst/>
                <a:uLnTx/>
                <a:uFillTx/>
                <a:latin typeface="+mn-ea"/>
                <a:ea typeface="+mn-ea"/>
                <a:cs typeface="+mn-cs"/>
                <a:sym typeface="+mn-ea"/>
              </a:rPr>
              <a:t>FDY</a:t>
            </a:r>
            <a:r>
              <a:rPr kumimoji="0" lang="zh-CN" altLang="en-US" sz="1600" b="0" i="0" u="none" strike="noStrike" kern="1200" cap="none" spc="0" normalizeH="0" baseline="0" noProof="0" dirty="0" smtClean="0">
                <a:ln>
                  <a:noFill/>
                </a:ln>
                <a:solidFill>
                  <a:schemeClr val="tx1"/>
                </a:solidFill>
                <a:effectLst/>
                <a:uLnTx/>
                <a:uFillTx/>
                <a:latin typeface="+mn-ea"/>
                <a:ea typeface="+mn-ea"/>
                <a:cs typeface="+mn-cs"/>
                <a:sym typeface="+mn-ea"/>
              </a:rPr>
              <a:t> 洗涤</a:t>
            </a:r>
            <a:r>
              <a:rPr kumimoji="0" lang="en-US" altLang="zh-CN" sz="1600" b="0" i="0" u="none" strike="noStrike" kern="1200" cap="none" spc="0" normalizeH="0" baseline="0" noProof="0" dirty="0" smtClean="0">
                <a:ln>
                  <a:noFill/>
                </a:ln>
                <a:solidFill>
                  <a:schemeClr val="tx1"/>
                </a:solidFill>
                <a:effectLst/>
                <a:uLnTx/>
                <a:uFillTx/>
                <a:latin typeface="+mn-ea"/>
                <a:ea typeface="+mn-ea"/>
                <a:cs typeface="+mn-cs"/>
                <a:sym typeface="+mn-ea"/>
              </a:rPr>
              <a:t>10</a:t>
            </a:r>
            <a:r>
              <a:rPr kumimoji="0" lang="zh-CN" altLang="en-US" sz="1600" b="0" i="0" u="none" strike="noStrike" kern="1200" cap="none" spc="0" normalizeH="0" baseline="0" noProof="0" dirty="0" smtClean="0">
                <a:ln>
                  <a:noFill/>
                </a:ln>
                <a:solidFill>
                  <a:schemeClr val="tx1"/>
                </a:solidFill>
                <a:effectLst/>
                <a:uLnTx/>
                <a:uFillTx/>
                <a:latin typeface="+mn-ea"/>
                <a:ea typeface="+mn-ea"/>
                <a:cs typeface="+mn-cs"/>
                <a:sym typeface="+mn-ea"/>
              </a:rPr>
              <a:t>次 </a:t>
            </a:r>
            <a:endParaRPr kumimoji="0" lang="zh-CN" altLang="en-US" sz="1600" b="0" i="0" u="none" strike="noStrike" kern="1200" cap="none" spc="0" normalizeH="0" baseline="0" noProof="0" dirty="0" smtClean="0">
              <a:ln>
                <a:noFill/>
              </a:ln>
              <a:solidFill>
                <a:schemeClr val="tx1"/>
              </a:solidFill>
              <a:effectLst/>
              <a:uLnTx/>
              <a:uFillTx/>
              <a:latin typeface="+mn-ea"/>
              <a:ea typeface="+mn-ea"/>
              <a:cs typeface="+mn-cs"/>
              <a:sym typeface="+mn-ea"/>
            </a:endParaRPr>
          </a:p>
        </p:txBody>
      </p:sp>
    </p:spTree>
    <p:custDataLst>
      <p:tags r:id="rId5"/>
    </p:custData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8433" name="Group 2"/>
          <p:cNvGrpSpPr>
            <a:grpSpLocks noChangeAspect="1"/>
          </p:cNvGrpSpPr>
          <p:nvPr/>
        </p:nvGrpSpPr>
        <p:grpSpPr>
          <a:xfrm>
            <a:off x="7956550" y="6092825"/>
            <a:ext cx="1143000" cy="685800"/>
            <a:chOff x="1800" y="1752"/>
            <a:chExt cx="1800" cy="1081"/>
          </a:xfrm>
        </p:grpSpPr>
        <p:pic>
          <p:nvPicPr>
            <p:cNvPr id="18434"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18435"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18436"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18437"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三、关于洁净服要求的指导性说明</a:t>
            </a:r>
            <a:endParaRPr lang="zh-CN" altLang="en-US" sz="2400" dirty="0">
              <a:latin typeface="华文细黑" pitchFamily="2" charset="-122"/>
              <a:ea typeface="华文细黑" pitchFamily="2" charset="-122"/>
            </a:endParaRPr>
          </a:p>
        </p:txBody>
      </p:sp>
      <p:sp>
        <p:nvSpPr>
          <p:cNvPr id="18438" name="Rectangle 8"/>
          <p:cNvSpPr/>
          <p:nvPr/>
        </p:nvSpPr>
        <p:spPr>
          <a:xfrm>
            <a:off x="757238" y="2276475"/>
            <a:ext cx="2519362" cy="366713"/>
          </a:xfrm>
          <a:prstGeom prst="rect">
            <a:avLst/>
          </a:prstGeom>
          <a:noFill/>
          <a:ln w="9525">
            <a:noFill/>
          </a:ln>
        </p:spPr>
        <p:txBody>
          <a:bodyPr anchor="ctr" anchorCtr="0">
            <a:spAutoFit/>
          </a:bodyPr>
          <a:p>
            <a:r>
              <a:rPr lang="en-US" altLang="zh-CN" sz="1800" b="1" dirty="0">
                <a:latin typeface="华文细黑" pitchFamily="2" charset="-122"/>
                <a:ea typeface="华文细黑" pitchFamily="2" charset="-122"/>
              </a:rPr>
              <a:t>2</a:t>
            </a:r>
            <a:r>
              <a:rPr lang="zh-CN" altLang="en-US" sz="1800" b="1" dirty="0">
                <a:latin typeface="华文细黑" pitchFamily="2" charset="-122"/>
                <a:ea typeface="华文细黑" pitchFamily="2" charset="-122"/>
              </a:rPr>
              <a:t>、材料的选择</a:t>
            </a:r>
            <a:endParaRPr lang="zh-CN" altLang="en-US" sz="1800" b="1" dirty="0">
              <a:latin typeface="华文细黑" pitchFamily="2" charset="-122"/>
              <a:ea typeface="华文细黑" pitchFamily="2" charset="-122"/>
            </a:endParaRPr>
          </a:p>
        </p:txBody>
      </p:sp>
      <p:sp>
        <p:nvSpPr>
          <p:cNvPr id="12"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
        <p:nvSpPr>
          <p:cNvPr id="18440" name="文本框 1"/>
          <p:cNvSpPr txBox="1"/>
          <p:nvPr/>
        </p:nvSpPr>
        <p:spPr>
          <a:xfrm>
            <a:off x="1116013" y="2708275"/>
            <a:ext cx="1871662" cy="369888"/>
          </a:xfrm>
          <a:prstGeom prst="rect">
            <a:avLst/>
          </a:prstGeom>
          <a:noFill/>
          <a:ln w="9525">
            <a:noFill/>
          </a:ln>
        </p:spPr>
        <p:txBody>
          <a:bodyPr anchor="t" anchorCtr="0">
            <a:spAutoFit/>
          </a:bodyPr>
          <a:p>
            <a:pPr eaLnBrk="0" hangingPunct="0"/>
            <a:r>
              <a:rPr lang="zh-CN" altLang="en-US" sz="1800" dirty="0">
                <a:latin typeface="宋体" panose="02010600030101010101" pitchFamily="2" charset="-122"/>
                <a:ea typeface="宋体" panose="02010600030101010101" pitchFamily="2" charset="-122"/>
              </a:rPr>
              <a:t>③辅料</a:t>
            </a:r>
            <a:endParaRPr lang="zh-CN" altLang="en-US" sz="1800" dirty="0">
              <a:latin typeface="宋体" panose="02010600030101010101" pitchFamily="2" charset="-122"/>
              <a:ea typeface="宋体" panose="02010600030101010101" pitchFamily="2" charset="-122"/>
            </a:endParaRPr>
          </a:p>
        </p:txBody>
      </p:sp>
      <p:sp>
        <p:nvSpPr>
          <p:cNvPr id="18441" name="文本框 2"/>
          <p:cNvSpPr txBox="1"/>
          <p:nvPr/>
        </p:nvSpPr>
        <p:spPr>
          <a:xfrm>
            <a:off x="6156325" y="3078163"/>
            <a:ext cx="184150" cy="338137"/>
          </a:xfrm>
          <a:prstGeom prst="rect">
            <a:avLst/>
          </a:prstGeom>
          <a:noFill/>
          <a:ln w="9525">
            <a:noFill/>
          </a:ln>
        </p:spPr>
        <p:txBody>
          <a:bodyPr wrap="none" anchor="t" anchorCtr="0">
            <a:spAutoFit/>
          </a:bodyPr>
          <a:p>
            <a:pPr eaLnBrk="0" hangingPunct="0"/>
            <a:endParaRPr lang="zh-CN" altLang="en-US" dirty="0">
              <a:latin typeface="宋体" panose="02010600030101010101" pitchFamily="2" charset="-122"/>
              <a:ea typeface="宋体" panose="02010600030101010101" pitchFamily="2" charset="-122"/>
            </a:endParaRPr>
          </a:p>
        </p:txBody>
      </p:sp>
      <p:graphicFrame>
        <p:nvGraphicFramePr>
          <p:cNvPr id="8" name="图示 7"/>
          <p:cNvGraphicFramePr/>
          <p:nvPr/>
        </p:nvGraphicFramePr>
        <p:xfrm>
          <a:off x="827584" y="3142593"/>
          <a:ext cx="7822430" cy="2950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ustDataLst>
      <p:tags r:id="rId7"/>
    </p:custData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9457" name="Group 2"/>
          <p:cNvGrpSpPr>
            <a:grpSpLocks noChangeAspect="1"/>
          </p:cNvGrpSpPr>
          <p:nvPr/>
        </p:nvGrpSpPr>
        <p:grpSpPr>
          <a:xfrm>
            <a:off x="7956550" y="6092825"/>
            <a:ext cx="1143000" cy="685800"/>
            <a:chOff x="1800" y="1752"/>
            <a:chExt cx="1800" cy="1081"/>
          </a:xfrm>
        </p:grpSpPr>
        <p:pic>
          <p:nvPicPr>
            <p:cNvPr id="19458"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19459"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19460"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19461"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三、关于洁净服要求的指导性说明</a:t>
            </a:r>
            <a:endParaRPr lang="zh-CN" altLang="en-US" sz="2400" dirty="0">
              <a:latin typeface="华文细黑" pitchFamily="2" charset="-122"/>
              <a:ea typeface="华文细黑" pitchFamily="2" charset="-122"/>
            </a:endParaRPr>
          </a:p>
        </p:txBody>
      </p:sp>
      <p:sp>
        <p:nvSpPr>
          <p:cNvPr id="19462" name="Rectangle 8"/>
          <p:cNvSpPr/>
          <p:nvPr/>
        </p:nvSpPr>
        <p:spPr>
          <a:xfrm>
            <a:off x="757238" y="2276475"/>
            <a:ext cx="2519362" cy="366713"/>
          </a:xfrm>
          <a:prstGeom prst="rect">
            <a:avLst/>
          </a:prstGeom>
          <a:noFill/>
          <a:ln w="9525">
            <a:noFill/>
          </a:ln>
        </p:spPr>
        <p:txBody>
          <a:bodyPr anchor="ctr" anchorCtr="0">
            <a:spAutoFit/>
          </a:bodyPr>
          <a:p>
            <a:r>
              <a:rPr lang="en-US" altLang="zh-CN" sz="1800" b="1" dirty="0">
                <a:latin typeface="华文细黑" pitchFamily="2" charset="-122"/>
                <a:ea typeface="华文细黑" pitchFamily="2" charset="-122"/>
              </a:rPr>
              <a:t>2</a:t>
            </a:r>
            <a:r>
              <a:rPr lang="zh-CN" altLang="en-US" sz="1800" b="1" dirty="0">
                <a:latin typeface="华文细黑" pitchFamily="2" charset="-122"/>
                <a:ea typeface="华文细黑" pitchFamily="2" charset="-122"/>
              </a:rPr>
              <a:t>、材料的选择</a:t>
            </a:r>
            <a:endParaRPr lang="zh-CN" altLang="en-US" sz="1800" b="1" dirty="0">
              <a:latin typeface="华文细黑" pitchFamily="2" charset="-122"/>
              <a:ea typeface="华文细黑" pitchFamily="2" charset="-122"/>
            </a:endParaRPr>
          </a:p>
        </p:txBody>
      </p:sp>
      <p:sp>
        <p:nvSpPr>
          <p:cNvPr id="12"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
        <p:nvSpPr>
          <p:cNvPr id="19464" name="文本框 1"/>
          <p:cNvSpPr txBox="1"/>
          <p:nvPr/>
        </p:nvSpPr>
        <p:spPr>
          <a:xfrm>
            <a:off x="1116013" y="2708275"/>
            <a:ext cx="1871662" cy="369888"/>
          </a:xfrm>
          <a:prstGeom prst="rect">
            <a:avLst/>
          </a:prstGeom>
          <a:noFill/>
          <a:ln w="9525">
            <a:noFill/>
          </a:ln>
        </p:spPr>
        <p:txBody>
          <a:bodyPr anchor="t" anchorCtr="0">
            <a:spAutoFit/>
          </a:bodyPr>
          <a:p>
            <a:pPr eaLnBrk="0" hangingPunct="0"/>
            <a:r>
              <a:rPr lang="zh-CN" altLang="en-US" sz="1800" dirty="0">
                <a:latin typeface="宋体" panose="02010600030101010101" pitchFamily="2" charset="-122"/>
                <a:ea typeface="宋体" panose="02010600030101010101" pitchFamily="2" charset="-122"/>
              </a:rPr>
              <a:t>③辅料</a:t>
            </a:r>
            <a:endParaRPr lang="zh-CN" altLang="en-US" sz="1800" dirty="0">
              <a:latin typeface="宋体" panose="02010600030101010101" pitchFamily="2" charset="-122"/>
              <a:ea typeface="宋体" panose="02010600030101010101" pitchFamily="2" charset="-122"/>
            </a:endParaRPr>
          </a:p>
        </p:txBody>
      </p:sp>
      <p:sp>
        <p:nvSpPr>
          <p:cNvPr id="19465" name="文本框 2"/>
          <p:cNvSpPr txBox="1"/>
          <p:nvPr/>
        </p:nvSpPr>
        <p:spPr>
          <a:xfrm>
            <a:off x="6156325" y="3078163"/>
            <a:ext cx="184150" cy="338137"/>
          </a:xfrm>
          <a:prstGeom prst="rect">
            <a:avLst/>
          </a:prstGeom>
          <a:noFill/>
          <a:ln w="9525">
            <a:noFill/>
          </a:ln>
        </p:spPr>
        <p:txBody>
          <a:bodyPr wrap="none" anchor="t" anchorCtr="0">
            <a:spAutoFit/>
          </a:bodyPr>
          <a:p>
            <a:pPr eaLnBrk="0" hangingPunct="0"/>
            <a:endParaRPr lang="zh-CN" altLang="en-US" dirty="0">
              <a:latin typeface="宋体" panose="02010600030101010101" pitchFamily="2" charset="-122"/>
              <a:ea typeface="宋体" panose="02010600030101010101" pitchFamily="2" charset="-122"/>
            </a:endParaRPr>
          </a:p>
        </p:txBody>
      </p:sp>
      <p:pic>
        <p:nvPicPr>
          <p:cNvPr id="19466" name="Picture 2" descr="C:\Users\Huang JH\Desktop\P9080499.JPG"/>
          <p:cNvPicPr>
            <a:picLocks noChangeAspect="1"/>
          </p:cNvPicPr>
          <p:nvPr/>
        </p:nvPicPr>
        <p:blipFill>
          <a:blip r:embed="rId2"/>
          <a:stretch>
            <a:fillRect/>
          </a:stretch>
        </p:blipFill>
        <p:spPr>
          <a:xfrm>
            <a:off x="684213" y="3248025"/>
            <a:ext cx="3743325" cy="2806700"/>
          </a:xfrm>
          <a:prstGeom prst="rect">
            <a:avLst/>
          </a:prstGeom>
          <a:noFill/>
          <a:ln w="9525">
            <a:noFill/>
          </a:ln>
        </p:spPr>
      </p:pic>
      <p:pic>
        <p:nvPicPr>
          <p:cNvPr id="19467" name="Picture 2" descr="C:\Users\Huang JH\Desktop\P9080486.JPG"/>
          <p:cNvPicPr>
            <a:picLocks noChangeAspect="1"/>
          </p:cNvPicPr>
          <p:nvPr/>
        </p:nvPicPr>
        <p:blipFill>
          <a:blip r:embed="rId3"/>
          <a:stretch>
            <a:fillRect/>
          </a:stretch>
        </p:blipFill>
        <p:spPr>
          <a:xfrm>
            <a:off x="4746625" y="3241675"/>
            <a:ext cx="3713163" cy="2786063"/>
          </a:xfrm>
          <a:prstGeom prst="rect">
            <a:avLst/>
          </a:prstGeom>
          <a:noFill/>
          <a:ln w="9525">
            <a:noFill/>
          </a:ln>
        </p:spPr>
      </p:pic>
      <p:cxnSp>
        <p:nvCxnSpPr>
          <p:cNvPr id="19468" name="直接箭头连接符 4"/>
          <p:cNvCxnSpPr/>
          <p:nvPr/>
        </p:nvCxnSpPr>
        <p:spPr>
          <a:xfrm flipV="1">
            <a:off x="1849438" y="5013325"/>
            <a:ext cx="706437" cy="493713"/>
          </a:xfrm>
          <a:prstGeom prst="straightConnector1">
            <a:avLst/>
          </a:prstGeom>
          <a:ln w="9525">
            <a:noFill/>
          </a:ln>
        </p:spPr>
      </p:cxnSp>
      <p:cxnSp>
        <p:nvCxnSpPr>
          <p:cNvPr id="11" name="直接箭头连接符 10"/>
          <p:cNvCxnSpPr/>
          <p:nvPr/>
        </p:nvCxnSpPr>
        <p:spPr bwMode="auto">
          <a:xfrm flipV="1">
            <a:off x="1908175" y="4797425"/>
            <a:ext cx="657225" cy="70961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9470" name="文本框 15"/>
          <p:cNvSpPr txBox="1"/>
          <p:nvPr/>
        </p:nvSpPr>
        <p:spPr>
          <a:xfrm>
            <a:off x="1476375" y="5445125"/>
            <a:ext cx="1800225" cy="338138"/>
          </a:xfrm>
          <a:prstGeom prst="rect">
            <a:avLst/>
          </a:prstGeom>
          <a:noFill/>
          <a:ln w="9525">
            <a:noFill/>
          </a:ln>
        </p:spPr>
        <p:txBody>
          <a:bodyPr anchor="t" anchorCtr="0">
            <a:spAutoFit/>
          </a:bodyPr>
          <a:p>
            <a:pPr eaLnBrk="0" hangingPunct="0"/>
            <a:r>
              <a:rPr lang="zh-CN" altLang="en-US" dirty="0">
                <a:solidFill>
                  <a:srgbClr val="C00000"/>
                </a:solidFill>
                <a:latin typeface="宋体" panose="02010600030101010101" pitchFamily="2" charset="-122"/>
                <a:ea typeface="宋体" panose="02010600030101010101" pitchFamily="2" charset="-122"/>
              </a:rPr>
              <a:t>棉纱线</a:t>
            </a:r>
            <a:endParaRPr lang="zh-CN" altLang="en-US" dirty="0">
              <a:solidFill>
                <a:srgbClr val="C00000"/>
              </a:solidFill>
              <a:latin typeface="宋体" panose="02010600030101010101" pitchFamily="2" charset="-122"/>
              <a:ea typeface="宋体" panose="02010600030101010101" pitchFamily="2" charset="-122"/>
            </a:endParaRPr>
          </a:p>
        </p:txBody>
      </p:sp>
      <p:sp>
        <p:nvSpPr>
          <p:cNvPr id="19471" name="文本框 22"/>
          <p:cNvSpPr txBox="1"/>
          <p:nvPr/>
        </p:nvSpPr>
        <p:spPr>
          <a:xfrm>
            <a:off x="5256213" y="5461000"/>
            <a:ext cx="1800225" cy="339725"/>
          </a:xfrm>
          <a:prstGeom prst="rect">
            <a:avLst/>
          </a:prstGeom>
          <a:noFill/>
          <a:ln w="9525">
            <a:noFill/>
          </a:ln>
        </p:spPr>
        <p:txBody>
          <a:bodyPr anchor="t" anchorCtr="0">
            <a:spAutoFit/>
          </a:bodyPr>
          <a:p>
            <a:pPr eaLnBrk="0" hangingPunct="0"/>
            <a:r>
              <a:rPr lang="zh-CN" altLang="en-US" dirty="0">
                <a:solidFill>
                  <a:srgbClr val="C00000"/>
                </a:solidFill>
                <a:latin typeface="宋体" panose="02010600030101010101" pitchFamily="2" charset="-122"/>
                <a:ea typeface="宋体" panose="02010600030101010101" pitchFamily="2" charset="-122"/>
              </a:rPr>
              <a:t>抓毛粘扣带</a:t>
            </a:r>
            <a:endParaRPr lang="zh-CN" altLang="en-US" dirty="0">
              <a:solidFill>
                <a:srgbClr val="C00000"/>
              </a:solidFill>
              <a:latin typeface="宋体" panose="02010600030101010101" pitchFamily="2" charset="-122"/>
              <a:ea typeface="宋体" panose="02010600030101010101" pitchFamily="2" charset="-122"/>
            </a:endParaRPr>
          </a:p>
        </p:txBody>
      </p:sp>
      <p:cxnSp>
        <p:nvCxnSpPr>
          <p:cNvPr id="24" name="直接箭头连接符 23"/>
          <p:cNvCxnSpPr/>
          <p:nvPr/>
        </p:nvCxnSpPr>
        <p:spPr bwMode="auto">
          <a:xfrm flipV="1">
            <a:off x="5683250" y="4751388"/>
            <a:ext cx="657225" cy="70961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custDataLst>
      <p:tags r:id="rId4"/>
    </p:custData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481" name="Group 2"/>
          <p:cNvGrpSpPr>
            <a:grpSpLocks noChangeAspect="1"/>
          </p:cNvGrpSpPr>
          <p:nvPr/>
        </p:nvGrpSpPr>
        <p:grpSpPr>
          <a:xfrm>
            <a:off x="7956550" y="6092825"/>
            <a:ext cx="1143000" cy="685800"/>
            <a:chOff x="1800" y="1752"/>
            <a:chExt cx="1800" cy="1081"/>
          </a:xfrm>
        </p:grpSpPr>
        <p:pic>
          <p:nvPicPr>
            <p:cNvPr id="20482"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20483"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20484"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20485"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三、关于洁净服要求的指导性说明</a:t>
            </a:r>
            <a:endParaRPr lang="zh-CN" altLang="en-US" sz="2400" dirty="0">
              <a:latin typeface="华文细黑" pitchFamily="2" charset="-122"/>
              <a:ea typeface="华文细黑" pitchFamily="2" charset="-122"/>
            </a:endParaRPr>
          </a:p>
        </p:txBody>
      </p:sp>
      <p:sp>
        <p:nvSpPr>
          <p:cNvPr id="17413" name="Text Box 8"/>
          <p:cNvSpPr txBox="1">
            <a:spLocks noChangeArrowheads="1"/>
          </p:cNvSpPr>
          <p:nvPr/>
        </p:nvSpPr>
        <p:spPr bwMode="auto">
          <a:xfrm>
            <a:off x="755650" y="2952750"/>
            <a:ext cx="3095625" cy="225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宋体" panose="02010600030101010101" pitchFamily="2" charset="-122"/>
                <a:ea typeface="宋体" panose="02010600030101010101" pitchFamily="2" charset="-122"/>
              </a:defRPr>
            </a:lvl1pPr>
            <a:lvl2pPr marL="742950" indent="-285750">
              <a:defRPr sz="1600">
                <a:solidFill>
                  <a:schemeClr val="tx1"/>
                </a:solidFill>
                <a:latin typeface="宋体" panose="02010600030101010101" pitchFamily="2" charset="-122"/>
                <a:ea typeface="宋体" panose="02010600030101010101" pitchFamily="2" charset="-122"/>
              </a:defRPr>
            </a:lvl2pPr>
            <a:lvl3pPr marL="1143000" indent="-228600">
              <a:defRPr sz="1600">
                <a:solidFill>
                  <a:schemeClr val="tx1"/>
                </a:solidFill>
                <a:latin typeface="宋体" panose="02010600030101010101" pitchFamily="2" charset="-122"/>
                <a:ea typeface="宋体" panose="02010600030101010101" pitchFamily="2" charset="-122"/>
              </a:defRPr>
            </a:lvl3pPr>
            <a:lvl4pPr marL="1600200" indent="-228600">
              <a:defRPr sz="1600">
                <a:solidFill>
                  <a:schemeClr val="tx1"/>
                </a:solidFill>
                <a:latin typeface="宋体" panose="02010600030101010101" pitchFamily="2" charset="-122"/>
                <a:ea typeface="宋体" panose="02010600030101010101" pitchFamily="2" charset="-122"/>
              </a:defRPr>
            </a:lvl4pPr>
            <a:lvl5pPr marL="2057400" indent="-228600">
              <a:defRPr sz="1600">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600" b="0" i="0" u="none" strike="noStrike" kern="1200" cap="none" spc="0" normalizeH="0" baseline="0" noProof="0" dirty="0" smtClean="0">
                <a:ln>
                  <a:noFill/>
                </a:ln>
                <a:solidFill>
                  <a:schemeClr val="tx1"/>
                </a:solidFill>
                <a:effectLst/>
                <a:uLnTx/>
                <a:uFillTx/>
                <a:latin typeface="+mn-ea"/>
                <a:ea typeface="+mn-ea"/>
                <a:cs typeface="+mn-cs"/>
                <a:sym typeface="+mn-ea"/>
              </a:rPr>
              <a:t>    </a:t>
            </a:r>
            <a:r>
              <a:rPr kumimoji="0" lang="zh-CN" altLang="en-US" sz="1600" b="0" i="0" u="none" strike="noStrike" kern="1200" cap="none" spc="0" normalizeH="0" baseline="0" noProof="0" dirty="0" smtClean="0">
                <a:ln>
                  <a:noFill/>
                </a:ln>
                <a:solidFill>
                  <a:schemeClr val="tx1"/>
                </a:solidFill>
                <a:effectLst/>
                <a:uLnTx/>
                <a:uFillTx/>
                <a:latin typeface="+mn-ea"/>
                <a:ea typeface="+mn-ea"/>
                <a:cs typeface="+mn-cs"/>
                <a:sym typeface="+mn-ea"/>
              </a:rPr>
              <a:t>洁净服的设计形式应根据洁净室有所选择。洁净服应有大量可供选择的尺寸，以保证人员穿着舒适。为尽量减少滞留污染，不应有口袋、褶、开衩、钩和过多紧固件。</a:t>
            </a:r>
            <a:endParaRPr kumimoji="0" lang="zh-CN" altLang="en-US" sz="1600" b="0" i="0" u="none" strike="noStrike" kern="1200" cap="none" spc="0" normalizeH="0" baseline="0" noProof="0" dirty="0" smtClean="0">
              <a:ln>
                <a:noFill/>
              </a:ln>
              <a:solidFill>
                <a:schemeClr val="tx1"/>
              </a:solidFill>
              <a:effectLst/>
              <a:uLnTx/>
              <a:uFillTx/>
              <a:latin typeface="+mn-ea"/>
              <a:ea typeface="+mn-ea"/>
              <a:cs typeface="+mn-cs"/>
              <a:sym typeface="+mn-ea"/>
            </a:endParaRPr>
          </a:p>
        </p:txBody>
      </p:sp>
      <p:sp>
        <p:nvSpPr>
          <p:cNvPr id="20487" name="Rectangle 9"/>
          <p:cNvSpPr/>
          <p:nvPr/>
        </p:nvSpPr>
        <p:spPr>
          <a:xfrm>
            <a:off x="755650" y="2276475"/>
            <a:ext cx="3095625" cy="366713"/>
          </a:xfrm>
          <a:prstGeom prst="rect">
            <a:avLst/>
          </a:prstGeom>
          <a:noFill/>
          <a:ln w="9525">
            <a:noFill/>
          </a:ln>
        </p:spPr>
        <p:txBody>
          <a:bodyPr anchor="ctr" anchorCtr="0">
            <a:spAutoFit/>
          </a:bodyPr>
          <a:p>
            <a:r>
              <a:rPr lang="en-US" altLang="zh-CN" sz="1800" b="1" dirty="0">
                <a:latin typeface="华文细黑" pitchFamily="2" charset="-122"/>
                <a:ea typeface="华文细黑" pitchFamily="2" charset="-122"/>
              </a:rPr>
              <a:t>3</a:t>
            </a:r>
            <a:r>
              <a:rPr lang="zh-CN" altLang="en-US" sz="1800" b="1" dirty="0">
                <a:latin typeface="华文细黑" pitchFamily="2" charset="-122"/>
                <a:ea typeface="华文细黑" pitchFamily="2" charset="-122"/>
              </a:rPr>
              <a:t>、洁净服的设计</a:t>
            </a:r>
            <a:endParaRPr lang="zh-CN" altLang="en-US" sz="1800" b="1" dirty="0">
              <a:latin typeface="华文细黑" pitchFamily="2" charset="-122"/>
              <a:ea typeface="华文细黑" pitchFamily="2" charset="-122"/>
            </a:endParaRPr>
          </a:p>
        </p:txBody>
      </p:sp>
      <p:sp>
        <p:nvSpPr>
          <p:cNvPr id="14"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pic>
        <p:nvPicPr>
          <p:cNvPr id="20489" name="Picture 2" descr="C:\Users\Huang JH\Desktop\P9080482.JPG"/>
          <p:cNvPicPr>
            <a:picLocks noChangeAspect="1"/>
          </p:cNvPicPr>
          <p:nvPr/>
        </p:nvPicPr>
        <p:blipFill>
          <a:blip r:embed="rId2"/>
          <a:stretch>
            <a:fillRect/>
          </a:stretch>
        </p:blipFill>
        <p:spPr>
          <a:xfrm>
            <a:off x="4067175" y="2708275"/>
            <a:ext cx="4068763" cy="3051175"/>
          </a:xfrm>
          <a:prstGeom prst="rect">
            <a:avLst/>
          </a:prstGeom>
          <a:noFill/>
          <a:ln w="9525">
            <a:noFill/>
          </a:ln>
        </p:spPr>
      </p:pic>
      <p:cxnSp>
        <p:nvCxnSpPr>
          <p:cNvPr id="3" name="直接连接符 2"/>
          <p:cNvCxnSpPr/>
          <p:nvPr/>
        </p:nvCxnSpPr>
        <p:spPr bwMode="auto">
          <a:xfrm flipH="1">
            <a:off x="4140200" y="2708275"/>
            <a:ext cx="3960813" cy="3024188"/>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直接连接符 4"/>
          <p:cNvCxnSpPr/>
          <p:nvPr/>
        </p:nvCxnSpPr>
        <p:spPr bwMode="auto">
          <a:xfrm>
            <a:off x="4067175" y="2708275"/>
            <a:ext cx="4068763" cy="3051175"/>
          </a:xfrm>
          <a:prstGeom prst="line">
            <a:avLst/>
          </a:prstGeom>
        </p:spPr>
        <p:style>
          <a:lnRef idx="3">
            <a:schemeClr val="accent2"/>
          </a:lnRef>
          <a:fillRef idx="0">
            <a:schemeClr val="accent2"/>
          </a:fillRef>
          <a:effectRef idx="2">
            <a:schemeClr val="accent2"/>
          </a:effectRef>
          <a:fontRef idx="minor">
            <a:schemeClr val="tx1"/>
          </a:fontRef>
        </p:style>
      </p:cxnSp>
    </p:spTree>
    <p:custDataLst>
      <p:tags r:id="rId3"/>
    </p:custData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1505" name="Group 2"/>
          <p:cNvGrpSpPr>
            <a:grpSpLocks noChangeAspect="1"/>
          </p:cNvGrpSpPr>
          <p:nvPr/>
        </p:nvGrpSpPr>
        <p:grpSpPr>
          <a:xfrm>
            <a:off x="7956550" y="6092825"/>
            <a:ext cx="1143000" cy="685800"/>
            <a:chOff x="1800" y="1752"/>
            <a:chExt cx="1800" cy="1081"/>
          </a:xfrm>
        </p:grpSpPr>
        <p:pic>
          <p:nvPicPr>
            <p:cNvPr id="21506"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21507"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21508"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21509"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四、洁净服性能测试</a:t>
            </a:r>
            <a:endParaRPr lang="zh-CN" altLang="en-US" sz="2400" dirty="0">
              <a:latin typeface="华文细黑" pitchFamily="2" charset="-122"/>
              <a:ea typeface="华文细黑" pitchFamily="2" charset="-122"/>
            </a:endParaRPr>
          </a:p>
        </p:txBody>
      </p:sp>
      <p:sp>
        <p:nvSpPr>
          <p:cNvPr id="21510" name="Text Box 8"/>
          <p:cNvSpPr txBox="1"/>
          <p:nvPr/>
        </p:nvSpPr>
        <p:spPr>
          <a:xfrm>
            <a:off x="684213" y="2492375"/>
            <a:ext cx="8459787" cy="3963988"/>
          </a:xfrm>
          <a:prstGeom prst="rect">
            <a:avLst/>
          </a:prstGeom>
          <a:noFill/>
          <a:ln w="9525">
            <a:noFill/>
          </a:ln>
        </p:spPr>
        <p:txBody>
          <a:bodyPr anchor="t" anchorCtr="0">
            <a:spAutoFit/>
          </a:bodyPr>
          <a:p>
            <a:pPr marL="342900" indent="-342900">
              <a:lnSpc>
                <a:spcPct val="110000"/>
              </a:lnSpc>
            </a:pPr>
            <a:r>
              <a:rPr lang="en-US" altLang="zh-CN" dirty="0">
                <a:latin typeface="华文细黑" pitchFamily="2" charset="-122"/>
                <a:ea typeface="华文细黑" pitchFamily="2" charset="-122"/>
              </a:rPr>
              <a:t> </a:t>
            </a:r>
            <a:r>
              <a:rPr lang="zh-CN" altLang="en-US" sz="2000" dirty="0">
                <a:latin typeface="华文细黑" pitchFamily="2" charset="-122"/>
                <a:ea typeface="华文细黑" pitchFamily="2" charset="-122"/>
              </a:rPr>
              <a:t>洁净服的性能测试包括：</a:t>
            </a:r>
            <a:endParaRPr lang="zh-CN" altLang="en-US" sz="2000" dirty="0">
              <a:latin typeface="华文细黑" pitchFamily="2" charset="-122"/>
              <a:ea typeface="华文细黑" pitchFamily="2" charset="-122"/>
            </a:endParaRPr>
          </a:p>
          <a:p>
            <a:pPr marL="342900" indent="-342900">
              <a:lnSpc>
                <a:spcPct val="110000"/>
              </a:lnSpc>
            </a:pPr>
            <a:endParaRPr lang="zh-CN" altLang="en-US" sz="800" dirty="0">
              <a:latin typeface="华文细黑" pitchFamily="2" charset="-122"/>
              <a:ea typeface="华文细黑" pitchFamily="2" charset="-122"/>
            </a:endParaRPr>
          </a:p>
          <a:p>
            <a:pPr marL="342900" indent="-342900">
              <a:lnSpc>
                <a:spcPct val="120000"/>
              </a:lnSpc>
            </a:pPr>
            <a:r>
              <a:rPr lang="zh-CN" altLang="en-US" sz="1800" dirty="0">
                <a:latin typeface="华文细黑" pitchFamily="2" charset="-122"/>
                <a:ea typeface="华文细黑" pitchFamily="2" charset="-122"/>
              </a:rPr>
              <a:t>  </a:t>
            </a:r>
            <a:r>
              <a:rPr lang="en-US" altLang="zh-CN" sz="1800" dirty="0">
                <a:latin typeface="华文细黑" pitchFamily="2" charset="-122"/>
                <a:ea typeface="华文细黑" pitchFamily="2" charset="-122"/>
              </a:rPr>
              <a:t>1</a:t>
            </a:r>
            <a:r>
              <a:rPr lang="zh-CN" altLang="en-US" sz="1800" dirty="0">
                <a:latin typeface="华文细黑" pitchFamily="2" charset="-122"/>
                <a:ea typeface="华文细黑" pitchFamily="2" charset="-122"/>
              </a:rPr>
              <a:t>、静电性能：</a:t>
            </a:r>
            <a:endParaRPr lang="en-US" altLang="zh-CN" sz="1800" dirty="0">
              <a:latin typeface="华文细黑" pitchFamily="2" charset="-122"/>
              <a:ea typeface="华文细黑" pitchFamily="2" charset="-122"/>
            </a:endParaRPr>
          </a:p>
          <a:p>
            <a:pPr marL="342900" indent="-342900">
              <a:lnSpc>
                <a:spcPct val="120000"/>
              </a:lnSpc>
            </a:pPr>
            <a:r>
              <a:rPr lang="en-US" altLang="zh-CN" sz="1800" dirty="0">
                <a:latin typeface="华文细黑" pitchFamily="2" charset="-122"/>
                <a:ea typeface="华文细黑" pitchFamily="2" charset="-122"/>
              </a:rPr>
              <a:t>     </a:t>
            </a:r>
            <a:r>
              <a:rPr lang="en-US" altLang="zh-CN" dirty="0">
                <a:latin typeface="华文细黑" pitchFamily="2" charset="-122"/>
                <a:ea typeface="华文细黑" pitchFamily="2" charset="-122"/>
              </a:rPr>
              <a:t>1)  </a:t>
            </a:r>
            <a:r>
              <a:rPr lang="zh-CN" altLang="en-US" dirty="0">
                <a:latin typeface="华文细黑" pitchFamily="2" charset="-122"/>
                <a:ea typeface="华文细黑" pitchFamily="2" charset="-122"/>
              </a:rPr>
              <a:t>系统电阻</a:t>
            </a:r>
            <a:endParaRPr lang="en-US" altLang="zh-CN" dirty="0">
              <a:latin typeface="华文细黑" pitchFamily="2" charset="-122"/>
              <a:ea typeface="华文细黑" pitchFamily="2" charset="-122"/>
            </a:endParaRPr>
          </a:p>
          <a:p>
            <a:pPr marL="342900" indent="-342900">
              <a:lnSpc>
                <a:spcPct val="120000"/>
              </a:lnSpc>
            </a:pPr>
            <a:r>
              <a:rPr lang="en-US" altLang="zh-CN" dirty="0">
                <a:latin typeface="华文细黑" pitchFamily="2" charset="-122"/>
                <a:ea typeface="华文细黑" pitchFamily="2" charset="-122"/>
              </a:rPr>
              <a:t>     2</a:t>
            </a:r>
            <a:r>
              <a:rPr lang="zh-CN" altLang="en-US" dirty="0">
                <a:latin typeface="华文细黑" pitchFamily="2" charset="-122"/>
                <a:ea typeface="华文细黑" pitchFamily="2" charset="-122"/>
              </a:rPr>
              <a:t>）摩擦起电电压</a:t>
            </a:r>
            <a:endParaRPr lang="en-US" altLang="zh-CN" dirty="0">
              <a:latin typeface="华文细黑" pitchFamily="2" charset="-122"/>
              <a:ea typeface="华文细黑" pitchFamily="2" charset="-122"/>
            </a:endParaRPr>
          </a:p>
          <a:p>
            <a:pPr marL="342900" indent="-342900">
              <a:lnSpc>
                <a:spcPct val="120000"/>
              </a:lnSpc>
            </a:pPr>
            <a:r>
              <a:rPr lang="zh-CN" altLang="en-US" sz="1800" dirty="0">
                <a:latin typeface="华文细黑" pitchFamily="2" charset="-122"/>
                <a:ea typeface="华文细黑" pitchFamily="2" charset="-122"/>
              </a:rPr>
              <a:t> </a:t>
            </a:r>
            <a:endParaRPr lang="en-US" altLang="zh-CN" sz="1800" dirty="0">
              <a:latin typeface="华文细黑" pitchFamily="2" charset="-122"/>
              <a:ea typeface="华文细黑" pitchFamily="2" charset="-122"/>
            </a:endParaRPr>
          </a:p>
          <a:p>
            <a:pPr marL="342900" indent="-342900">
              <a:lnSpc>
                <a:spcPct val="120000"/>
              </a:lnSpc>
            </a:pPr>
            <a:r>
              <a:rPr lang="zh-CN" altLang="en-US" sz="1800" dirty="0">
                <a:latin typeface="华文细黑" pitchFamily="2" charset="-122"/>
                <a:ea typeface="华文细黑" pitchFamily="2" charset="-122"/>
              </a:rPr>
              <a:t>  </a:t>
            </a:r>
            <a:r>
              <a:rPr lang="en-US" altLang="zh-CN" sz="1800" dirty="0">
                <a:latin typeface="华文细黑" pitchFamily="2" charset="-122"/>
                <a:ea typeface="华文细黑" pitchFamily="2" charset="-122"/>
              </a:rPr>
              <a:t> 2</a:t>
            </a:r>
            <a:r>
              <a:rPr lang="zh-CN" altLang="en-US" sz="1800" dirty="0">
                <a:latin typeface="华文细黑" pitchFamily="2" charset="-122"/>
                <a:ea typeface="华文细黑" pitchFamily="2" charset="-122"/>
              </a:rPr>
              <a:t>、</a:t>
            </a:r>
            <a:r>
              <a:rPr lang="en-US" altLang="zh-CN" sz="1800" dirty="0">
                <a:latin typeface="华文细黑" pitchFamily="2" charset="-122"/>
                <a:ea typeface="华文细黑" pitchFamily="2" charset="-122"/>
              </a:rPr>
              <a:t> </a:t>
            </a:r>
            <a:r>
              <a:rPr lang="zh-CN" altLang="en-US" sz="1800" dirty="0">
                <a:latin typeface="华文细黑" pitchFamily="2" charset="-122"/>
                <a:ea typeface="华文细黑" pitchFamily="2" charset="-122"/>
              </a:rPr>
              <a:t>洁净性能：</a:t>
            </a:r>
            <a:endParaRPr lang="en-US" altLang="zh-CN" sz="1800" dirty="0">
              <a:latin typeface="华文细黑" pitchFamily="2" charset="-122"/>
              <a:ea typeface="华文细黑" pitchFamily="2" charset="-122"/>
            </a:endParaRPr>
          </a:p>
          <a:p>
            <a:pPr marL="342900" indent="-342900">
              <a:lnSpc>
                <a:spcPct val="120000"/>
              </a:lnSpc>
            </a:pPr>
            <a:r>
              <a:rPr lang="zh-CN" altLang="en-US" dirty="0">
                <a:latin typeface="华文细黑" pitchFamily="2" charset="-122"/>
                <a:ea typeface="华文细黑" pitchFamily="2" charset="-122"/>
              </a:rPr>
              <a:t>       </a:t>
            </a:r>
            <a:r>
              <a:rPr lang="en-US" altLang="zh-CN" dirty="0">
                <a:latin typeface="华文细黑" pitchFamily="2" charset="-122"/>
                <a:ea typeface="华文细黑" pitchFamily="2" charset="-122"/>
              </a:rPr>
              <a:t>3</a:t>
            </a:r>
            <a:r>
              <a:rPr lang="zh-CN" altLang="en-US" dirty="0">
                <a:latin typeface="华文细黑" pitchFamily="2" charset="-122"/>
                <a:ea typeface="华文细黑" pitchFamily="2" charset="-122"/>
              </a:rPr>
              <a:t>）颗粒物透过率试验</a:t>
            </a:r>
            <a:endParaRPr lang="zh-CN" altLang="en-US" dirty="0">
              <a:latin typeface="华文细黑" pitchFamily="2" charset="-122"/>
              <a:ea typeface="华文细黑" pitchFamily="2" charset="-122"/>
            </a:endParaRPr>
          </a:p>
          <a:p>
            <a:pPr marL="342900" indent="-342900">
              <a:lnSpc>
                <a:spcPct val="120000"/>
              </a:lnSpc>
            </a:pPr>
            <a:r>
              <a:rPr lang="zh-CN" altLang="en-US" dirty="0">
                <a:latin typeface="华文细黑" pitchFamily="2" charset="-122"/>
                <a:ea typeface="华文细黑" pitchFamily="2" charset="-122"/>
              </a:rPr>
              <a:t>       </a:t>
            </a:r>
            <a:r>
              <a:rPr lang="en-US" altLang="zh-CN" dirty="0">
                <a:latin typeface="华文细黑" pitchFamily="2" charset="-122"/>
                <a:ea typeface="华文细黑" pitchFamily="2" charset="-122"/>
              </a:rPr>
              <a:t>4</a:t>
            </a:r>
            <a:r>
              <a:rPr lang="zh-CN" altLang="en-US" dirty="0">
                <a:latin typeface="华文细黑" pitchFamily="2" charset="-122"/>
                <a:ea typeface="华文细黑" pitchFamily="2" charset="-122"/>
              </a:rPr>
              <a:t>）微生物透过率试验</a:t>
            </a:r>
            <a:endParaRPr lang="zh-CN" altLang="en-US" dirty="0">
              <a:latin typeface="华文细黑" pitchFamily="2" charset="-122"/>
              <a:ea typeface="华文细黑" pitchFamily="2" charset="-122"/>
            </a:endParaRPr>
          </a:p>
          <a:p>
            <a:pPr marL="342900" indent="-342900">
              <a:lnSpc>
                <a:spcPct val="120000"/>
              </a:lnSpc>
            </a:pPr>
            <a:r>
              <a:rPr lang="zh-CN" altLang="en-US" dirty="0">
                <a:latin typeface="华文细黑" pitchFamily="2" charset="-122"/>
                <a:ea typeface="华文细黑" pitchFamily="2" charset="-122"/>
              </a:rPr>
              <a:t>       </a:t>
            </a:r>
            <a:r>
              <a:rPr lang="en-US" altLang="zh-CN" dirty="0">
                <a:latin typeface="华文细黑" pitchFamily="2" charset="-122"/>
                <a:ea typeface="华文细黑" pitchFamily="2" charset="-122"/>
              </a:rPr>
              <a:t>5</a:t>
            </a:r>
            <a:r>
              <a:rPr lang="zh-CN" altLang="en-US" dirty="0">
                <a:latin typeface="华文细黑" pitchFamily="2" charset="-122"/>
                <a:ea typeface="华文细黑" pitchFamily="2" charset="-122"/>
              </a:rPr>
              <a:t>）滚筒试验法</a:t>
            </a:r>
            <a:endParaRPr lang="zh-CN" altLang="en-US" dirty="0">
              <a:latin typeface="华文细黑" pitchFamily="2" charset="-122"/>
              <a:ea typeface="华文细黑" pitchFamily="2" charset="-122"/>
            </a:endParaRPr>
          </a:p>
          <a:p>
            <a:pPr marL="342900" indent="-342900">
              <a:lnSpc>
                <a:spcPct val="120000"/>
              </a:lnSpc>
            </a:pPr>
            <a:r>
              <a:rPr lang="zh-CN" altLang="en-US" dirty="0">
                <a:latin typeface="华文细黑" pitchFamily="2" charset="-122"/>
                <a:ea typeface="华文细黑" pitchFamily="2" charset="-122"/>
              </a:rPr>
              <a:t>       </a:t>
            </a:r>
            <a:r>
              <a:rPr lang="en-US" altLang="zh-CN" dirty="0">
                <a:latin typeface="华文细黑" pitchFamily="2" charset="-122"/>
                <a:ea typeface="华文细黑" pitchFamily="2" charset="-122"/>
              </a:rPr>
              <a:t>6</a:t>
            </a:r>
            <a:r>
              <a:rPr lang="zh-CN" altLang="en-US" dirty="0">
                <a:latin typeface="华文细黑" pitchFamily="2" charset="-122"/>
                <a:ea typeface="华文细黑" pitchFamily="2" charset="-122"/>
              </a:rPr>
              <a:t>）易脱落大微粒检测</a:t>
            </a:r>
            <a:endParaRPr lang="zh-CN" altLang="en-US" dirty="0">
              <a:latin typeface="华文细黑" pitchFamily="2" charset="-122"/>
              <a:ea typeface="华文细黑" pitchFamily="2" charset="-122"/>
            </a:endParaRPr>
          </a:p>
          <a:p>
            <a:pPr marL="342900" indent="-342900">
              <a:lnSpc>
                <a:spcPct val="120000"/>
              </a:lnSpc>
            </a:pPr>
            <a:r>
              <a:rPr lang="zh-CN" altLang="en-US" dirty="0">
                <a:latin typeface="华文细黑" pitchFamily="2" charset="-122"/>
                <a:ea typeface="华文细黑" pitchFamily="2" charset="-122"/>
              </a:rPr>
              <a:t>       </a:t>
            </a:r>
            <a:r>
              <a:rPr lang="en-US" altLang="zh-CN" dirty="0">
                <a:latin typeface="华文细黑" pitchFamily="2" charset="-122"/>
                <a:ea typeface="华文细黑" pitchFamily="2" charset="-122"/>
              </a:rPr>
              <a:t>7</a:t>
            </a:r>
            <a:r>
              <a:rPr lang="zh-CN" altLang="en-US" dirty="0">
                <a:latin typeface="华文细黑" pitchFamily="2" charset="-122"/>
                <a:ea typeface="华文细黑" pitchFamily="2" charset="-122"/>
              </a:rPr>
              <a:t>）运动发尘试验（</a:t>
            </a:r>
            <a:r>
              <a:rPr lang="en-US" altLang="zh-CN" dirty="0">
                <a:latin typeface="华文细黑" pitchFamily="2" charset="-122"/>
                <a:ea typeface="华文细黑" pitchFamily="2" charset="-122"/>
              </a:rPr>
              <a:t>BODY BOX</a:t>
            </a:r>
            <a:r>
              <a:rPr lang="zh-CN" altLang="en-US" dirty="0">
                <a:latin typeface="华文细黑" pitchFamily="2" charset="-122"/>
                <a:ea typeface="华文细黑" pitchFamily="2" charset="-122"/>
              </a:rPr>
              <a:t>试验）</a:t>
            </a:r>
            <a:endParaRPr lang="zh-CN" altLang="en-US" dirty="0">
              <a:latin typeface="华文细黑" pitchFamily="2" charset="-122"/>
              <a:ea typeface="华文细黑" pitchFamily="2" charset="-122"/>
            </a:endParaRPr>
          </a:p>
          <a:p>
            <a:pPr marL="342900" indent="-342900">
              <a:lnSpc>
                <a:spcPct val="120000"/>
              </a:lnSpc>
            </a:pPr>
            <a:endParaRPr lang="en-US" altLang="zh-CN" dirty="0">
              <a:latin typeface="华文细黑" pitchFamily="2" charset="-122"/>
              <a:ea typeface="华文细黑" pitchFamily="2" charset="-122"/>
            </a:endParaRPr>
          </a:p>
        </p:txBody>
      </p:sp>
      <p:sp>
        <p:nvSpPr>
          <p:cNvPr id="11"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097" name="Group 3"/>
          <p:cNvGrpSpPr>
            <a:grpSpLocks noChangeAspect="1"/>
          </p:cNvGrpSpPr>
          <p:nvPr/>
        </p:nvGrpSpPr>
        <p:grpSpPr>
          <a:xfrm>
            <a:off x="7956550" y="6092825"/>
            <a:ext cx="1143000" cy="685800"/>
            <a:chOff x="1800" y="1752"/>
            <a:chExt cx="1800" cy="1081"/>
          </a:xfrm>
        </p:grpSpPr>
        <p:pic>
          <p:nvPicPr>
            <p:cNvPr id="4098" name="Picture 4"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4099" name="WordArt 5"/>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4100"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4101" name="Text Box 12"/>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4102" name="Rectangle 30"/>
          <p:cNvSpPr/>
          <p:nvPr/>
        </p:nvSpPr>
        <p:spPr>
          <a:xfrm>
            <a:off x="827088" y="2038350"/>
            <a:ext cx="7559675" cy="3622675"/>
          </a:xfrm>
          <a:prstGeom prst="rect">
            <a:avLst/>
          </a:prstGeom>
          <a:noFill/>
          <a:ln w="9525">
            <a:noFill/>
          </a:ln>
        </p:spPr>
        <p:txBody>
          <a:bodyPr anchor="ctr" anchorCtr="0">
            <a:spAutoFit/>
          </a:bodyPr>
          <a:p>
            <a:r>
              <a:rPr lang="zh-CN" altLang="en-US" sz="2400" b="1" dirty="0">
                <a:latin typeface="华文细黑" pitchFamily="2" charset="-122"/>
                <a:ea typeface="华文细黑" pitchFamily="2" charset="-122"/>
              </a:rPr>
              <a:t>服装系统  </a:t>
            </a:r>
            <a:r>
              <a:rPr lang="en-US" altLang="zh-CN" sz="2400" b="1" dirty="0">
                <a:latin typeface="华文细黑" pitchFamily="2" charset="-122"/>
                <a:ea typeface="华文细黑" pitchFamily="2" charset="-122"/>
              </a:rPr>
              <a:t>garment system</a:t>
            </a:r>
            <a:r>
              <a:rPr lang="zh-CN" altLang="en-US" sz="2400" b="1" dirty="0">
                <a:latin typeface="华文细黑" pitchFamily="2" charset="-122"/>
                <a:ea typeface="华文细黑" pitchFamily="2" charset="-122"/>
              </a:rPr>
              <a:t>：</a:t>
            </a:r>
            <a:endParaRPr lang="zh-CN" altLang="en-US" sz="2400" b="1" dirty="0">
              <a:latin typeface="华文细黑" pitchFamily="2" charset="-122"/>
              <a:ea typeface="华文细黑" pitchFamily="2" charset="-122"/>
            </a:endParaRPr>
          </a:p>
          <a:p>
            <a:endParaRPr lang="zh-CN" altLang="en-US" sz="2400" b="1" dirty="0">
              <a:latin typeface="华文细黑" pitchFamily="2" charset="-122"/>
              <a:ea typeface="华文细黑" pitchFamily="2" charset="-122"/>
            </a:endParaRPr>
          </a:p>
          <a:p>
            <a:pPr>
              <a:lnSpc>
                <a:spcPct val="120000"/>
              </a:lnSpc>
            </a:pPr>
            <a:r>
              <a:rPr lang="zh-CN" altLang="en-US" sz="2000" dirty="0">
                <a:latin typeface="华文细黑" pitchFamily="2" charset="-122"/>
                <a:ea typeface="华文细黑" pitchFamily="2" charset="-122"/>
              </a:rPr>
              <a:t>        整套服装与附件，连同穿衣、使用、脱衣、清洗、更换、储存的技术规定，以及它们与设施的相互影响。</a:t>
            </a:r>
            <a:endParaRPr lang="zh-CN" altLang="en-US" sz="2000" dirty="0">
              <a:latin typeface="华文细黑" pitchFamily="2" charset="-122"/>
              <a:ea typeface="华文细黑" pitchFamily="2" charset="-122"/>
            </a:endParaRPr>
          </a:p>
          <a:p>
            <a:pPr>
              <a:lnSpc>
                <a:spcPct val="120000"/>
              </a:lnSpc>
            </a:pPr>
            <a:r>
              <a:rPr lang="zh-CN" altLang="en-US" sz="2000" dirty="0">
                <a:latin typeface="华文细黑" pitchFamily="2" charset="-122"/>
                <a:ea typeface="华文细黑" pitchFamily="2" charset="-122"/>
              </a:rPr>
              <a:t>        用于将人携带与产生的污染源隔离的整套服装和消耗物品。其中包括胡须罩、蓬帽（发罩）、面罩、头罩、服装（包括连体服、衬衣、裤子、大褂、罩衣）、洁净鞋、安全鞋、鞋套、洁净靴（或短靴）、内衬手套、手套等。</a:t>
            </a:r>
            <a:endParaRPr lang="zh-CN" altLang="en-US" sz="2000" dirty="0">
              <a:latin typeface="华文细黑" pitchFamily="2" charset="-122"/>
              <a:ea typeface="华文细黑" pitchFamily="2" charset="-122"/>
            </a:endParaRPr>
          </a:p>
          <a:p>
            <a:endParaRPr lang="zh-CN" altLang="en-US" sz="2000" dirty="0">
              <a:latin typeface="华文细黑" pitchFamily="2" charset="-122"/>
              <a:ea typeface="华文细黑" pitchFamily="2" charset="-122"/>
            </a:endParaRPr>
          </a:p>
          <a:p>
            <a:r>
              <a:rPr lang="en-US" altLang="zh-CN" sz="2000" dirty="0">
                <a:latin typeface="华文细黑" pitchFamily="2" charset="-122"/>
                <a:ea typeface="华文细黑" pitchFamily="2" charset="-122"/>
              </a:rPr>
              <a:t>———</a:t>
            </a:r>
            <a:r>
              <a:rPr lang="en-US" altLang="zh-CN" sz="2000" b="1" dirty="0">
                <a:latin typeface="华文细黑" pitchFamily="2" charset="-122"/>
                <a:ea typeface="华文细黑" pitchFamily="2" charset="-122"/>
              </a:rPr>
              <a:t>IEST-RP-CC027.2  </a:t>
            </a:r>
            <a:r>
              <a:rPr lang="zh-CN" altLang="en-US" sz="2000" b="1" dirty="0">
                <a:latin typeface="华文细黑" pitchFamily="2" charset="-122"/>
                <a:ea typeface="华文细黑" pitchFamily="2" charset="-122"/>
              </a:rPr>
              <a:t>洁净室和受控环境中的人员规范和程序</a:t>
            </a:r>
            <a:endParaRPr lang="zh-CN" altLang="en-US" sz="2000" b="1" dirty="0">
              <a:latin typeface="华文细黑" pitchFamily="2" charset="-122"/>
              <a:ea typeface="华文细黑" pitchFamily="2" charset="-122"/>
            </a:endParaRPr>
          </a:p>
        </p:txBody>
      </p:sp>
      <p:sp>
        <p:nvSpPr>
          <p:cNvPr id="12"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529" name="Group 2"/>
          <p:cNvGrpSpPr>
            <a:grpSpLocks noChangeAspect="1"/>
          </p:cNvGrpSpPr>
          <p:nvPr/>
        </p:nvGrpSpPr>
        <p:grpSpPr>
          <a:xfrm>
            <a:off x="7956550" y="6092825"/>
            <a:ext cx="1143000" cy="685800"/>
            <a:chOff x="1800" y="1752"/>
            <a:chExt cx="1800" cy="1081"/>
          </a:xfrm>
        </p:grpSpPr>
        <p:pic>
          <p:nvPicPr>
            <p:cNvPr id="22530"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22531"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22532"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22533"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四、洁净服性能测试</a:t>
            </a:r>
            <a:endParaRPr lang="zh-CN" altLang="en-US" sz="2400" dirty="0">
              <a:latin typeface="华文细黑" pitchFamily="2" charset="-122"/>
              <a:ea typeface="华文细黑" pitchFamily="2" charset="-122"/>
            </a:endParaRPr>
          </a:p>
        </p:txBody>
      </p:sp>
      <p:sp>
        <p:nvSpPr>
          <p:cNvPr id="22534" name="Text Box 8"/>
          <p:cNvSpPr txBox="1"/>
          <p:nvPr/>
        </p:nvSpPr>
        <p:spPr>
          <a:xfrm>
            <a:off x="755650" y="2276475"/>
            <a:ext cx="3744913" cy="363538"/>
          </a:xfrm>
          <a:prstGeom prst="rect">
            <a:avLst/>
          </a:prstGeom>
          <a:noFill/>
          <a:ln w="9525">
            <a:noFill/>
          </a:ln>
        </p:spPr>
        <p:txBody>
          <a:bodyPr anchor="t" anchorCtr="0">
            <a:spAutoFit/>
          </a:bodyPr>
          <a:p>
            <a:pPr marL="342900" indent="-342900">
              <a:lnSpc>
                <a:spcPct val="110000"/>
              </a:lnSpc>
            </a:pPr>
            <a:r>
              <a:rPr lang="en-US" altLang="zh-CN" b="1" dirty="0">
                <a:latin typeface="华文细黑" pitchFamily="2" charset="-122"/>
                <a:ea typeface="华文细黑" pitchFamily="2" charset="-122"/>
              </a:rPr>
              <a:t> 1</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a:t>
            </a:r>
            <a:r>
              <a:rPr lang="zh-CN" altLang="en-US" b="1" dirty="0">
                <a:latin typeface="华文细黑" pitchFamily="2" charset="-122"/>
                <a:ea typeface="华文细黑" pitchFamily="2" charset="-122"/>
              </a:rPr>
              <a:t>系统电阻测试</a:t>
            </a:r>
            <a:endParaRPr lang="zh-CN" altLang="en-US" b="1" dirty="0">
              <a:latin typeface="华文细黑" pitchFamily="2" charset="-122"/>
              <a:ea typeface="华文细黑" pitchFamily="2" charset="-122"/>
            </a:endParaRPr>
          </a:p>
        </p:txBody>
      </p:sp>
      <p:sp>
        <p:nvSpPr>
          <p:cNvPr id="22535" name="Rectangle 31"/>
          <p:cNvSpPr/>
          <p:nvPr/>
        </p:nvSpPr>
        <p:spPr>
          <a:xfrm>
            <a:off x="763588" y="2670175"/>
            <a:ext cx="7912100" cy="830263"/>
          </a:xfrm>
          <a:prstGeom prst="rect">
            <a:avLst/>
          </a:prstGeom>
          <a:noFill/>
          <a:ln w="9525">
            <a:noFill/>
          </a:ln>
        </p:spPr>
        <p:txBody>
          <a:bodyPr anchor="ctr" anchorCtr="0">
            <a:spAutoFit/>
          </a:bodyPr>
          <a:p>
            <a:pPr>
              <a:lnSpc>
                <a:spcPct val="150000"/>
              </a:lnSpc>
              <a:buChar char="•"/>
            </a:pPr>
            <a:r>
              <a:rPr lang="zh-CN" altLang="en-US" dirty="0">
                <a:latin typeface="华文细黑" pitchFamily="2" charset="-122"/>
                <a:ea typeface="华文细黑" pitchFamily="2" charset="-122"/>
              </a:rPr>
              <a:t>通过两个电极分别连接服装可接地点和服装表面任意一点，在电极上加载直流电，测定服装的表面任一点到可接地点之间的电阻。</a:t>
            </a:r>
            <a:endParaRPr lang="zh-CN" altLang="en-US" dirty="0">
              <a:latin typeface="华文细黑" pitchFamily="2" charset="-122"/>
              <a:ea typeface="华文细黑" pitchFamily="2" charset="-122"/>
            </a:endParaRPr>
          </a:p>
        </p:txBody>
      </p:sp>
      <p:sp>
        <p:nvSpPr>
          <p:cNvPr id="31"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pic>
        <p:nvPicPr>
          <p:cNvPr id="22537" name="Picture 13" descr="CIMG3705"/>
          <p:cNvPicPr preferRelativeResize="0"/>
          <p:nvPr/>
        </p:nvPicPr>
        <p:blipFill>
          <a:blip r:embed="rId2"/>
          <a:stretch>
            <a:fillRect/>
          </a:stretch>
        </p:blipFill>
        <p:spPr>
          <a:xfrm>
            <a:off x="1547813" y="3668713"/>
            <a:ext cx="2663825" cy="2230437"/>
          </a:xfrm>
          <a:prstGeom prst="rect">
            <a:avLst/>
          </a:prstGeom>
          <a:noFill/>
          <a:ln w="9525">
            <a:noFill/>
          </a:ln>
        </p:spPr>
      </p:pic>
      <p:pic>
        <p:nvPicPr>
          <p:cNvPr id="22538" name="Picture 14" descr="未标题-3"/>
          <p:cNvPicPr>
            <a:picLocks noChangeAspect="1"/>
          </p:cNvPicPr>
          <p:nvPr/>
        </p:nvPicPr>
        <p:blipFill>
          <a:blip r:embed="rId3"/>
          <a:stretch>
            <a:fillRect/>
          </a:stretch>
        </p:blipFill>
        <p:spPr>
          <a:xfrm>
            <a:off x="4932363" y="3671888"/>
            <a:ext cx="2160587" cy="2166937"/>
          </a:xfrm>
          <a:prstGeom prst="rect">
            <a:avLst/>
          </a:prstGeom>
          <a:noFill/>
          <a:ln w="9525">
            <a:noFill/>
          </a:ln>
        </p:spPr>
      </p:pic>
    </p:spTree>
    <p:custDataLst>
      <p:tags r:id="rId4"/>
    </p:custData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3553" name="Group 2"/>
          <p:cNvGrpSpPr>
            <a:grpSpLocks noChangeAspect="1"/>
          </p:cNvGrpSpPr>
          <p:nvPr/>
        </p:nvGrpSpPr>
        <p:grpSpPr>
          <a:xfrm>
            <a:off x="7956550" y="6092825"/>
            <a:ext cx="1143000" cy="685800"/>
            <a:chOff x="1800" y="1752"/>
            <a:chExt cx="1800" cy="1081"/>
          </a:xfrm>
        </p:grpSpPr>
        <p:pic>
          <p:nvPicPr>
            <p:cNvPr id="23554"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23555"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23556"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23557"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四、洁净服性能测试</a:t>
            </a:r>
            <a:endParaRPr lang="zh-CN" altLang="en-US" sz="2400" dirty="0">
              <a:latin typeface="华文细黑" pitchFamily="2" charset="-122"/>
              <a:ea typeface="华文细黑" pitchFamily="2" charset="-122"/>
            </a:endParaRPr>
          </a:p>
        </p:txBody>
      </p:sp>
      <p:sp>
        <p:nvSpPr>
          <p:cNvPr id="23558" name="Text Box 8"/>
          <p:cNvSpPr txBox="1"/>
          <p:nvPr/>
        </p:nvSpPr>
        <p:spPr>
          <a:xfrm>
            <a:off x="755650" y="2276475"/>
            <a:ext cx="5976938" cy="342900"/>
          </a:xfrm>
          <a:prstGeom prst="rect">
            <a:avLst/>
          </a:prstGeom>
          <a:noFill/>
          <a:ln w="9525">
            <a:noFill/>
          </a:ln>
        </p:spPr>
        <p:txBody>
          <a:bodyPr anchor="t" anchorCtr="0">
            <a:spAutoFit/>
          </a:bodyPr>
          <a:p>
            <a:pPr marL="342900" indent="-342900">
              <a:lnSpc>
                <a:spcPct val="110000"/>
              </a:lnSpc>
            </a:pPr>
            <a:r>
              <a:rPr lang="en-US" altLang="zh-CN" b="1" dirty="0">
                <a:latin typeface="华文细黑" pitchFamily="2" charset="-122"/>
                <a:ea typeface="华文细黑" pitchFamily="2" charset="-122"/>
              </a:rPr>
              <a:t> 2</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a:t>
            </a:r>
            <a:r>
              <a:rPr lang="zh-CN" altLang="en-US" b="1" dirty="0">
                <a:latin typeface="华文细黑" pitchFamily="2" charset="-122"/>
                <a:ea typeface="华文细黑" pitchFamily="2" charset="-122"/>
              </a:rPr>
              <a:t>摩擦起电电压测试</a:t>
            </a:r>
            <a:endParaRPr lang="zh-CN" altLang="en-US" b="1" dirty="0">
              <a:latin typeface="华文细黑" pitchFamily="2" charset="-122"/>
              <a:ea typeface="华文细黑" pitchFamily="2" charset="-122"/>
            </a:endParaRPr>
          </a:p>
        </p:txBody>
      </p:sp>
      <p:sp>
        <p:nvSpPr>
          <p:cNvPr id="23559" name="Rectangle 31"/>
          <p:cNvSpPr/>
          <p:nvPr/>
        </p:nvSpPr>
        <p:spPr>
          <a:xfrm>
            <a:off x="763588" y="2724150"/>
            <a:ext cx="7912100" cy="417513"/>
          </a:xfrm>
          <a:prstGeom prst="rect">
            <a:avLst/>
          </a:prstGeom>
          <a:noFill/>
          <a:ln w="9525">
            <a:noFill/>
          </a:ln>
        </p:spPr>
        <p:txBody>
          <a:bodyPr anchor="ctr" anchorCtr="0">
            <a:spAutoFit/>
          </a:bodyPr>
          <a:p>
            <a:pPr>
              <a:lnSpc>
                <a:spcPct val="150000"/>
              </a:lnSpc>
              <a:buChar char="•"/>
            </a:pPr>
            <a:r>
              <a:rPr lang="zh-CN" altLang="en-US" dirty="0">
                <a:latin typeface="华文细黑" pitchFamily="2" charset="-122"/>
                <a:ea typeface="华文细黑" pitchFamily="2" charset="-122"/>
              </a:rPr>
              <a:t>对服装表面进行规定的摩擦后，使用非接触式电压测试仪测试其起电电压的数值。</a:t>
            </a:r>
            <a:endParaRPr lang="zh-CN" altLang="en-US" dirty="0">
              <a:latin typeface="华文细黑" pitchFamily="2" charset="-122"/>
              <a:ea typeface="华文细黑" pitchFamily="2" charset="-122"/>
            </a:endParaRPr>
          </a:p>
        </p:txBody>
      </p:sp>
      <p:sp>
        <p:nvSpPr>
          <p:cNvPr id="31"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pic>
        <p:nvPicPr>
          <p:cNvPr id="23561" name="Picture 12"/>
          <p:cNvPicPr>
            <a:picLocks noChangeAspect="1"/>
          </p:cNvPicPr>
          <p:nvPr/>
        </p:nvPicPr>
        <p:blipFill>
          <a:blip r:embed="rId2"/>
          <a:srcRect t="5797" b="3477"/>
          <a:stretch>
            <a:fillRect/>
          </a:stretch>
        </p:blipFill>
        <p:spPr>
          <a:xfrm>
            <a:off x="5724525" y="3265488"/>
            <a:ext cx="2016125" cy="2743200"/>
          </a:xfrm>
          <a:prstGeom prst="rect">
            <a:avLst/>
          </a:prstGeom>
          <a:noFill/>
          <a:ln w="9525">
            <a:noFill/>
          </a:ln>
        </p:spPr>
      </p:pic>
      <p:grpSp>
        <p:nvGrpSpPr>
          <p:cNvPr id="23562" name="组合 10"/>
          <p:cNvGrpSpPr/>
          <p:nvPr/>
        </p:nvGrpSpPr>
        <p:grpSpPr>
          <a:xfrm>
            <a:off x="993775" y="3308350"/>
            <a:ext cx="4298950" cy="2700338"/>
            <a:chOff x="1570597" y="2327544"/>
            <a:chExt cx="6005859" cy="3736096"/>
          </a:xfrm>
        </p:grpSpPr>
        <p:pic>
          <p:nvPicPr>
            <p:cNvPr id="23563" name="图片 2" descr="服装测试图"/>
            <p:cNvPicPr>
              <a:picLocks noChangeAspect="1"/>
            </p:cNvPicPr>
            <p:nvPr/>
          </p:nvPicPr>
          <p:blipFill>
            <a:blip r:embed="rId3"/>
            <a:srcRect l="7660" t="4851" r="7314" b="2020"/>
            <a:stretch>
              <a:fillRect/>
            </a:stretch>
          </p:blipFill>
          <p:spPr>
            <a:xfrm>
              <a:off x="1570597" y="2327544"/>
              <a:ext cx="6005859" cy="3736096"/>
            </a:xfrm>
            <a:prstGeom prst="rect">
              <a:avLst/>
            </a:prstGeom>
            <a:noFill/>
            <a:ln w="9525">
              <a:noFill/>
            </a:ln>
          </p:spPr>
        </p:pic>
        <p:sp>
          <p:nvSpPr>
            <p:cNvPr id="23564" name="文本框 3"/>
            <p:cNvSpPr txBox="1"/>
            <p:nvPr/>
          </p:nvSpPr>
          <p:spPr>
            <a:xfrm>
              <a:off x="2416629" y="3211286"/>
              <a:ext cx="413657" cy="369332"/>
            </a:xfrm>
            <a:prstGeom prst="rect">
              <a:avLst/>
            </a:prstGeom>
            <a:noFill/>
            <a:ln w="9525">
              <a:noFill/>
            </a:ln>
          </p:spPr>
          <p:txBody>
            <a:bodyPr anchor="t" anchorCtr="0">
              <a:spAutoFit/>
            </a:bodyPr>
            <a:p>
              <a:pPr eaLnBrk="0" hangingPunct="0"/>
              <a:r>
                <a:rPr lang="en-US" altLang="zh-CN" dirty="0">
                  <a:latin typeface="Arial" panose="020B0604020202020204" pitchFamily="34" charset="0"/>
                  <a:ea typeface="宋体" panose="02010600030101010101" pitchFamily="2" charset="-122"/>
                </a:rPr>
                <a:t>A</a:t>
              </a:r>
              <a:endParaRPr lang="zh-CN" altLang="en-US" dirty="0">
                <a:latin typeface="Arial" panose="020B0604020202020204" pitchFamily="34" charset="0"/>
                <a:ea typeface="Arial" panose="020B0604020202020204" pitchFamily="34" charset="0"/>
              </a:endParaRPr>
            </a:p>
          </p:txBody>
        </p:sp>
        <p:sp>
          <p:nvSpPr>
            <p:cNvPr id="23565" name="文本框 4"/>
            <p:cNvSpPr txBox="1"/>
            <p:nvPr/>
          </p:nvSpPr>
          <p:spPr>
            <a:xfrm>
              <a:off x="6368143" y="3211286"/>
              <a:ext cx="402771" cy="369332"/>
            </a:xfrm>
            <a:prstGeom prst="rect">
              <a:avLst/>
            </a:prstGeom>
            <a:noFill/>
            <a:ln w="9525">
              <a:noFill/>
            </a:ln>
          </p:spPr>
          <p:txBody>
            <a:bodyPr anchor="t" anchorCtr="0">
              <a:spAutoFit/>
            </a:bodyPr>
            <a:p>
              <a:pPr eaLnBrk="0" hangingPunct="0"/>
              <a:r>
                <a:rPr lang="en-US" altLang="zh-CN" dirty="0">
                  <a:latin typeface="Arial" panose="020B0604020202020204" pitchFamily="34" charset="0"/>
                  <a:ea typeface="宋体" panose="02010600030101010101" pitchFamily="2" charset="-122"/>
                </a:rPr>
                <a:t>B</a:t>
              </a:r>
              <a:endParaRPr lang="zh-CN" altLang="en-US" dirty="0">
                <a:latin typeface="Arial" panose="020B0604020202020204" pitchFamily="34" charset="0"/>
                <a:ea typeface="Arial" panose="020B0604020202020204" pitchFamily="34" charset="0"/>
              </a:endParaRPr>
            </a:p>
          </p:txBody>
        </p:sp>
        <p:sp>
          <p:nvSpPr>
            <p:cNvPr id="23566" name="文本框 8"/>
            <p:cNvSpPr txBox="1"/>
            <p:nvPr/>
          </p:nvSpPr>
          <p:spPr>
            <a:xfrm>
              <a:off x="3962400" y="3712029"/>
              <a:ext cx="425723" cy="369332"/>
            </a:xfrm>
            <a:prstGeom prst="rect">
              <a:avLst/>
            </a:prstGeom>
            <a:noFill/>
            <a:ln w="9525">
              <a:noFill/>
            </a:ln>
          </p:spPr>
          <p:txBody>
            <a:bodyPr anchor="t" anchorCtr="0">
              <a:spAutoFit/>
            </a:bodyPr>
            <a:p>
              <a:pPr eaLnBrk="0" hangingPunct="0"/>
              <a:r>
                <a:rPr lang="en-US" altLang="zh-CN" dirty="0">
                  <a:latin typeface="Arial" panose="020B0604020202020204" pitchFamily="34" charset="0"/>
                  <a:ea typeface="宋体" panose="02010600030101010101" pitchFamily="2" charset="-122"/>
                </a:rPr>
                <a:t>C</a:t>
              </a:r>
              <a:endParaRPr lang="zh-CN" altLang="en-US" dirty="0">
                <a:latin typeface="Arial" panose="020B0604020202020204" pitchFamily="34" charset="0"/>
                <a:ea typeface="Arial" panose="020B0604020202020204" pitchFamily="34" charset="0"/>
              </a:endParaRPr>
            </a:p>
          </p:txBody>
        </p:sp>
        <p:sp>
          <p:nvSpPr>
            <p:cNvPr id="23567" name="文本框 9"/>
            <p:cNvSpPr txBox="1"/>
            <p:nvPr/>
          </p:nvSpPr>
          <p:spPr>
            <a:xfrm>
              <a:off x="4873897" y="3690255"/>
              <a:ext cx="318589" cy="369332"/>
            </a:xfrm>
            <a:prstGeom prst="rect">
              <a:avLst/>
            </a:prstGeom>
            <a:noFill/>
            <a:ln w="9525">
              <a:noFill/>
            </a:ln>
          </p:spPr>
          <p:txBody>
            <a:bodyPr anchor="t" anchorCtr="0">
              <a:spAutoFit/>
            </a:bodyPr>
            <a:p>
              <a:pPr eaLnBrk="0" hangingPunct="0"/>
              <a:r>
                <a:rPr lang="en-US" altLang="zh-CN" dirty="0">
                  <a:latin typeface="Arial" panose="020B0604020202020204" pitchFamily="34" charset="0"/>
                  <a:ea typeface="宋体" panose="02010600030101010101" pitchFamily="2" charset="-122"/>
                </a:rPr>
                <a:t>D</a:t>
              </a:r>
              <a:endParaRPr lang="zh-CN" altLang="en-US" dirty="0">
                <a:latin typeface="Arial" panose="020B0604020202020204" pitchFamily="34" charset="0"/>
                <a:ea typeface="Arial" panose="020B0604020202020204" pitchFamily="34" charset="0"/>
              </a:endParaRPr>
            </a:p>
          </p:txBody>
        </p:sp>
      </p:grpSp>
    </p:spTree>
    <p:custDataLst>
      <p:tags r:id="rId4"/>
    </p:custData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4577" name="Group 2"/>
          <p:cNvGrpSpPr>
            <a:grpSpLocks noChangeAspect="1"/>
          </p:cNvGrpSpPr>
          <p:nvPr/>
        </p:nvGrpSpPr>
        <p:grpSpPr>
          <a:xfrm>
            <a:off x="7956550" y="6092825"/>
            <a:ext cx="1143000" cy="685800"/>
            <a:chOff x="1800" y="1752"/>
            <a:chExt cx="1800" cy="1081"/>
          </a:xfrm>
        </p:grpSpPr>
        <p:pic>
          <p:nvPicPr>
            <p:cNvPr id="24578"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24579"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24580"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24581"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四、洁净服性能测试</a:t>
            </a:r>
            <a:endParaRPr lang="zh-CN" altLang="en-US" sz="2400" dirty="0">
              <a:latin typeface="华文细黑" pitchFamily="2" charset="-122"/>
              <a:ea typeface="华文细黑" pitchFamily="2" charset="-122"/>
            </a:endParaRPr>
          </a:p>
        </p:txBody>
      </p:sp>
      <p:sp>
        <p:nvSpPr>
          <p:cNvPr id="24582" name="Text Box 8"/>
          <p:cNvSpPr txBox="1"/>
          <p:nvPr/>
        </p:nvSpPr>
        <p:spPr>
          <a:xfrm>
            <a:off x="755650" y="2276475"/>
            <a:ext cx="3744913" cy="360363"/>
          </a:xfrm>
          <a:prstGeom prst="rect">
            <a:avLst/>
          </a:prstGeom>
          <a:noFill/>
          <a:ln w="9525">
            <a:noFill/>
          </a:ln>
        </p:spPr>
        <p:txBody>
          <a:bodyPr anchor="t" anchorCtr="0">
            <a:spAutoFit/>
          </a:bodyPr>
          <a:p>
            <a:pPr marL="342900" indent="-342900">
              <a:lnSpc>
                <a:spcPct val="110000"/>
              </a:lnSpc>
            </a:pPr>
            <a:r>
              <a:rPr lang="en-US" altLang="zh-CN" b="1" dirty="0">
                <a:latin typeface="华文细黑" pitchFamily="2" charset="-122"/>
                <a:ea typeface="华文细黑" pitchFamily="2" charset="-122"/>
              </a:rPr>
              <a:t> 3).</a:t>
            </a:r>
            <a:r>
              <a:rPr lang="zh-CN" altLang="en-US" b="1" dirty="0">
                <a:latin typeface="华文细黑" pitchFamily="2" charset="-122"/>
                <a:ea typeface="华文细黑" pitchFamily="2" charset="-122"/>
              </a:rPr>
              <a:t>空气粒子过滤效率测试</a:t>
            </a:r>
            <a:endParaRPr lang="zh-CN" altLang="en-US" b="1" dirty="0">
              <a:latin typeface="华文细黑" pitchFamily="2" charset="-122"/>
              <a:ea typeface="华文细黑" pitchFamily="2" charset="-122"/>
            </a:endParaRPr>
          </a:p>
        </p:txBody>
      </p:sp>
      <p:pic>
        <p:nvPicPr>
          <p:cNvPr id="24583" name="Picture 12" descr="面料滤尘示意图"/>
          <p:cNvPicPr>
            <a:picLocks noChangeAspect="1"/>
          </p:cNvPicPr>
          <p:nvPr/>
        </p:nvPicPr>
        <p:blipFill>
          <a:blip r:embed="rId2"/>
          <a:stretch>
            <a:fillRect/>
          </a:stretch>
        </p:blipFill>
        <p:spPr>
          <a:xfrm>
            <a:off x="1187450" y="2852738"/>
            <a:ext cx="2382838" cy="3043237"/>
          </a:xfrm>
          <a:prstGeom prst="rect">
            <a:avLst/>
          </a:prstGeom>
          <a:noFill/>
          <a:ln w="9525">
            <a:noFill/>
          </a:ln>
        </p:spPr>
      </p:pic>
      <p:grpSp>
        <p:nvGrpSpPr>
          <p:cNvPr id="24584" name="Group 13"/>
          <p:cNvGrpSpPr/>
          <p:nvPr/>
        </p:nvGrpSpPr>
        <p:grpSpPr>
          <a:xfrm>
            <a:off x="1042988" y="3213100"/>
            <a:ext cx="1223962" cy="1831975"/>
            <a:chOff x="703" y="1207"/>
            <a:chExt cx="1179" cy="1679"/>
          </a:xfrm>
        </p:grpSpPr>
        <p:sp>
          <p:nvSpPr>
            <p:cNvPr id="24585" name="Line 14"/>
            <p:cNvSpPr/>
            <p:nvPr/>
          </p:nvSpPr>
          <p:spPr>
            <a:xfrm flipV="1">
              <a:off x="703" y="1207"/>
              <a:ext cx="453" cy="1044"/>
            </a:xfrm>
            <a:prstGeom prst="line">
              <a:avLst/>
            </a:prstGeom>
            <a:ln w="12700" cap="flat" cmpd="sng">
              <a:solidFill>
                <a:schemeClr val="accent2"/>
              </a:solidFill>
              <a:prstDash val="solid"/>
              <a:round/>
              <a:headEnd type="none" w="med" len="med"/>
              <a:tailEnd type="none" w="med" len="med"/>
            </a:ln>
          </p:spPr>
        </p:sp>
        <p:sp>
          <p:nvSpPr>
            <p:cNvPr id="24586" name="Line 15"/>
            <p:cNvSpPr/>
            <p:nvPr/>
          </p:nvSpPr>
          <p:spPr>
            <a:xfrm flipV="1">
              <a:off x="703" y="1661"/>
              <a:ext cx="680" cy="590"/>
            </a:xfrm>
            <a:prstGeom prst="line">
              <a:avLst/>
            </a:prstGeom>
            <a:ln w="12700" cap="flat" cmpd="sng">
              <a:solidFill>
                <a:schemeClr val="accent2"/>
              </a:solidFill>
              <a:prstDash val="solid"/>
              <a:round/>
              <a:headEnd type="none" w="med" len="med"/>
              <a:tailEnd type="none" w="med" len="med"/>
            </a:ln>
          </p:spPr>
        </p:sp>
        <p:sp>
          <p:nvSpPr>
            <p:cNvPr id="24587" name="Line 16"/>
            <p:cNvSpPr/>
            <p:nvPr/>
          </p:nvSpPr>
          <p:spPr>
            <a:xfrm flipV="1">
              <a:off x="703" y="1933"/>
              <a:ext cx="1042" cy="318"/>
            </a:xfrm>
            <a:prstGeom prst="line">
              <a:avLst/>
            </a:prstGeom>
            <a:ln w="12700" cap="flat" cmpd="sng">
              <a:solidFill>
                <a:schemeClr val="accent2"/>
              </a:solidFill>
              <a:prstDash val="solid"/>
              <a:round/>
              <a:headEnd type="none" w="med" len="med"/>
              <a:tailEnd type="none" w="med" len="med"/>
            </a:ln>
          </p:spPr>
        </p:sp>
        <p:sp>
          <p:nvSpPr>
            <p:cNvPr id="24588" name="Line 17"/>
            <p:cNvSpPr/>
            <p:nvPr/>
          </p:nvSpPr>
          <p:spPr>
            <a:xfrm>
              <a:off x="703" y="2251"/>
              <a:ext cx="1179" cy="181"/>
            </a:xfrm>
            <a:prstGeom prst="line">
              <a:avLst/>
            </a:prstGeom>
            <a:ln w="12700" cap="flat" cmpd="sng">
              <a:solidFill>
                <a:schemeClr val="accent2"/>
              </a:solidFill>
              <a:prstDash val="solid"/>
              <a:round/>
              <a:headEnd type="none" w="med" len="med"/>
              <a:tailEnd type="none" w="med" len="med"/>
            </a:ln>
          </p:spPr>
        </p:sp>
        <p:sp>
          <p:nvSpPr>
            <p:cNvPr id="24589" name="Line 18"/>
            <p:cNvSpPr/>
            <p:nvPr/>
          </p:nvSpPr>
          <p:spPr>
            <a:xfrm>
              <a:off x="703" y="2251"/>
              <a:ext cx="1088" cy="635"/>
            </a:xfrm>
            <a:prstGeom prst="line">
              <a:avLst/>
            </a:prstGeom>
            <a:ln w="12700" cap="flat" cmpd="sng">
              <a:solidFill>
                <a:schemeClr val="accent2"/>
              </a:solidFill>
              <a:prstDash val="solid"/>
              <a:round/>
              <a:headEnd type="none" w="med" len="med"/>
              <a:tailEnd type="none" w="med" len="med"/>
            </a:ln>
          </p:spPr>
        </p:sp>
      </p:grpSp>
      <p:sp>
        <p:nvSpPr>
          <p:cNvPr id="24590" name="Line 19"/>
          <p:cNvSpPr/>
          <p:nvPr/>
        </p:nvSpPr>
        <p:spPr>
          <a:xfrm>
            <a:off x="1042988" y="5516563"/>
            <a:ext cx="1296987" cy="73025"/>
          </a:xfrm>
          <a:prstGeom prst="line">
            <a:avLst/>
          </a:prstGeom>
          <a:ln w="12700" cap="flat" cmpd="sng">
            <a:solidFill>
              <a:schemeClr val="accent2"/>
            </a:solidFill>
            <a:prstDash val="solid"/>
            <a:round/>
            <a:headEnd type="none" w="med" len="med"/>
            <a:tailEnd type="none" w="med" len="med"/>
          </a:ln>
        </p:spPr>
      </p:sp>
      <p:sp>
        <p:nvSpPr>
          <p:cNvPr id="80916" name="Text Box 20"/>
          <p:cNvSpPr txBox="1">
            <a:spLocks noChangeArrowheads="1"/>
          </p:cNvSpPr>
          <p:nvPr/>
        </p:nvSpPr>
        <p:spPr bwMode="auto">
          <a:xfrm>
            <a:off x="614363" y="2852738"/>
            <a:ext cx="428625"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R="0" algn="ctr" defTabSz="914400">
              <a:spcBef>
                <a:spcPct val="50000"/>
              </a:spcBef>
              <a:buClrTx/>
              <a:buSzTx/>
              <a:buFontTx/>
              <a:buNone/>
              <a:defRPr/>
            </a:pPr>
            <a:r>
              <a:rPr kumimoji="0" lang="zh-CN" altLang="en-US" kern="1200" cap="none" spc="0" normalizeH="0" baseline="0" noProof="0">
                <a:solidFill>
                  <a:schemeClr val="tx2"/>
                </a:solidFill>
                <a:effectLst>
                  <a:outerShdw blurRad="38100" dist="38100" dir="2700000" algn="tl">
                    <a:srgbClr val="C0C0C0"/>
                  </a:outerShdw>
                </a:effectLst>
                <a:latin typeface="华文细黑" pitchFamily="2" charset="-122"/>
                <a:ea typeface="华文细黑" pitchFamily="2" charset="-122"/>
                <a:cs typeface="+mn-cs"/>
                <a:sym typeface="+mn-ea"/>
              </a:rPr>
              <a:t>人体散发的微粒</a:t>
            </a:r>
            <a:endParaRPr kumimoji="0" lang="zh-CN" altLang="en-US" kern="1200" cap="none" spc="0" normalizeH="0" baseline="0" noProof="0">
              <a:solidFill>
                <a:schemeClr val="tx2"/>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
        <p:nvSpPr>
          <p:cNvPr id="80917" name="Text Box 21"/>
          <p:cNvSpPr txBox="1">
            <a:spLocks noChangeArrowheads="1"/>
          </p:cNvSpPr>
          <p:nvPr/>
        </p:nvSpPr>
        <p:spPr bwMode="auto">
          <a:xfrm>
            <a:off x="614363" y="5157788"/>
            <a:ext cx="428625"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R="0" algn="ctr" defTabSz="914400">
              <a:spcBef>
                <a:spcPct val="50000"/>
              </a:spcBef>
              <a:buClrTx/>
              <a:buSzTx/>
              <a:buFontTx/>
              <a:buNone/>
              <a:defRPr/>
            </a:pPr>
            <a:r>
              <a:rPr kumimoji="0" lang="zh-CN" altLang="en-US" kern="1200" cap="none" spc="0" normalizeH="0" baseline="0" noProof="0">
                <a:solidFill>
                  <a:schemeClr val="tx2"/>
                </a:solidFill>
                <a:effectLst>
                  <a:outerShdw blurRad="38100" dist="38100" dir="2700000" algn="tl">
                    <a:srgbClr val="C0C0C0"/>
                  </a:outerShdw>
                </a:effectLst>
                <a:latin typeface="华文细黑" pitchFamily="2" charset="-122"/>
                <a:ea typeface="华文细黑" pitchFamily="2" charset="-122"/>
                <a:cs typeface="+mn-cs"/>
                <a:sym typeface="+mn-ea"/>
              </a:rPr>
              <a:t>面料</a:t>
            </a:r>
            <a:endParaRPr kumimoji="0" lang="zh-CN" altLang="en-US" kern="1200" cap="none" spc="0" normalizeH="0" baseline="0" noProof="0">
              <a:solidFill>
                <a:schemeClr val="tx2"/>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grpSp>
        <p:nvGrpSpPr>
          <p:cNvPr id="24593" name="Group 22"/>
          <p:cNvGrpSpPr/>
          <p:nvPr/>
        </p:nvGrpSpPr>
        <p:grpSpPr>
          <a:xfrm>
            <a:off x="2771775" y="3141663"/>
            <a:ext cx="1035050" cy="2574925"/>
            <a:chOff x="2608" y="1298"/>
            <a:chExt cx="998" cy="2359"/>
          </a:xfrm>
        </p:grpSpPr>
        <p:sp>
          <p:nvSpPr>
            <p:cNvPr id="24594" name="Line 23"/>
            <p:cNvSpPr/>
            <p:nvPr/>
          </p:nvSpPr>
          <p:spPr>
            <a:xfrm>
              <a:off x="2789" y="1298"/>
              <a:ext cx="817" cy="1361"/>
            </a:xfrm>
            <a:prstGeom prst="line">
              <a:avLst/>
            </a:prstGeom>
            <a:ln w="12700" cap="flat" cmpd="sng">
              <a:solidFill>
                <a:schemeClr val="accent2"/>
              </a:solidFill>
              <a:prstDash val="solid"/>
              <a:round/>
              <a:headEnd type="none" w="med" len="med"/>
              <a:tailEnd type="none" w="med" len="med"/>
            </a:ln>
          </p:spPr>
        </p:sp>
        <p:sp>
          <p:nvSpPr>
            <p:cNvPr id="24595" name="Line 24"/>
            <p:cNvSpPr/>
            <p:nvPr/>
          </p:nvSpPr>
          <p:spPr>
            <a:xfrm flipV="1">
              <a:off x="2880" y="2659"/>
              <a:ext cx="726" cy="136"/>
            </a:xfrm>
            <a:prstGeom prst="line">
              <a:avLst/>
            </a:prstGeom>
            <a:ln w="12700" cap="flat" cmpd="sng">
              <a:solidFill>
                <a:schemeClr val="accent2"/>
              </a:solidFill>
              <a:prstDash val="solid"/>
              <a:round/>
              <a:headEnd type="none" w="med" len="med"/>
              <a:tailEnd type="none" w="med" len="med"/>
            </a:ln>
          </p:spPr>
        </p:sp>
        <p:sp>
          <p:nvSpPr>
            <p:cNvPr id="24596" name="Line 25"/>
            <p:cNvSpPr/>
            <p:nvPr/>
          </p:nvSpPr>
          <p:spPr>
            <a:xfrm flipV="1">
              <a:off x="2789" y="2659"/>
              <a:ext cx="816" cy="998"/>
            </a:xfrm>
            <a:prstGeom prst="line">
              <a:avLst/>
            </a:prstGeom>
            <a:ln w="12700" cap="flat" cmpd="sng">
              <a:solidFill>
                <a:schemeClr val="accent2"/>
              </a:solidFill>
              <a:prstDash val="solid"/>
              <a:round/>
              <a:headEnd type="none" w="med" len="med"/>
              <a:tailEnd type="none" w="med" len="med"/>
            </a:ln>
          </p:spPr>
        </p:sp>
        <p:sp>
          <p:nvSpPr>
            <p:cNvPr id="24597" name="Line 26"/>
            <p:cNvSpPr/>
            <p:nvPr/>
          </p:nvSpPr>
          <p:spPr>
            <a:xfrm>
              <a:off x="2699" y="2432"/>
              <a:ext cx="906" cy="227"/>
            </a:xfrm>
            <a:prstGeom prst="line">
              <a:avLst/>
            </a:prstGeom>
            <a:ln w="12700" cap="flat" cmpd="sng">
              <a:solidFill>
                <a:schemeClr val="accent2"/>
              </a:solidFill>
              <a:prstDash val="solid"/>
              <a:round/>
              <a:headEnd type="none" w="med" len="med"/>
              <a:tailEnd type="none" w="med" len="med"/>
            </a:ln>
          </p:spPr>
        </p:sp>
        <p:sp>
          <p:nvSpPr>
            <p:cNvPr id="24598" name="Line 27"/>
            <p:cNvSpPr/>
            <p:nvPr/>
          </p:nvSpPr>
          <p:spPr>
            <a:xfrm flipH="1">
              <a:off x="2608" y="2659"/>
              <a:ext cx="998" cy="317"/>
            </a:xfrm>
            <a:prstGeom prst="line">
              <a:avLst/>
            </a:prstGeom>
            <a:ln w="12700" cap="flat" cmpd="sng">
              <a:solidFill>
                <a:schemeClr val="accent2"/>
              </a:solidFill>
              <a:prstDash val="solid"/>
              <a:round/>
              <a:headEnd type="none" w="med" len="med"/>
              <a:tailEnd type="none" w="med" len="med"/>
            </a:ln>
          </p:spPr>
        </p:sp>
      </p:grpSp>
      <p:sp>
        <p:nvSpPr>
          <p:cNvPr id="80924" name="Text Box 28"/>
          <p:cNvSpPr txBox="1">
            <a:spLocks noChangeArrowheads="1"/>
          </p:cNvSpPr>
          <p:nvPr/>
        </p:nvSpPr>
        <p:spPr bwMode="auto">
          <a:xfrm>
            <a:off x="3779838" y="3068638"/>
            <a:ext cx="6731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marR="0" algn="ctr" defTabSz="914400">
              <a:spcBef>
                <a:spcPct val="50000"/>
              </a:spcBef>
              <a:buClrTx/>
              <a:buSzTx/>
              <a:buFontTx/>
              <a:buNone/>
              <a:defRPr/>
            </a:pPr>
            <a:r>
              <a:rPr kumimoji="0" lang="zh-CN" altLang="en-US" kern="1200" cap="none" spc="0" normalizeH="0" baseline="0" noProof="0">
                <a:solidFill>
                  <a:schemeClr val="tx2"/>
                </a:solidFill>
                <a:effectLst>
                  <a:outerShdw blurRad="38100" dist="38100" dir="2700000" algn="tl">
                    <a:srgbClr val="C0C0C0"/>
                  </a:outerShdw>
                </a:effectLst>
                <a:latin typeface="华文细黑" pitchFamily="2" charset="-122"/>
                <a:ea typeface="华文细黑" pitchFamily="2" charset="-122"/>
                <a:cs typeface="+mn-cs"/>
                <a:sym typeface="+mn-ea"/>
              </a:rPr>
              <a:t>经过面料</a:t>
            </a:r>
            <a:r>
              <a:rPr kumimoji="0" lang="en-US" altLang="zh-CN" kern="1200" cap="none" spc="0" normalizeH="0" baseline="0" noProof="0">
                <a:solidFill>
                  <a:schemeClr val="tx2"/>
                </a:solidFill>
                <a:effectLst>
                  <a:outerShdw blurRad="38100" dist="38100" dir="2700000" algn="tl">
                    <a:srgbClr val="C0C0C0"/>
                  </a:outerShdw>
                </a:effectLst>
                <a:latin typeface="华文细黑" pitchFamily="2" charset="-122"/>
                <a:ea typeface="华文细黑" pitchFamily="2" charset="-122"/>
                <a:cs typeface="+mn-cs"/>
                <a:sym typeface="+mn-ea"/>
              </a:rPr>
              <a:t>『</a:t>
            </a:r>
            <a:r>
              <a:rPr kumimoji="0" lang="zh-CN" altLang="en-US" kern="1200" cap="none" spc="0" normalizeH="0" baseline="0" noProof="0">
                <a:solidFill>
                  <a:schemeClr val="tx2"/>
                </a:solidFill>
                <a:effectLst>
                  <a:outerShdw blurRad="38100" dist="38100" dir="2700000" algn="tl">
                    <a:srgbClr val="C0C0C0"/>
                  </a:outerShdw>
                </a:effectLst>
                <a:latin typeface="华文细黑" pitchFamily="2" charset="-122"/>
                <a:ea typeface="华文细黑" pitchFamily="2" charset="-122"/>
                <a:cs typeface="+mn-cs"/>
                <a:sym typeface="+mn-ea"/>
              </a:rPr>
              <a:t>过滤</a:t>
            </a:r>
            <a:r>
              <a:rPr kumimoji="0" lang="en-US" altLang="zh-CN" kern="1200" cap="none" spc="0" normalizeH="0" baseline="0" noProof="0">
                <a:solidFill>
                  <a:schemeClr val="tx2"/>
                </a:solidFill>
                <a:effectLst>
                  <a:outerShdw blurRad="38100" dist="38100" dir="2700000" algn="tl">
                    <a:srgbClr val="C0C0C0"/>
                  </a:outerShdw>
                </a:effectLst>
                <a:latin typeface="华文细黑" pitchFamily="2" charset="-122"/>
                <a:ea typeface="华文细黑" pitchFamily="2" charset="-122"/>
                <a:cs typeface="+mn-cs"/>
                <a:sym typeface="+mn-ea"/>
              </a:rPr>
              <a:t>』</a:t>
            </a:r>
            <a:r>
              <a:rPr kumimoji="0" lang="zh-CN" altLang="en-US" kern="1200" cap="none" spc="0" normalizeH="0" baseline="0" noProof="0">
                <a:solidFill>
                  <a:schemeClr val="tx2"/>
                </a:solidFill>
                <a:effectLst>
                  <a:outerShdw blurRad="38100" dist="38100" dir="2700000" algn="tl">
                    <a:srgbClr val="C0C0C0"/>
                  </a:outerShdw>
                </a:effectLst>
                <a:latin typeface="华文细黑" pitchFamily="2" charset="-122"/>
                <a:ea typeface="华文细黑" pitchFamily="2" charset="-122"/>
                <a:cs typeface="+mn-cs"/>
                <a:sym typeface="+mn-ea"/>
              </a:rPr>
              <a:t>之后的微粒</a:t>
            </a:r>
            <a:endParaRPr kumimoji="0" lang="zh-CN" altLang="en-US" kern="1200" cap="none" spc="0" normalizeH="0" baseline="0" noProof="0">
              <a:solidFill>
                <a:schemeClr val="tx2"/>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pic>
        <p:nvPicPr>
          <p:cNvPr id="24600" name="Picture 29" descr="未标题-3"/>
          <p:cNvPicPr>
            <a:picLocks noChangeAspect="1"/>
          </p:cNvPicPr>
          <p:nvPr/>
        </p:nvPicPr>
        <p:blipFill>
          <a:blip r:embed="rId3"/>
          <a:stretch>
            <a:fillRect/>
          </a:stretch>
        </p:blipFill>
        <p:spPr>
          <a:xfrm>
            <a:off x="4932363" y="2349500"/>
            <a:ext cx="2376487" cy="1873250"/>
          </a:xfrm>
          <a:prstGeom prst="rect">
            <a:avLst/>
          </a:prstGeom>
          <a:noFill/>
          <a:ln w="9525">
            <a:noFill/>
          </a:ln>
        </p:spPr>
      </p:pic>
      <p:sp>
        <p:nvSpPr>
          <p:cNvPr id="80926" name="Text Box 30"/>
          <p:cNvSpPr txBox="1">
            <a:spLocks noChangeArrowheads="1"/>
          </p:cNvSpPr>
          <p:nvPr/>
        </p:nvSpPr>
        <p:spPr bwMode="auto">
          <a:xfrm>
            <a:off x="7451725" y="2420938"/>
            <a:ext cx="57626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algn="ctr" defTabSz="914400">
              <a:spcBef>
                <a:spcPct val="50000"/>
              </a:spcBef>
              <a:buClrTx/>
              <a:buSzTx/>
              <a:buFontTx/>
              <a:buNone/>
              <a:defRPr/>
            </a:pPr>
            <a:r>
              <a:rPr kumimoji="0" lang="zh-CN" altLang="en-US" sz="1800" kern="1200" cap="none" spc="0" normalizeH="0" baseline="0" noProof="0">
                <a:solidFill>
                  <a:schemeClr val="tx2"/>
                </a:solidFill>
                <a:effectLst>
                  <a:outerShdw blurRad="38100" dist="38100" dir="2700000" algn="tl">
                    <a:srgbClr val="C0C0C0"/>
                  </a:outerShdw>
                </a:effectLst>
                <a:latin typeface="华文细黑" pitchFamily="2" charset="-122"/>
                <a:ea typeface="华文细黑" pitchFamily="2" charset="-122"/>
                <a:cs typeface="+mn-cs"/>
                <a:sym typeface="+mn-ea"/>
              </a:rPr>
              <a:t>粒子渗透装置</a:t>
            </a:r>
            <a:endParaRPr kumimoji="0" lang="zh-CN" altLang="en-US" sz="1800" kern="1200" cap="none" spc="0" normalizeH="0" baseline="0" noProof="0">
              <a:solidFill>
                <a:schemeClr val="tx2"/>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
        <p:nvSpPr>
          <p:cNvPr id="24602" name="Rectangle 31"/>
          <p:cNvSpPr/>
          <p:nvPr/>
        </p:nvSpPr>
        <p:spPr>
          <a:xfrm>
            <a:off x="4645025" y="4508500"/>
            <a:ext cx="4103688" cy="1482725"/>
          </a:xfrm>
          <a:prstGeom prst="rect">
            <a:avLst/>
          </a:prstGeom>
          <a:noFill/>
          <a:ln w="9525">
            <a:noFill/>
          </a:ln>
        </p:spPr>
        <p:txBody>
          <a:bodyPr anchor="ctr" anchorCtr="0">
            <a:spAutoFit/>
          </a:bodyPr>
          <a:p>
            <a:pPr>
              <a:lnSpc>
                <a:spcPct val="95000"/>
              </a:lnSpc>
              <a:buChar char="•"/>
            </a:pPr>
            <a:r>
              <a:rPr lang="zh-CN" altLang="en-US" dirty="0">
                <a:latin typeface="华文细黑" pitchFamily="2" charset="-122"/>
                <a:ea typeface="华文细黑" pitchFamily="2" charset="-122"/>
              </a:rPr>
              <a:t>原理：将样品夹在固定装置上，通过真空泵垂直于样品抽取空气，使规定大小的粒子在一定浓度和速度下通过试样，用空气粒子计数器分别测量试样两端空间的粒子个数，两端空间粒子个数的比值就可以反映出粒子通过试样以后的减少情况。 </a:t>
            </a:r>
            <a:endParaRPr lang="zh-CN" altLang="en-US" dirty="0">
              <a:latin typeface="华文细黑" pitchFamily="2" charset="-122"/>
              <a:ea typeface="华文细黑" pitchFamily="2" charset="-122"/>
            </a:endParaRPr>
          </a:p>
        </p:txBody>
      </p:sp>
      <p:sp>
        <p:nvSpPr>
          <p:cNvPr id="31"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4"/>
    </p:custData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5601" name="Group 2"/>
          <p:cNvGrpSpPr>
            <a:grpSpLocks noChangeAspect="1"/>
          </p:cNvGrpSpPr>
          <p:nvPr/>
        </p:nvGrpSpPr>
        <p:grpSpPr>
          <a:xfrm>
            <a:off x="7956550" y="6092825"/>
            <a:ext cx="1143000" cy="685800"/>
            <a:chOff x="1800" y="1752"/>
            <a:chExt cx="1800" cy="1081"/>
          </a:xfrm>
        </p:grpSpPr>
        <p:pic>
          <p:nvPicPr>
            <p:cNvPr id="25602"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25603"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25604"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25605"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四、洁净服性能测试</a:t>
            </a:r>
            <a:endParaRPr lang="zh-CN" altLang="en-US" sz="2400" dirty="0">
              <a:latin typeface="华文细黑" pitchFamily="2" charset="-122"/>
              <a:ea typeface="华文细黑" pitchFamily="2" charset="-122"/>
            </a:endParaRPr>
          </a:p>
        </p:txBody>
      </p:sp>
      <p:sp>
        <p:nvSpPr>
          <p:cNvPr id="25606" name="Text Box 8"/>
          <p:cNvSpPr txBox="1"/>
          <p:nvPr/>
        </p:nvSpPr>
        <p:spPr>
          <a:xfrm>
            <a:off x="755650" y="2276475"/>
            <a:ext cx="3744913" cy="363538"/>
          </a:xfrm>
          <a:prstGeom prst="rect">
            <a:avLst/>
          </a:prstGeom>
          <a:noFill/>
          <a:ln w="9525">
            <a:noFill/>
          </a:ln>
        </p:spPr>
        <p:txBody>
          <a:bodyPr anchor="t" anchorCtr="0">
            <a:spAutoFit/>
          </a:bodyPr>
          <a:p>
            <a:pPr marL="342900" indent="-342900">
              <a:lnSpc>
                <a:spcPct val="110000"/>
              </a:lnSpc>
            </a:pPr>
            <a:r>
              <a:rPr lang="en-US" altLang="zh-CN" b="1" dirty="0">
                <a:latin typeface="华文细黑" pitchFamily="2" charset="-122"/>
                <a:ea typeface="华文细黑" pitchFamily="2" charset="-122"/>
              </a:rPr>
              <a:t> 3).</a:t>
            </a:r>
            <a:r>
              <a:rPr lang="zh-CN" altLang="en-US" b="1" dirty="0">
                <a:latin typeface="华文细黑" pitchFamily="2" charset="-122"/>
                <a:ea typeface="华文细黑" pitchFamily="2" charset="-122"/>
              </a:rPr>
              <a:t>空气粒子过滤效率测试</a:t>
            </a:r>
            <a:endParaRPr lang="zh-CN" altLang="en-US" b="1" dirty="0">
              <a:latin typeface="华文细黑" pitchFamily="2" charset="-122"/>
              <a:ea typeface="华文细黑" pitchFamily="2" charset="-122"/>
            </a:endParaRPr>
          </a:p>
        </p:txBody>
      </p:sp>
      <p:pic>
        <p:nvPicPr>
          <p:cNvPr id="25607" name="Picture 29"/>
          <p:cNvPicPr>
            <a:picLocks noChangeAspect="1"/>
          </p:cNvPicPr>
          <p:nvPr/>
        </p:nvPicPr>
        <p:blipFill>
          <a:blip r:embed="rId2"/>
          <a:stretch>
            <a:fillRect/>
          </a:stretch>
        </p:blipFill>
        <p:spPr>
          <a:xfrm>
            <a:off x="539750" y="2852738"/>
            <a:ext cx="3887788" cy="2916237"/>
          </a:xfrm>
          <a:prstGeom prst="rect">
            <a:avLst/>
          </a:prstGeom>
          <a:noFill/>
          <a:ln w="9525">
            <a:noFill/>
          </a:ln>
        </p:spPr>
      </p:pic>
      <p:sp>
        <p:nvSpPr>
          <p:cNvPr id="25608" name="Text Box 30"/>
          <p:cNvSpPr txBox="1"/>
          <p:nvPr/>
        </p:nvSpPr>
        <p:spPr>
          <a:xfrm>
            <a:off x="1025525" y="5768975"/>
            <a:ext cx="2825750" cy="336550"/>
          </a:xfrm>
          <a:prstGeom prst="rect">
            <a:avLst/>
          </a:prstGeom>
          <a:noFill/>
          <a:ln w="9525">
            <a:noFill/>
          </a:ln>
        </p:spPr>
        <p:txBody>
          <a:bodyPr wrap="none" anchor="t" anchorCtr="0">
            <a:spAutoFit/>
          </a:bodyPr>
          <a:p>
            <a:r>
              <a:rPr lang="zh-CN" altLang="en-US" dirty="0">
                <a:latin typeface="华文细黑" pitchFamily="2" charset="-122"/>
                <a:ea typeface="华文细黑" pitchFamily="2" charset="-122"/>
              </a:rPr>
              <a:t>织物空气粒子过滤效率测试台</a:t>
            </a:r>
            <a:endParaRPr lang="zh-CN" altLang="en-US" dirty="0">
              <a:latin typeface="华文细黑" pitchFamily="2" charset="-122"/>
              <a:ea typeface="华文细黑" pitchFamily="2" charset="-122"/>
            </a:endParaRPr>
          </a:p>
        </p:txBody>
      </p:sp>
      <p:sp>
        <p:nvSpPr>
          <p:cNvPr id="25609" name="Text Box 31"/>
          <p:cNvSpPr txBox="1"/>
          <p:nvPr/>
        </p:nvSpPr>
        <p:spPr>
          <a:xfrm>
            <a:off x="4859338" y="2708275"/>
            <a:ext cx="4033837" cy="3306763"/>
          </a:xfrm>
          <a:prstGeom prst="rect">
            <a:avLst/>
          </a:prstGeom>
          <a:noFill/>
          <a:ln w="9525">
            <a:noFill/>
          </a:ln>
        </p:spPr>
        <p:txBody>
          <a:bodyPr anchor="t" anchorCtr="0">
            <a:spAutoFit/>
          </a:bodyPr>
          <a:p>
            <a:pPr>
              <a:lnSpc>
                <a:spcPct val="130000"/>
              </a:lnSpc>
              <a:buClr>
                <a:schemeClr val="accent2"/>
              </a:buClr>
              <a:buFont typeface="Wingdings" panose="05000000000000000000" pitchFamily="2" charset="2"/>
              <a:buChar char="ü"/>
            </a:pPr>
            <a:r>
              <a:rPr lang="en-US" altLang="zh-CN" sz="1800" b="1" dirty="0">
                <a:latin typeface="华文细黑" pitchFamily="2" charset="-122"/>
                <a:ea typeface="华文细黑" pitchFamily="2" charset="-122"/>
              </a:rPr>
              <a:t> IEST-RP-CC003.3</a:t>
            </a:r>
            <a:r>
              <a:rPr lang="zh-CN" altLang="en-US" sz="1800" dirty="0">
                <a:latin typeface="华文细黑" pitchFamily="2" charset="-122"/>
                <a:ea typeface="华文细黑" pitchFamily="2" charset="-122"/>
              </a:rPr>
              <a:t>：使用普通大气</a:t>
            </a:r>
            <a:endParaRPr lang="zh-CN" altLang="en-US" sz="1800" dirty="0">
              <a:latin typeface="华文细黑" pitchFamily="2" charset="-122"/>
              <a:ea typeface="华文细黑" pitchFamily="2" charset="-122"/>
            </a:endParaRPr>
          </a:p>
          <a:p>
            <a:pPr>
              <a:lnSpc>
                <a:spcPct val="130000"/>
              </a:lnSpc>
              <a:buClr>
                <a:schemeClr val="accent2"/>
              </a:buClr>
              <a:buFont typeface="Wingdings" panose="05000000000000000000" pitchFamily="2" charset="2"/>
            </a:pPr>
            <a:r>
              <a:rPr lang="zh-CN" altLang="en-US" sz="1800" dirty="0">
                <a:latin typeface="华文细黑" pitchFamily="2" charset="-122"/>
                <a:ea typeface="华文细黑" pitchFamily="2" charset="-122"/>
              </a:rPr>
              <a:t>     颗粒，颗粒状况（粒径、浓度、</a:t>
            </a:r>
            <a:endParaRPr lang="zh-CN" altLang="en-US" sz="1800" dirty="0">
              <a:latin typeface="华文细黑" pitchFamily="2" charset="-122"/>
              <a:ea typeface="华文细黑" pitchFamily="2" charset="-122"/>
            </a:endParaRPr>
          </a:p>
          <a:p>
            <a:pPr>
              <a:lnSpc>
                <a:spcPct val="130000"/>
              </a:lnSpc>
              <a:buClr>
                <a:schemeClr val="accent2"/>
              </a:buClr>
              <a:buFont typeface="Wingdings" panose="05000000000000000000" pitchFamily="2" charset="2"/>
            </a:pPr>
            <a:r>
              <a:rPr lang="zh-CN" altLang="en-US" sz="1800" dirty="0">
                <a:latin typeface="华文细黑" pitchFamily="2" charset="-122"/>
                <a:ea typeface="华文细黑" pitchFamily="2" charset="-122"/>
              </a:rPr>
              <a:t>     组成）不确定，测试重现性差；</a:t>
            </a:r>
            <a:endParaRPr lang="zh-CN" altLang="en-US" sz="1800" dirty="0">
              <a:latin typeface="华文细黑" pitchFamily="2" charset="-122"/>
              <a:ea typeface="华文细黑" pitchFamily="2" charset="-122"/>
            </a:endParaRPr>
          </a:p>
          <a:p>
            <a:pPr>
              <a:lnSpc>
                <a:spcPct val="130000"/>
              </a:lnSpc>
              <a:buClr>
                <a:schemeClr val="accent2"/>
              </a:buClr>
              <a:buFont typeface="Wingdings" panose="05000000000000000000" pitchFamily="2" charset="2"/>
            </a:pPr>
            <a:endParaRPr lang="zh-CN" altLang="en-US" sz="1800" dirty="0">
              <a:latin typeface="华文细黑" pitchFamily="2" charset="-122"/>
              <a:ea typeface="华文细黑" pitchFamily="2" charset="-122"/>
            </a:endParaRPr>
          </a:p>
          <a:p>
            <a:pPr>
              <a:lnSpc>
                <a:spcPct val="130000"/>
              </a:lnSpc>
              <a:buClr>
                <a:schemeClr val="accent2"/>
              </a:buClr>
              <a:buFont typeface="Wingdings" panose="05000000000000000000" pitchFamily="2" charset="2"/>
              <a:buChar char="ü"/>
            </a:pPr>
            <a:r>
              <a:rPr lang="zh-CN" altLang="en-US" sz="1800" dirty="0">
                <a:latin typeface="华文细黑" pitchFamily="2" charset="-122"/>
                <a:ea typeface="华文细黑" pitchFamily="2" charset="-122"/>
              </a:rPr>
              <a:t> </a:t>
            </a:r>
            <a:r>
              <a:rPr lang="en-US" altLang="zh-CN" sz="1800" b="1" dirty="0">
                <a:latin typeface="华文细黑" pitchFamily="2" charset="-122"/>
                <a:ea typeface="华文细黑" pitchFamily="2" charset="-122"/>
              </a:rPr>
              <a:t>GB/T 24249-2009</a:t>
            </a:r>
            <a:r>
              <a:rPr lang="zh-CN" altLang="en-US" sz="1800" dirty="0">
                <a:latin typeface="华文细黑" pitchFamily="2" charset="-122"/>
                <a:ea typeface="华文细黑" pitchFamily="2" charset="-122"/>
              </a:rPr>
              <a:t>：聚苯乙烯（</a:t>
            </a:r>
            <a:r>
              <a:rPr lang="en-US" altLang="zh-CN" sz="1800" dirty="0">
                <a:latin typeface="华文细黑" pitchFamily="2" charset="-122"/>
                <a:ea typeface="华文细黑" pitchFamily="2" charset="-122"/>
              </a:rPr>
              <a:t>PSL</a:t>
            </a:r>
            <a:r>
              <a:rPr lang="zh-CN" altLang="en-US" sz="1800" dirty="0">
                <a:latin typeface="华文细黑" pitchFamily="2" charset="-122"/>
                <a:ea typeface="华文细黑" pitchFamily="2" charset="-122"/>
              </a:rPr>
              <a:t>）</a:t>
            </a:r>
            <a:endParaRPr lang="zh-CN" altLang="en-US" sz="1800" dirty="0">
              <a:latin typeface="华文细黑" pitchFamily="2" charset="-122"/>
              <a:ea typeface="华文细黑" pitchFamily="2" charset="-122"/>
            </a:endParaRPr>
          </a:p>
          <a:p>
            <a:pPr>
              <a:lnSpc>
                <a:spcPct val="130000"/>
              </a:lnSpc>
              <a:buClr>
                <a:schemeClr val="accent2"/>
              </a:buClr>
              <a:buFont typeface="Wingdings" panose="05000000000000000000" pitchFamily="2" charset="2"/>
            </a:pPr>
            <a:r>
              <a:rPr lang="zh-CN" altLang="en-US" sz="1800" dirty="0">
                <a:latin typeface="华文细黑" pitchFamily="2" charset="-122"/>
                <a:ea typeface="华文细黑" pitchFamily="2" charset="-122"/>
              </a:rPr>
              <a:t>      标准颗粒；</a:t>
            </a:r>
            <a:endParaRPr lang="zh-CN" altLang="en-US" sz="1800" dirty="0">
              <a:latin typeface="华文细黑" pitchFamily="2" charset="-122"/>
              <a:ea typeface="华文细黑" pitchFamily="2" charset="-122"/>
            </a:endParaRPr>
          </a:p>
          <a:p>
            <a:pPr>
              <a:lnSpc>
                <a:spcPct val="130000"/>
              </a:lnSpc>
              <a:buClr>
                <a:schemeClr val="accent2"/>
              </a:buClr>
              <a:buFont typeface="Wingdings" panose="05000000000000000000" pitchFamily="2" charset="2"/>
            </a:pPr>
            <a:r>
              <a:rPr lang="zh-CN" altLang="en-US" sz="1800" dirty="0">
                <a:latin typeface="华文细黑" pitchFamily="2" charset="-122"/>
                <a:ea typeface="华文细黑" pitchFamily="2" charset="-122"/>
              </a:rPr>
              <a:t>      粒径</a:t>
            </a:r>
            <a:r>
              <a:rPr lang="en-US" altLang="zh-CN" sz="1800" dirty="0">
                <a:latin typeface="华文细黑" pitchFamily="2" charset="-122"/>
                <a:ea typeface="华文细黑" pitchFamily="2" charset="-122"/>
              </a:rPr>
              <a:t>——0.5</a:t>
            </a:r>
            <a:r>
              <a:rPr lang="zh-CN" altLang="en-US" sz="1800" dirty="0">
                <a:latin typeface="华文细黑" pitchFamily="2" charset="-122"/>
                <a:ea typeface="华文细黑" pitchFamily="2" charset="-122"/>
              </a:rPr>
              <a:t>微米和</a:t>
            </a:r>
            <a:r>
              <a:rPr lang="en-US" altLang="zh-CN" sz="1800" dirty="0">
                <a:latin typeface="华文细黑" pitchFamily="2" charset="-122"/>
                <a:ea typeface="华文细黑" pitchFamily="2" charset="-122"/>
              </a:rPr>
              <a:t>1</a:t>
            </a:r>
            <a:r>
              <a:rPr lang="zh-CN" altLang="en-US" sz="1800" dirty="0">
                <a:latin typeface="华文细黑" pitchFamily="2" charset="-122"/>
                <a:ea typeface="华文细黑" pitchFamily="2" charset="-122"/>
              </a:rPr>
              <a:t>微米；</a:t>
            </a:r>
            <a:endParaRPr lang="zh-CN" altLang="en-US" sz="1800" dirty="0">
              <a:latin typeface="华文细黑" pitchFamily="2" charset="-122"/>
              <a:ea typeface="华文细黑" pitchFamily="2" charset="-122"/>
            </a:endParaRPr>
          </a:p>
          <a:p>
            <a:pPr>
              <a:lnSpc>
                <a:spcPct val="130000"/>
              </a:lnSpc>
              <a:buClr>
                <a:schemeClr val="accent2"/>
              </a:buClr>
              <a:buFont typeface="Wingdings" panose="05000000000000000000" pitchFamily="2" charset="2"/>
            </a:pPr>
            <a:r>
              <a:rPr lang="zh-CN" altLang="en-US" sz="1800" dirty="0">
                <a:latin typeface="华文细黑" pitchFamily="2" charset="-122"/>
                <a:ea typeface="华文细黑" pitchFamily="2" charset="-122"/>
              </a:rPr>
              <a:t>      浓度</a:t>
            </a:r>
            <a:r>
              <a:rPr lang="en-US" altLang="zh-CN" sz="1800" dirty="0">
                <a:latin typeface="华文细黑" pitchFamily="2" charset="-122"/>
                <a:ea typeface="华文细黑" pitchFamily="2" charset="-122"/>
              </a:rPr>
              <a:t>——</a:t>
            </a:r>
            <a:r>
              <a:rPr lang="zh-CN" altLang="en-US" sz="1800" dirty="0">
                <a:latin typeface="华文细黑" pitchFamily="2" charset="-122"/>
                <a:ea typeface="华文细黑" pitchFamily="2" charset="-122"/>
              </a:rPr>
              <a:t>每分钟</a:t>
            </a:r>
            <a:r>
              <a:rPr lang="en-US" altLang="zh-CN" sz="1800" dirty="0">
                <a:latin typeface="华文细黑" pitchFamily="2" charset="-122"/>
                <a:ea typeface="华文细黑" pitchFamily="2" charset="-122"/>
              </a:rPr>
              <a:t>6000~10000</a:t>
            </a:r>
            <a:r>
              <a:rPr lang="zh-CN" altLang="en-US" sz="1800" dirty="0">
                <a:latin typeface="华文细黑" pitchFamily="2" charset="-122"/>
                <a:ea typeface="华文细黑" pitchFamily="2" charset="-122"/>
              </a:rPr>
              <a:t>个；</a:t>
            </a:r>
            <a:endParaRPr lang="zh-CN" altLang="en-US" sz="1800" dirty="0">
              <a:latin typeface="华文细黑" pitchFamily="2" charset="-122"/>
              <a:ea typeface="华文细黑" pitchFamily="2" charset="-122"/>
            </a:endParaRPr>
          </a:p>
          <a:p>
            <a:pPr>
              <a:lnSpc>
                <a:spcPct val="130000"/>
              </a:lnSpc>
              <a:buClr>
                <a:schemeClr val="accent2"/>
              </a:buClr>
              <a:buFont typeface="Wingdings" panose="05000000000000000000" pitchFamily="2" charset="2"/>
            </a:pPr>
            <a:r>
              <a:rPr lang="zh-CN" altLang="en-US" sz="1800" dirty="0">
                <a:latin typeface="华文细黑" pitchFamily="2" charset="-122"/>
                <a:ea typeface="华文细黑" pitchFamily="2" charset="-122"/>
              </a:rPr>
              <a:t>      测试重现性、稳定性好。</a:t>
            </a:r>
            <a:endParaRPr lang="zh-CN" altLang="en-US" sz="1800" dirty="0">
              <a:latin typeface="华文细黑" pitchFamily="2" charset="-122"/>
              <a:ea typeface="华文细黑" pitchFamily="2" charset="-122"/>
            </a:endParaRPr>
          </a:p>
        </p:txBody>
      </p:sp>
      <p:sp>
        <p:nvSpPr>
          <p:cNvPr id="14"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3"/>
    </p:custData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Group 2"/>
          <p:cNvGrpSpPr>
            <a:grpSpLocks noChangeAspect="1"/>
          </p:cNvGrpSpPr>
          <p:nvPr/>
        </p:nvGrpSpPr>
        <p:grpSpPr>
          <a:xfrm>
            <a:off x="7956550" y="6092825"/>
            <a:ext cx="1143000" cy="685800"/>
            <a:chOff x="1800" y="1752"/>
            <a:chExt cx="1800" cy="1081"/>
          </a:xfrm>
        </p:grpSpPr>
        <p:pic>
          <p:nvPicPr>
            <p:cNvPr id="26626"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26627"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26628"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26629"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四、洁净服性能测试</a:t>
            </a:r>
            <a:endParaRPr lang="zh-CN" altLang="en-US" sz="2400" dirty="0">
              <a:latin typeface="华文细黑" pitchFamily="2" charset="-122"/>
              <a:ea typeface="华文细黑" pitchFamily="2" charset="-122"/>
            </a:endParaRPr>
          </a:p>
        </p:txBody>
      </p:sp>
      <p:sp>
        <p:nvSpPr>
          <p:cNvPr id="26630" name="Text Box 8"/>
          <p:cNvSpPr txBox="1"/>
          <p:nvPr/>
        </p:nvSpPr>
        <p:spPr>
          <a:xfrm>
            <a:off x="755650" y="2276475"/>
            <a:ext cx="4176713" cy="363538"/>
          </a:xfrm>
          <a:prstGeom prst="rect">
            <a:avLst/>
          </a:prstGeom>
          <a:noFill/>
          <a:ln w="9525">
            <a:noFill/>
          </a:ln>
        </p:spPr>
        <p:txBody>
          <a:bodyPr anchor="t" anchorCtr="0">
            <a:spAutoFit/>
          </a:bodyPr>
          <a:p>
            <a:pPr marL="342900" indent="-342900">
              <a:lnSpc>
                <a:spcPct val="110000"/>
              </a:lnSpc>
            </a:pPr>
            <a:r>
              <a:rPr lang="en-US" altLang="en-US" b="1" dirty="0">
                <a:latin typeface="华文细黑" pitchFamily="2" charset="-122"/>
                <a:ea typeface="华文细黑" pitchFamily="2" charset="-122"/>
              </a:rPr>
              <a:t>4).  微生物透过率试验</a:t>
            </a:r>
            <a:endParaRPr lang="zh-CN" altLang="en-US" b="1" dirty="0">
              <a:latin typeface="华文细黑" pitchFamily="2" charset="-122"/>
              <a:ea typeface="华文细黑" pitchFamily="2" charset="-122"/>
            </a:endParaRPr>
          </a:p>
        </p:txBody>
      </p:sp>
      <p:sp>
        <p:nvSpPr>
          <p:cNvPr id="26631" name="Text Box 9"/>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26632" name="Rectangle 10"/>
          <p:cNvSpPr/>
          <p:nvPr/>
        </p:nvSpPr>
        <p:spPr>
          <a:xfrm>
            <a:off x="468313" y="3171825"/>
            <a:ext cx="3095625" cy="2632075"/>
          </a:xfrm>
          <a:prstGeom prst="rect">
            <a:avLst/>
          </a:prstGeom>
          <a:noFill/>
          <a:ln w="9525">
            <a:noFill/>
          </a:ln>
        </p:spPr>
        <p:txBody>
          <a:bodyPr anchor="ctr" anchorCtr="0">
            <a:spAutoFit/>
          </a:bodyPr>
          <a:p>
            <a:pPr>
              <a:lnSpc>
                <a:spcPct val="130000"/>
              </a:lnSpc>
            </a:pPr>
            <a:r>
              <a:rPr lang="en-US" altLang="zh-CN" dirty="0">
                <a:latin typeface="华文细黑" pitchFamily="2" charset="-122"/>
                <a:ea typeface="华文细黑" pitchFamily="2" charset="-122"/>
              </a:rPr>
              <a:t>        </a:t>
            </a:r>
            <a:r>
              <a:rPr lang="zh-CN" altLang="en-US" dirty="0">
                <a:latin typeface="华文细黑" pitchFamily="2" charset="-122"/>
                <a:ea typeface="华文细黑" pitchFamily="2" charset="-122"/>
              </a:rPr>
              <a:t>本试验可用于评估微生物的透过率，也可用于测定布料和服装阻止包括细菌在内的颗粒物透过的能力。微生物透过率试验与颗粒物透过率试验以及汉姆克滚筒试验三者一起进行，可以综合评估洁净室布料或工作服的隔离性能和颗粒物脱落风险。</a:t>
            </a:r>
            <a:endParaRPr lang="zh-CN" altLang="en-US" dirty="0">
              <a:latin typeface="华文细黑" pitchFamily="2" charset="-122"/>
              <a:ea typeface="华文细黑" pitchFamily="2" charset="-122"/>
            </a:endParaRPr>
          </a:p>
        </p:txBody>
      </p:sp>
      <p:pic>
        <p:nvPicPr>
          <p:cNvPr id="26633" name="Picture 11"/>
          <p:cNvPicPr>
            <a:picLocks noChangeAspect="1"/>
          </p:cNvPicPr>
          <p:nvPr/>
        </p:nvPicPr>
        <p:blipFill>
          <a:blip r:embed="rId2"/>
          <a:stretch>
            <a:fillRect/>
          </a:stretch>
        </p:blipFill>
        <p:spPr>
          <a:xfrm>
            <a:off x="3617913" y="2930525"/>
            <a:ext cx="5275262" cy="2946400"/>
          </a:xfrm>
          <a:prstGeom prst="rect">
            <a:avLst/>
          </a:prstGeom>
          <a:noFill/>
          <a:ln w="9525" cap="flat" cmpd="sng">
            <a:solidFill>
              <a:srgbClr val="000000"/>
            </a:solidFill>
            <a:prstDash val="solid"/>
            <a:miter/>
            <a:headEnd type="none" w="med" len="med"/>
            <a:tailEnd type="none" w="med" len="med"/>
          </a:ln>
        </p:spPr>
      </p:pic>
      <p:sp>
        <p:nvSpPr>
          <p:cNvPr id="14"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3"/>
    </p:custData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649" name="Group 2"/>
          <p:cNvGrpSpPr>
            <a:grpSpLocks noChangeAspect="1"/>
          </p:cNvGrpSpPr>
          <p:nvPr/>
        </p:nvGrpSpPr>
        <p:grpSpPr>
          <a:xfrm>
            <a:off x="7956550" y="6092825"/>
            <a:ext cx="1143000" cy="685800"/>
            <a:chOff x="1800" y="1752"/>
            <a:chExt cx="1800" cy="1081"/>
          </a:xfrm>
        </p:grpSpPr>
        <p:pic>
          <p:nvPicPr>
            <p:cNvPr id="27650"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27651"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27652"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27653"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四、洁净服性能测试</a:t>
            </a:r>
            <a:endParaRPr lang="zh-CN" altLang="en-US" sz="2400" dirty="0">
              <a:latin typeface="华文细黑" pitchFamily="2" charset="-122"/>
              <a:ea typeface="华文细黑" pitchFamily="2" charset="-122"/>
            </a:endParaRPr>
          </a:p>
        </p:txBody>
      </p:sp>
      <p:sp>
        <p:nvSpPr>
          <p:cNvPr id="27654" name="Text Box 8"/>
          <p:cNvSpPr txBox="1"/>
          <p:nvPr/>
        </p:nvSpPr>
        <p:spPr>
          <a:xfrm>
            <a:off x="755650" y="2276475"/>
            <a:ext cx="3960813" cy="363538"/>
          </a:xfrm>
          <a:prstGeom prst="rect">
            <a:avLst/>
          </a:prstGeom>
          <a:noFill/>
          <a:ln w="9525">
            <a:noFill/>
          </a:ln>
        </p:spPr>
        <p:txBody>
          <a:bodyPr anchor="t" anchorCtr="0">
            <a:spAutoFit/>
          </a:bodyPr>
          <a:p>
            <a:pPr marL="342900" indent="-342900">
              <a:lnSpc>
                <a:spcPct val="110000"/>
              </a:lnSpc>
            </a:pPr>
            <a:r>
              <a:rPr lang="en-US" altLang="zh-CN" b="1" dirty="0">
                <a:latin typeface="华文细黑" pitchFamily="2" charset="-122"/>
                <a:ea typeface="华文细黑" pitchFamily="2" charset="-122"/>
              </a:rPr>
              <a:t>5). </a:t>
            </a:r>
            <a:r>
              <a:rPr lang="zh-CN" altLang="en-US" b="1" dirty="0">
                <a:latin typeface="华文细黑" pitchFamily="2" charset="-122"/>
                <a:ea typeface="华文细黑" pitchFamily="2" charset="-122"/>
              </a:rPr>
              <a:t>滚筒摩擦法之一（汉姆克法） </a:t>
            </a:r>
            <a:endParaRPr lang="zh-CN" altLang="en-US" b="1" dirty="0">
              <a:latin typeface="华文细黑" pitchFamily="2" charset="-122"/>
              <a:ea typeface="华文细黑" pitchFamily="2" charset="-122"/>
            </a:endParaRPr>
          </a:p>
        </p:txBody>
      </p:sp>
      <p:sp>
        <p:nvSpPr>
          <p:cNvPr id="27655" name="Text Box 11"/>
          <p:cNvSpPr txBox="1"/>
          <p:nvPr/>
        </p:nvSpPr>
        <p:spPr>
          <a:xfrm>
            <a:off x="755650" y="2997200"/>
            <a:ext cx="4537075" cy="1362075"/>
          </a:xfrm>
          <a:prstGeom prst="rect">
            <a:avLst/>
          </a:prstGeom>
          <a:noFill/>
          <a:ln w="9525">
            <a:noFill/>
          </a:ln>
        </p:spPr>
        <p:txBody>
          <a:bodyPr anchor="t" anchorCtr="0">
            <a:spAutoFit/>
          </a:bodyPr>
          <a:p>
            <a:pPr>
              <a:lnSpc>
                <a:spcPct val="130000"/>
              </a:lnSpc>
              <a:spcBef>
                <a:spcPct val="50000"/>
              </a:spcBef>
            </a:pPr>
            <a:r>
              <a:rPr lang="en-US" altLang="zh-CN" dirty="0">
                <a:latin typeface="Arial" panose="020B0604020202020204" pitchFamily="34" charset="0"/>
                <a:ea typeface="华文细黑" pitchFamily="2" charset="-122"/>
              </a:rPr>
              <a:t>IEST-RP-CC003.3</a:t>
            </a:r>
            <a:r>
              <a:rPr lang="zh-CN" altLang="en-US" dirty="0">
                <a:latin typeface="Arial" panose="020B0604020202020204" pitchFamily="34" charset="0"/>
                <a:ea typeface="华文细黑" pitchFamily="2" charset="-122"/>
              </a:rPr>
              <a:t>对汉姆克法作了非常详细的描述，从滚筒尺寸、材质、滚筒转速、服装折叠方法、采样管的位置、测试程序等都说明得十分清楚，非常具有可操作性 。</a:t>
            </a:r>
            <a:endParaRPr lang="zh-CN" altLang="en-US" dirty="0">
              <a:latin typeface="Arial" panose="020B0604020202020204" pitchFamily="34" charset="0"/>
              <a:ea typeface="华文细黑" pitchFamily="2" charset="-122"/>
            </a:endParaRPr>
          </a:p>
        </p:txBody>
      </p:sp>
      <p:sp>
        <p:nvSpPr>
          <p:cNvPr id="27656" name="Text Box 12"/>
          <p:cNvSpPr txBox="1"/>
          <p:nvPr/>
        </p:nvSpPr>
        <p:spPr>
          <a:xfrm>
            <a:off x="5724525" y="5445125"/>
            <a:ext cx="2698750" cy="366713"/>
          </a:xfrm>
          <a:prstGeom prst="rect">
            <a:avLst/>
          </a:prstGeom>
          <a:noFill/>
          <a:ln w="9525">
            <a:noFill/>
          </a:ln>
        </p:spPr>
        <p:txBody>
          <a:bodyPr wrap="none" anchor="t" anchorCtr="0">
            <a:spAutoFit/>
          </a:bodyPr>
          <a:p>
            <a:r>
              <a:rPr lang="zh-CN" altLang="en-US" sz="1800" dirty="0">
                <a:latin typeface="华文细黑" pitchFamily="2" charset="-122"/>
                <a:ea typeface="华文细黑" pitchFamily="2" charset="-122"/>
              </a:rPr>
              <a:t>汉姆克滚筒及粒子计数器</a:t>
            </a:r>
            <a:endParaRPr lang="zh-CN" altLang="en-US" sz="1800" dirty="0">
              <a:latin typeface="华文细黑" pitchFamily="2" charset="-122"/>
              <a:ea typeface="华文细黑" pitchFamily="2" charset="-122"/>
            </a:endParaRPr>
          </a:p>
        </p:txBody>
      </p:sp>
      <p:pic>
        <p:nvPicPr>
          <p:cNvPr id="27657" name="Picture 13"/>
          <p:cNvPicPr>
            <a:picLocks noChangeAspect="1"/>
          </p:cNvPicPr>
          <p:nvPr/>
        </p:nvPicPr>
        <p:blipFill>
          <a:blip r:embed="rId2"/>
          <a:stretch>
            <a:fillRect/>
          </a:stretch>
        </p:blipFill>
        <p:spPr>
          <a:xfrm>
            <a:off x="5435600" y="2492375"/>
            <a:ext cx="3313113" cy="2820988"/>
          </a:xfrm>
          <a:prstGeom prst="rect">
            <a:avLst/>
          </a:prstGeom>
          <a:noFill/>
          <a:ln w="9525">
            <a:noFill/>
          </a:ln>
        </p:spPr>
      </p:pic>
      <p:sp>
        <p:nvSpPr>
          <p:cNvPr id="14"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3"/>
    </p:custData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673" name="Group 2"/>
          <p:cNvGrpSpPr>
            <a:grpSpLocks noChangeAspect="1"/>
          </p:cNvGrpSpPr>
          <p:nvPr/>
        </p:nvGrpSpPr>
        <p:grpSpPr>
          <a:xfrm>
            <a:off x="7956550" y="6092825"/>
            <a:ext cx="1143000" cy="685800"/>
            <a:chOff x="1800" y="1752"/>
            <a:chExt cx="1800" cy="1081"/>
          </a:xfrm>
        </p:grpSpPr>
        <p:pic>
          <p:nvPicPr>
            <p:cNvPr id="28674"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28675"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28676"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28677"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四、洁净服性能测试</a:t>
            </a:r>
            <a:endParaRPr lang="zh-CN" altLang="en-US" sz="2400" dirty="0">
              <a:latin typeface="华文细黑" pitchFamily="2" charset="-122"/>
              <a:ea typeface="华文细黑" pitchFamily="2" charset="-122"/>
            </a:endParaRPr>
          </a:p>
        </p:txBody>
      </p:sp>
      <p:sp>
        <p:nvSpPr>
          <p:cNvPr id="28678" name="Text Box 8"/>
          <p:cNvSpPr txBox="1"/>
          <p:nvPr/>
        </p:nvSpPr>
        <p:spPr>
          <a:xfrm>
            <a:off x="755650" y="2276475"/>
            <a:ext cx="3960813" cy="363538"/>
          </a:xfrm>
          <a:prstGeom prst="rect">
            <a:avLst/>
          </a:prstGeom>
          <a:noFill/>
          <a:ln w="9525">
            <a:noFill/>
          </a:ln>
        </p:spPr>
        <p:txBody>
          <a:bodyPr anchor="t" anchorCtr="0">
            <a:spAutoFit/>
          </a:bodyPr>
          <a:p>
            <a:pPr marL="342900" indent="-342900">
              <a:lnSpc>
                <a:spcPct val="110000"/>
              </a:lnSpc>
            </a:pPr>
            <a:r>
              <a:rPr lang="en-US" altLang="zh-CN" b="1" dirty="0">
                <a:latin typeface="华文细黑" pitchFamily="2" charset="-122"/>
                <a:ea typeface="华文细黑" pitchFamily="2" charset="-122"/>
              </a:rPr>
              <a:t>5). </a:t>
            </a:r>
            <a:r>
              <a:rPr lang="zh-CN" altLang="en-US" b="1" dirty="0">
                <a:latin typeface="华文细黑" pitchFamily="2" charset="-122"/>
                <a:ea typeface="华文细黑" pitchFamily="2" charset="-122"/>
              </a:rPr>
              <a:t>滚筒摩擦法之二（</a:t>
            </a:r>
            <a:r>
              <a:rPr lang="en-US" altLang="zh-CN" b="1" dirty="0">
                <a:latin typeface="华文细黑" pitchFamily="2" charset="-122"/>
                <a:ea typeface="华文细黑" pitchFamily="2" charset="-122"/>
              </a:rPr>
              <a:t>JIS</a:t>
            </a:r>
            <a:r>
              <a:rPr lang="zh-CN" altLang="en-US" b="1" dirty="0">
                <a:latin typeface="华文细黑" pitchFamily="2" charset="-122"/>
                <a:ea typeface="华文细黑" pitchFamily="2" charset="-122"/>
              </a:rPr>
              <a:t>法） </a:t>
            </a:r>
            <a:endParaRPr lang="zh-CN" altLang="en-US" b="1" dirty="0">
              <a:latin typeface="华文细黑" pitchFamily="2" charset="-122"/>
              <a:ea typeface="华文细黑" pitchFamily="2" charset="-122"/>
            </a:endParaRPr>
          </a:p>
        </p:txBody>
      </p:sp>
      <p:grpSp>
        <p:nvGrpSpPr>
          <p:cNvPr id="28679" name="Group 12"/>
          <p:cNvGrpSpPr/>
          <p:nvPr/>
        </p:nvGrpSpPr>
        <p:grpSpPr>
          <a:xfrm>
            <a:off x="323850" y="2997200"/>
            <a:ext cx="5437188" cy="2665413"/>
            <a:chOff x="540" y="1908"/>
            <a:chExt cx="10440" cy="4212"/>
          </a:xfrm>
        </p:grpSpPr>
        <p:pic>
          <p:nvPicPr>
            <p:cNvPr id="28680" name="Picture 13"/>
            <p:cNvPicPr>
              <a:picLocks noChangeAspect="1"/>
            </p:cNvPicPr>
            <p:nvPr/>
          </p:nvPicPr>
          <p:blipFill>
            <a:blip r:embed="rId2"/>
            <a:stretch>
              <a:fillRect/>
            </a:stretch>
          </p:blipFill>
          <p:spPr>
            <a:xfrm>
              <a:off x="540" y="1908"/>
              <a:ext cx="5940" cy="4168"/>
            </a:xfrm>
            <a:prstGeom prst="rect">
              <a:avLst/>
            </a:prstGeom>
            <a:noFill/>
            <a:ln w="9525">
              <a:noFill/>
            </a:ln>
          </p:spPr>
        </p:pic>
        <p:pic>
          <p:nvPicPr>
            <p:cNvPr id="28681" name="Picture 14"/>
            <p:cNvPicPr>
              <a:picLocks noChangeAspect="1"/>
            </p:cNvPicPr>
            <p:nvPr/>
          </p:nvPicPr>
          <p:blipFill>
            <a:blip r:embed="rId3"/>
            <a:srcRect l="21982" t="20624" r="57587" b="42697"/>
            <a:stretch>
              <a:fillRect/>
            </a:stretch>
          </p:blipFill>
          <p:spPr>
            <a:xfrm>
              <a:off x="6480" y="1908"/>
              <a:ext cx="4500" cy="4212"/>
            </a:xfrm>
            <a:prstGeom prst="rect">
              <a:avLst/>
            </a:prstGeom>
            <a:noFill/>
            <a:ln w="9525">
              <a:noFill/>
            </a:ln>
          </p:spPr>
        </p:pic>
      </p:grpSp>
      <p:sp>
        <p:nvSpPr>
          <p:cNvPr id="28682" name="Text Box 15"/>
          <p:cNvSpPr txBox="1"/>
          <p:nvPr/>
        </p:nvSpPr>
        <p:spPr>
          <a:xfrm>
            <a:off x="6480175" y="2774950"/>
            <a:ext cx="2012950" cy="366713"/>
          </a:xfrm>
          <a:prstGeom prst="rect">
            <a:avLst/>
          </a:prstGeom>
          <a:noFill/>
          <a:ln w="9525">
            <a:noFill/>
          </a:ln>
        </p:spPr>
        <p:txBody>
          <a:bodyPr wrap="none" anchor="t" anchorCtr="0">
            <a:spAutoFit/>
          </a:bodyPr>
          <a:p>
            <a:r>
              <a:rPr lang="zh-CN" altLang="en-US" sz="1800" dirty="0">
                <a:latin typeface="华文细黑" pitchFamily="2" charset="-122"/>
                <a:ea typeface="华文细黑" pitchFamily="2" charset="-122"/>
              </a:rPr>
              <a:t>与汉姆克的区别：</a:t>
            </a:r>
            <a:endParaRPr lang="zh-CN" altLang="en-US" sz="1800" dirty="0">
              <a:latin typeface="华文细黑" pitchFamily="2" charset="-122"/>
              <a:ea typeface="华文细黑" pitchFamily="2" charset="-122"/>
            </a:endParaRPr>
          </a:p>
        </p:txBody>
      </p:sp>
      <p:sp>
        <p:nvSpPr>
          <p:cNvPr id="28683" name="Text Box 16"/>
          <p:cNvSpPr txBox="1"/>
          <p:nvPr/>
        </p:nvSpPr>
        <p:spPr>
          <a:xfrm>
            <a:off x="6156325" y="3490913"/>
            <a:ext cx="2773363" cy="2170112"/>
          </a:xfrm>
          <a:prstGeom prst="rect">
            <a:avLst/>
          </a:prstGeom>
          <a:noFill/>
          <a:ln w="9525">
            <a:noFill/>
          </a:ln>
        </p:spPr>
        <p:txBody>
          <a:bodyPr anchor="t" anchorCtr="0">
            <a:spAutoFit/>
          </a:bodyPr>
          <a:p>
            <a:pPr>
              <a:spcBef>
                <a:spcPct val="50000"/>
              </a:spcBef>
              <a:buClr>
                <a:schemeClr val="accent2"/>
              </a:buClr>
              <a:buFont typeface="Wingdings" panose="05000000000000000000" pitchFamily="2" charset="2"/>
              <a:buChar char="Ø"/>
            </a:pPr>
            <a:r>
              <a:rPr lang="en-US" altLang="zh-CN" dirty="0">
                <a:latin typeface="华文细黑" pitchFamily="2" charset="-122"/>
                <a:ea typeface="华文细黑" pitchFamily="2" charset="-122"/>
              </a:rPr>
              <a:t>JIS</a:t>
            </a:r>
            <a:r>
              <a:rPr lang="zh-CN" altLang="en-US" dirty="0">
                <a:latin typeface="华文细黑" pitchFamily="2" charset="-122"/>
                <a:ea typeface="华文细黑" pitchFamily="2" charset="-122"/>
              </a:rPr>
              <a:t>标准中沿滚筒水平方向</a:t>
            </a:r>
            <a:endParaRPr lang="zh-CN" altLang="en-US" dirty="0">
              <a:latin typeface="华文细黑" pitchFamily="2" charset="-122"/>
              <a:ea typeface="华文细黑" pitchFamily="2" charset="-122"/>
            </a:endParaRPr>
          </a:p>
          <a:p>
            <a:pPr>
              <a:spcBef>
                <a:spcPct val="50000"/>
              </a:spcBef>
            </a:pPr>
            <a:r>
              <a:rPr lang="zh-CN" altLang="en-US" dirty="0">
                <a:latin typeface="华文细黑" pitchFamily="2" charset="-122"/>
                <a:ea typeface="华文细黑" pitchFamily="2" charset="-122"/>
              </a:rPr>
              <a:t>   有强制气流； </a:t>
            </a:r>
            <a:endParaRPr lang="zh-CN" altLang="en-US" dirty="0">
              <a:latin typeface="华文细黑" pitchFamily="2" charset="-122"/>
              <a:ea typeface="华文细黑" pitchFamily="2" charset="-122"/>
            </a:endParaRPr>
          </a:p>
          <a:p>
            <a:pPr>
              <a:spcBef>
                <a:spcPct val="50000"/>
              </a:spcBef>
              <a:buClr>
                <a:schemeClr val="accent2"/>
              </a:buClr>
              <a:buFont typeface="Wingdings" panose="05000000000000000000" pitchFamily="2" charset="2"/>
              <a:buChar char="Ø"/>
            </a:pPr>
            <a:r>
              <a:rPr lang="zh-CN" altLang="en-US" dirty="0">
                <a:latin typeface="华文细黑" pitchFamily="2" charset="-122"/>
                <a:ea typeface="华文细黑" pitchFamily="2" charset="-122"/>
              </a:rPr>
              <a:t>采样管位置不一致； </a:t>
            </a:r>
            <a:endParaRPr lang="zh-CN" altLang="en-US" dirty="0">
              <a:latin typeface="华文细黑" pitchFamily="2" charset="-122"/>
              <a:ea typeface="华文细黑" pitchFamily="2" charset="-122"/>
            </a:endParaRPr>
          </a:p>
          <a:p>
            <a:pPr>
              <a:spcBef>
                <a:spcPct val="50000"/>
              </a:spcBef>
              <a:buClr>
                <a:schemeClr val="accent2"/>
              </a:buClr>
              <a:buFont typeface="Wingdings" panose="05000000000000000000" pitchFamily="2" charset="2"/>
              <a:buChar char="Ø"/>
            </a:pPr>
            <a:r>
              <a:rPr lang="zh-CN" altLang="en-US" dirty="0">
                <a:latin typeface="华文细黑" pitchFamily="2" charset="-122"/>
                <a:ea typeface="华文细黑" pitchFamily="2" charset="-122"/>
              </a:rPr>
              <a:t>滚筒转速不同； </a:t>
            </a:r>
            <a:endParaRPr lang="zh-CN" altLang="en-US" dirty="0">
              <a:latin typeface="华文细黑" pitchFamily="2" charset="-122"/>
              <a:ea typeface="华文细黑" pitchFamily="2" charset="-122"/>
            </a:endParaRPr>
          </a:p>
          <a:p>
            <a:pPr>
              <a:spcBef>
                <a:spcPct val="50000"/>
              </a:spcBef>
              <a:buClr>
                <a:schemeClr val="accent2"/>
              </a:buClr>
              <a:buFont typeface="Wingdings" panose="05000000000000000000" pitchFamily="2" charset="2"/>
              <a:buChar char="Ø"/>
            </a:pPr>
            <a:r>
              <a:rPr lang="zh-CN" altLang="en-US" dirty="0">
                <a:latin typeface="华文细黑" pitchFamily="2" charset="-122"/>
                <a:ea typeface="华文细黑" pitchFamily="2" charset="-122"/>
              </a:rPr>
              <a:t>滚筒大小不一样；</a:t>
            </a:r>
            <a:endParaRPr lang="zh-CN" altLang="en-US" dirty="0">
              <a:latin typeface="华文细黑" pitchFamily="2" charset="-122"/>
              <a:ea typeface="华文细黑" pitchFamily="2" charset="-122"/>
            </a:endParaRPr>
          </a:p>
          <a:p>
            <a:pPr>
              <a:spcBef>
                <a:spcPct val="50000"/>
              </a:spcBef>
              <a:buClr>
                <a:schemeClr val="accent2"/>
              </a:buClr>
              <a:buFont typeface="Wingdings" panose="05000000000000000000" pitchFamily="2" charset="2"/>
            </a:pPr>
            <a:endParaRPr lang="en-US" altLang="zh-CN" dirty="0">
              <a:latin typeface="华文细黑" pitchFamily="2" charset="-122"/>
              <a:ea typeface="华文细黑" pitchFamily="2" charset="-122"/>
            </a:endParaRPr>
          </a:p>
        </p:txBody>
      </p:sp>
      <p:sp>
        <p:nvSpPr>
          <p:cNvPr id="16"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4"/>
    </p:custData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697" name="Group 2"/>
          <p:cNvGrpSpPr>
            <a:grpSpLocks noChangeAspect="1"/>
          </p:cNvGrpSpPr>
          <p:nvPr/>
        </p:nvGrpSpPr>
        <p:grpSpPr>
          <a:xfrm>
            <a:off x="7956550" y="6092825"/>
            <a:ext cx="1143000" cy="685800"/>
            <a:chOff x="1800" y="1752"/>
            <a:chExt cx="1800" cy="1081"/>
          </a:xfrm>
        </p:grpSpPr>
        <p:pic>
          <p:nvPicPr>
            <p:cNvPr id="29698"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29699"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29700"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29701"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四、洁净服性能测试</a:t>
            </a:r>
            <a:endParaRPr lang="zh-CN" altLang="en-US" sz="2400" dirty="0">
              <a:latin typeface="华文细黑" pitchFamily="2" charset="-122"/>
              <a:ea typeface="华文细黑" pitchFamily="2" charset="-122"/>
            </a:endParaRPr>
          </a:p>
        </p:txBody>
      </p:sp>
      <p:sp>
        <p:nvSpPr>
          <p:cNvPr id="29702" name="Text Box 8"/>
          <p:cNvSpPr txBox="1"/>
          <p:nvPr/>
        </p:nvSpPr>
        <p:spPr>
          <a:xfrm>
            <a:off x="755650" y="2276475"/>
            <a:ext cx="2376488" cy="633413"/>
          </a:xfrm>
          <a:prstGeom prst="rect">
            <a:avLst/>
          </a:prstGeom>
          <a:noFill/>
          <a:ln w="9525">
            <a:noFill/>
          </a:ln>
        </p:spPr>
        <p:txBody>
          <a:bodyPr anchor="t" anchorCtr="0">
            <a:spAutoFit/>
          </a:bodyPr>
          <a:p>
            <a:pPr marL="342900" indent="-342900">
              <a:lnSpc>
                <a:spcPct val="110000"/>
              </a:lnSpc>
            </a:pPr>
            <a:r>
              <a:rPr lang="en-US" altLang="zh-CN" b="1" dirty="0">
                <a:latin typeface="华文细黑" pitchFamily="2" charset="-122"/>
                <a:ea typeface="华文细黑" pitchFamily="2" charset="-122"/>
              </a:rPr>
              <a:t>6). </a:t>
            </a:r>
            <a:r>
              <a:rPr lang="zh-CN" altLang="en-US" b="1" dirty="0">
                <a:latin typeface="华文细黑" pitchFamily="2" charset="-122"/>
                <a:ea typeface="华文细黑" pitchFamily="2" charset="-122"/>
              </a:rPr>
              <a:t>易脱落大微粒检测</a:t>
            </a:r>
            <a:endParaRPr lang="zh-CN" altLang="en-US" b="1" dirty="0">
              <a:latin typeface="华文细黑" pitchFamily="2" charset="-122"/>
              <a:ea typeface="华文细黑" pitchFamily="2" charset="-122"/>
            </a:endParaRPr>
          </a:p>
          <a:p>
            <a:pPr marL="342900" indent="-342900">
              <a:lnSpc>
                <a:spcPct val="110000"/>
              </a:lnSpc>
            </a:pPr>
            <a:endParaRPr lang="zh-CN" altLang="en-US" b="1" dirty="0">
              <a:latin typeface="华文细黑" pitchFamily="2" charset="-122"/>
              <a:ea typeface="华文细黑" pitchFamily="2" charset="-122"/>
            </a:endParaRPr>
          </a:p>
        </p:txBody>
      </p:sp>
      <p:sp>
        <p:nvSpPr>
          <p:cNvPr id="29703" name="Text Box 14"/>
          <p:cNvSpPr txBox="1"/>
          <p:nvPr/>
        </p:nvSpPr>
        <p:spPr>
          <a:xfrm>
            <a:off x="755650" y="3189288"/>
            <a:ext cx="3671888" cy="1679575"/>
          </a:xfrm>
          <a:prstGeom prst="rect">
            <a:avLst/>
          </a:prstGeom>
          <a:noFill/>
          <a:ln w="9525">
            <a:noFill/>
          </a:ln>
        </p:spPr>
        <p:txBody>
          <a:bodyPr anchor="t" anchorCtr="0">
            <a:spAutoFit/>
          </a:bodyPr>
          <a:p>
            <a:pPr>
              <a:lnSpc>
                <a:spcPct val="130000"/>
              </a:lnSpc>
              <a:spcBef>
                <a:spcPct val="50000"/>
              </a:spcBef>
            </a:pPr>
            <a:r>
              <a:rPr lang="zh-CN" altLang="en-US" b="1" dirty="0">
                <a:latin typeface="Arial" panose="020B0604020202020204" pitchFamily="34" charset="0"/>
                <a:ea typeface="华文细黑" pitchFamily="2" charset="-122"/>
              </a:rPr>
              <a:t>原理：</a:t>
            </a:r>
            <a:r>
              <a:rPr lang="zh-CN" altLang="en-US" dirty="0">
                <a:latin typeface="Arial" panose="020B0604020202020204" pitchFamily="34" charset="0"/>
                <a:ea typeface="华文细黑" pitchFamily="2" charset="-122"/>
              </a:rPr>
              <a:t>将服装的一个局部放在支撑网上，然后抽真空。用滤膜过滤空气，对滤膜收集的颗粒物进行显微分析，这种方法主要是针对大于</a:t>
            </a:r>
            <a:r>
              <a:rPr lang="en-US" altLang="zh-CN" dirty="0">
                <a:latin typeface="Arial" panose="020B0604020202020204" pitchFamily="34" charset="0"/>
                <a:ea typeface="华文细黑" pitchFamily="2" charset="-122"/>
              </a:rPr>
              <a:t>5μm</a:t>
            </a:r>
            <a:r>
              <a:rPr lang="zh-CN" altLang="en-US" dirty="0">
                <a:latin typeface="Arial" panose="020B0604020202020204" pitchFamily="34" charset="0"/>
                <a:ea typeface="华文细黑" pitchFamily="2" charset="-122"/>
              </a:rPr>
              <a:t>的颗粒以及纤维。 </a:t>
            </a:r>
            <a:endParaRPr lang="zh-CN" altLang="en-US" dirty="0">
              <a:latin typeface="Arial" panose="020B0604020202020204" pitchFamily="34" charset="0"/>
              <a:ea typeface="华文细黑" pitchFamily="2" charset="-122"/>
            </a:endParaRPr>
          </a:p>
        </p:txBody>
      </p:sp>
      <p:grpSp>
        <p:nvGrpSpPr>
          <p:cNvPr id="29704" name="Group 19"/>
          <p:cNvGrpSpPr/>
          <p:nvPr/>
        </p:nvGrpSpPr>
        <p:grpSpPr>
          <a:xfrm>
            <a:off x="4427538" y="2636838"/>
            <a:ext cx="4478337" cy="2897187"/>
            <a:chOff x="2789" y="1661"/>
            <a:chExt cx="2821" cy="1825"/>
          </a:xfrm>
        </p:grpSpPr>
        <p:pic>
          <p:nvPicPr>
            <p:cNvPr id="29705" name="Picture 15"/>
            <p:cNvPicPr>
              <a:picLocks noChangeAspect="1"/>
            </p:cNvPicPr>
            <p:nvPr/>
          </p:nvPicPr>
          <p:blipFill>
            <a:blip r:embed="rId2"/>
            <a:stretch>
              <a:fillRect/>
            </a:stretch>
          </p:blipFill>
          <p:spPr>
            <a:xfrm>
              <a:off x="2789" y="1661"/>
              <a:ext cx="1288" cy="1496"/>
            </a:xfrm>
            <a:prstGeom prst="rect">
              <a:avLst/>
            </a:prstGeom>
            <a:noFill/>
            <a:ln w="9525">
              <a:noFill/>
            </a:ln>
          </p:spPr>
        </p:pic>
        <p:pic>
          <p:nvPicPr>
            <p:cNvPr id="29706" name="Picture 16"/>
            <p:cNvPicPr>
              <a:picLocks noChangeAspect="1"/>
            </p:cNvPicPr>
            <p:nvPr/>
          </p:nvPicPr>
          <p:blipFill>
            <a:blip r:embed="rId3"/>
            <a:stretch>
              <a:fillRect/>
            </a:stretch>
          </p:blipFill>
          <p:spPr>
            <a:xfrm>
              <a:off x="4195" y="1661"/>
              <a:ext cx="1323" cy="1497"/>
            </a:xfrm>
            <a:prstGeom prst="rect">
              <a:avLst/>
            </a:prstGeom>
            <a:noFill/>
            <a:ln w="9525">
              <a:noFill/>
            </a:ln>
          </p:spPr>
        </p:pic>
        <p:sp>
          <p:nvSpPr>
            <p:cNvPr id="29707" name="Text Box 17"/>
            <p:cNvSpPr txBox="1"/>
            <p:nvPr/>
          </p:nvSpPr>
          <p:spPr>
            <a:xfrm>
              <a:off x="3288" y="3294"/>
              <a:ext cx="340" cy="192"/>
            </a:xfrm>
            <a:prstGeom prst="rect">
              <a:avLst/>
            </a:prstGeom>
            <a:noFill/>
            <a:ln w="9525">
              <a:noFill/>
            </a:ln>
          </p:spPr>
          <p:txBody>
            <a:bodyPr wrap="none" anchor="t" anchorCtr="0">
              <a:spAutoFit/>
            </a:bodyPr>
            <a:p>
              <a:r>
                <a:rPr lang="zh-CN" altLang="en-US" sz="1400" dirty="0">
                  <a:latin typeface="Arial" panose="020B0604020202020204" pitchFamily="34" charset="0"/>
                  <a:ea typeface="华文细黑" pitchFamily="2" charset="-122"/>
                </a:rPr>
                <a:t>接头</a:t>
              </a:r>
              <a:endParaRPr lang="zh-CN" altLang="en-US" sz="1400" dirty="0">
                <a:latin typeface="Arial" panose="020B0604020202020204" pitchFamily="34" charset="0"/>
                <a:ea typeface="华文细黑" pitchFamily="2" charset="-122"/>
              </a:endParaRPr>
            </a:p>
          </p:txBody>
        </p:sp>
        <p:sp>
          <p:nvSpPr>
            <p:cNvPr id="29708" name="Text Box 18"/>
            <p:cNvSpPr txBox="1"/>
            <p:nvPr/>
          </p:nvSpPr>
          <p:spPr>
            <a:xfrm>
              <a:off x="4150" y="3294"/>
              <a:ext cx="1460" cy="192"/>
            </a:xfrm>
            <a:prstGeom prst="rect">
              <a:avLst/>
            </a:prstGeom>
            <a:noFill/>
            <a:ln w="9525">
              <a:noFill/>
            </a:ln>
          </p:spPr>
          <p:txBody>
            <a:bodyPr wrap="none" anchor="t" anchorCtr="0">
              <a:spAutoFit/>
            </a:bodyPr>
            <a:p>
              <a:r>
                <a:rPr lang="zh-CN" altLang="en-US" sz="1400" dirty="0">
                  <a:latin typeface="Arial" panose="020B0604020202020204" pitchFamily="34" charset="0"/>
                  <a:ea typeface="华文细黑" pitchFamily="2" charset="-122"/>
                </a:rPr>
                <a:t>计数及测量显微镜及照明灯</a:t>
              </a:r>
              <a:endParaRPr lang="zh-CN" altLang="en-US" sz="1400" dirty="0">
                <a:latin typeface="Arial" panose="020B0604020202020204" pitchFamily="34" charset="0"/>
                <a:ea typeface="华文细黑" pitchFamily="2" charset="-122"/>
              </a:endParaRPr>
            </a:p>
          </p:txBody>
        </p:sp>
      </p:grpSp>
      <p:sp>
        <p:nvSpPr>
          <p:cNvPr id="17"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4"/>
    </p:custData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721" name="Group 2"/>
          <p:cNvGrpSpPr>
            <a:grpSpLocks noChangeAspect="1"/>
          </p:cNvGrpSpPr>
          <p:nvPr/>
        </p:nvGrpSpPr>
        <p:grpSpPr>
          <a:xfrm>
            <a:off x="7956550" y="6092825"/>
            <a:ext cx="1143000" cy="685800"/>
            <a:chOff x="1800" y="1752"/>
            <a:chExt cx="1800" cy="1081"/>
          </a:xfrm>
        </p:grpSpPr>
        <p:pic>
          <p:nvPicPr>
            <p:cNvPr id="30722"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30723"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30724"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30725"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四、洁净服性能测试</a:t>
            </a:r>
            <a:endParaRPr lang="zh-CN" altLang="en-US" sz="2400" dirty="0">
              <a:latin typeface="华文细黑" pitchFamily="2" charset="-122"/>
              <a:ea typeface="华文细黑" pitchFamily="2" charset="-122"/>
            </a:endParaRPr>
          </a:p>
        </p:txBody>
      </p:sp>
      <p:sp>
        <p:nvSpPr>
          <p:cNvPr id="30726" name="Text Box 8"/>
          <p:cNvSpPr txBox="1"/>
          <p:nvPr/>
        </p:nvSpPr>
        <p:spPr>
          <a:xfrm>
            <a:off x="755650" y="2276475"/>
            <a:ext cx="4176713" cy="363538"/>
          </a:xfrm>
          <a:prstGeom prst="rect">
            <a:avLst/>
          </a:prstGeom>
          <a:noFill/>
          <a:ln w="9525">
            <a:noFill/>
          </a:ln>
        </p:spPr>
        <p:txBody>
          <a:bodyPr anchor="t" anchorCtr="0">
            <a:spAutoFit/>
          </a:bodyPr>
          <a:p>
            <a:pPr marL="342900" indent="-342900">
              <a:lnSpc>
                <a:spcPct val="110000"/>
              </a:lnSpc>
            </a:pPr>
            <a:r>
              <a:rPr lang="en-US" altLang="zh-CN" b="1" dirty="0">
                <a:latin typeface="华文细黑" pitchFamily="2" charset="-122"/>
                <a:ea typeface="华文细黑" pitchFamily="2" charset="-122"/>
              </a:rPr>
              <a:t>7). </a:t>
            </a:r>
            <a:r>
              <a:rPr lang="zh-CN" altLang="en-US" b="1" dirty="0">
                <a:latin typeface="华文细黑" pitchFamily="2" charset="-122"/>
                <a:ea typeface="华文细黑" pitchFamily="2" charset="-122"/>
              </a:rPr>
              <a:t>运动发尘试验（</a:t>
            </a:r>
            <a:r>
              <a:rPr lang="en-US" altLang="zh-CN" b="1" dirty="0">
                <a:latin typeface="华文细黑" pitchFamily="2" charset="-122"/>
                <a:ea typeface="华文细黑" pitchFamily="2" charset="-122"/>
              </a:rPr>
              <a:t>BODY BOX</a:t>
            </a:r>
            <a:r>
              <a:rPr lang="zh-CN" altLang="en-US" b="1" dirty="0">
                <a:latin typeface="华文细黑" pitchFamily="2" charset="-122"/>
                <a:ea typeface="华文细黑" pitchFamily="2" charset="-122"/>
              </a:rPr>
              <a:t>试验）</a:t>
            </a:r>
            <a:endParaRPr lang="zh-CN" altLang="en-US" b="1" dirty="0">
              <a:latin typeface="华文细黑" pitchFamily="2" charset="-122"/>
              <a:ea typeface="华文细黑" pitchFamily="2" charset="-122"/>
            </a:endParaRPr>
          </a:p>
        </p:txBody>
      </p:sp>
      <p:sp>
        <p:nvSpPr>
          <p:cNvPr id="30727" name="Text Box 9"/>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pic>
        <p:nvPicPr>
          <p:cNvPr id="30728" name="Picture 14"/>
          <p:cNvPicPr>
            <a:picLocks noChangeAspect="1"/>
          </p:cNvPicPr>
          <p:nvPr/>
        </p:nvPicPr>
        <p:blipFill>
          <a:blip r:embed="rId2"/>
          <a:stretch>
            <a:fillRect/>
          </a:stretch>
        </p:blipFill>
        <p:spPr>
          <a:xfrm>
            <a:off x="900113" y="2781300"/>
            <a:ext cx="2355850" cy="3384550"/>
          </a:xfrm>
          <a:prstGeom prst="rect">
            <a:avLst/>
          </a:prstGeom>
          <a:noFill/>
          <a:ln w="9525">
            <a:noFill/>
          </a:ln>
        </p:spPr>
      </p:pic>
      <p:sp>
        <p:nvSpPr>
          <p:cNvPr id="30729" name="Text Box 17"/>
          <p:cNvSpPr txBox="1"/>
          <p:nvPr/>
        </p:nvSpPr>
        <p:spPr>
          <a:xfrm>
            <a:off x="3779838" y="2997200"/>
            <a:ext cx="4608512" cy="2516188"/>
          </a:xfrm>
          <a:prstGeom prst="rect">
            <a:avLst/>
          </a:prstGeom>
          <a:noFill/>
          <a:ln w="9525">
            <a:noFill/>
          </a:ln>
        </p:spPr>
        <p:txBody>
          <a:bodyPr anchor="t" anchorCtr="0">
            <a:spAutoFit/>
          </a:bodyPr>
          <a:p>
            <a:pPr>
              <a:lnSpc>
                <a:spcPct val="130000"/>
              </a:lnSpc>
              <a:spcBef>
                <a:spcPct val="50000"/>
              </a:spcBef>
            </a:pPr>
            <a:r>
              <a:rPr lang="zh-CN" altLang="en-US" b="1" dirty="0">
                <a:latin typeface="华文细黑" pitchFamily="2" charset="-122"/>
                <a:ea typeface="华文细黑" pitchFamily="2" charset="-122"/>
              </a:rPr>
              <a:t>原理：</a:t>
            </a:r>
            <a:r>
              <a:rPr lang="zh-CN" altLang="en-US" dirty="0">
                <a:latin typeface="华文细黑" pitchFamily="2" charset="-122"/>
                <a:ea typeface="华文细黑" pitchFamily="2" charset="-122"/>
              </a:rPr>
              <a:t>在一个独立的受控区域（</a:t>
            </a:r>
            <a:r>
              <a:rPr lang="en-US" altLang="zh-CN" dirty="0">
                <a:latin typeface="华文细黑" pitchFamily="2" charset="-122"/>
                <a:ea typeface="华文细黑" pitchFamily="2" charset="-122"/>
              </a:rPr>
              <a:t>body box</a:t>
            </a:r>
            <a:r>
              <a:rPr lang="zh-CN" altLang="en-US" dirty="0">
                <a:latin typeface="华文细黑" pitchFamily="2" charset="-122"/>
                <a:ea typeface="华文细黑" pitchFamily="2" charset="-122"/>
              </a:rPr>
              <a:t>）里，穿着洁净服的测试人员在其中按节拍做各种标准动作，然后用空气微粒计数器向</a:t>
            </a:r>
            <a:r>
              <a:rPr lang="en-US" altLang="zh-CN" dirty="0">
                <a:latin typeface="华文细黑" pitchFamily="2" charset="-122"/>
                <a:ea typeface="华文细黑" pitchFamily="2" charset="-122"/>
              </a:rPr>
              <a:t>body box </a:t>
            </a:r>
            <a:r>
              <a:rPr lang="zh-CN" altLang="en-US" dirty="0">
                <a:latin typeface="华文细黑" pitchFamily="2" charset="-122"/>
                <a:ea typeface="华文细黑" pitchFamily="2" charset="-122"/>
              </a:rPr>
              <a:t>内抽空气对服装释放的微粒进行计数。</a:t>
            </a:r>
            <a:endParaRPr lang="zh-CN" altLang="en-US" dirty="0">
              <a:latin typeface="华文细黑" pitchFamily="2" charset="-122"/>
              <a:ea typeface="华文细黑" pitchFamily="2" charset="-122"/>
            </a:endParaRPr>
          </a:p>
          <a:p>
            <a:pPr>
              <a:lnSpc>
                <a:spcPct val="130000"/>
              </a:lnSpc>
              <a:spcBef>
                <a:spcPct val="50000"/>
              </a:spcBef>
            </a:pPr>
            <a:r>
              <a:rPr lang="zh-CN" altLang="en-US" b="1" dirty="0">
                <a:latin typeface="Arial" panose="020B0604020202020204" pitchFamily="34" charset="0"/>
                <a:ea typeface="华文细黑" pitchFamily="2" charset="-122"/>
              </a:rPr>
              <a:t>目的：</a:t>
            </a:r>
            <a:r>
              <a:rPr lang="zh-CN" altLang="en-US" dirty="0">
                <a:latin typeface="Arial" panose="020B0604020202020204" pitchFamily="34" charset="0"/>
                <a:ea typeface="华文细黑" pitchFamily="2" charset="-122"/>
              </a:rPr>
              <a:t>是将面料、辅料、设计及制作等诸多因素综合后，在动态的环境中对洁净室服装的洁净性能做综合评价。</a:t>
            </a:r>
            <a:r>
              <a:rPr lang="zh-CN" altLang="en-US" sz="2000" dirty="0">
                <a:latin typeface="Arial" panose="020B0604020202020204" pitchFamily="34" charset="0"/>
                <a:ea typeface="宋体" panose="02010600030101010101" pitchFamily="2" charset="-122"/>
              </a:rPr>
              <a:t> </a:t>
            </a:r>
            <a:endParaRPr lang="zh-CN" altLang="en-US" sz="2000" dirty="0">
              <a:latin typeface="Arial" panose="020B0604020202020204" pitchFamily="34" charset="0"/>
              <a:ea typeface="宋体" panose="02010600030101010101" pitchFamily="2" charset="-122"/>
            </a:endParaRPr>
          </a:p>
        </p:txBody>
      </p:sp>
      <p:sp>
        <p:nvSpPr>
          <p:cNvPr id="14"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3"/>
    </p:custData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745" name="Group 2"/>
          <p:cNvGrpSpPr>
            <a:grpSpLocks noChangeAspect="1"/>
          </p:cNvGrpSpPr>
          <p:nvPr/>
        </p:nvGrpSpPr>
        <p:grpSpPr>
          <a:xfrm>
            <a:off x="7956550" y="6092825"/>
            <a:ext cx="1143000" cy="685800"/>
            <a:chOff x="1800" y="1752"/>
            <a:chExt cx="1800" cy="1081"/>
          </a:xfrm>
        </p:grpSpPr>
        <p:pic>
          <p:nvPicPr>
            <p:cNvPr id="31746"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31747"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31748"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31749"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四、洁净服性能测试</a:t>
            </a:r>
            <a:endParaRPr lang="zh-CN" altLang="en-US" sz="2400" dirty="0">
              <a:latin typeface="华文细黑" pitchFamily="2" charset="-122"/>
              <a:ea typeface="华文细黑" pitchFamily="2" charset="-122"/>
            </a:endParaRPr>
          </a:p>
        </p:txBody>
      </p:sp>
      <p:sp>
        <p:nvSpPr>
          <p:cNvPr id="31750" name="Text Box 9"/>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31751" name="Rectangle 12"/>
          <p:cNvSpPr/>
          <p:nvPr/>
        </p:nvSpPr>
        <p:spPr>
          <a:xfrm>
            <a:off x="3708400" y="6219825"/>
            <a:ext cx="1500188" cy="304800"/>
          </a:xfrm>
          <a:prstGeom prst="rect">
            <a:avLst/>
          </a:prstGeom>
          <a:noFill/>
          <a:ln w="9525">
            <a:noFill/>
          </a:ln>
        </p:spPr>
        <p:txBody>
          <a:bodyPr anchor="ctr" anchorCtr="0">
            <a:spAutoFit/>
          </a:bodyPr>
          <a:p>
            <a:pPr indent="266700">
              <a:buFont typeface="Arial" panose="020B0604020202020204" pitchFamily="34" charset="0"/>
            </a:pPr>
            <a:r>
              <a:rPr lang="zh-CN" altLang="en-US" sz="1400" dirty="0">
                <a:latin typeface="华文细黑" pitchFamily="2" charset="-122"/>
                <a:ea typeface="华文细黑" pitchFamily="2" charset="-122"/>
              </a:rPr>
              <a:t>双臂伸展 </a:t>
            </a:r>
            <a:endParaRPr lang="zh-CN" altLang="en-US" sz="1400" dirty="0">
              <a:latin typeface="华文细黑" pitchFamily="2" charset="-122"/>
              <a:ea typeface="华文细黑" pitchFamily="2" charset="-122"/>
            </a:endParaRPr>
          </a:p>
        </p:txBody>
      </p:sp>
      <p:pic>
        <p:nvPicPr>
          <p:cNvPr id="31752" name="Picture 13" descr="1"/>
          <p:cNvPicPr>
            <a:picLocks noChangeAspect="1"/>
          </p:cNvPicPr>
          <p:nvPr/>
        </p:nvPicPr>
        <p:blipFill>
          <a:blip r:embed="rId2"/>
          <a:stretch>
            <a:fillRect/>
          </a:stretch>
        </p:blipFill>
        <p:spPr>
          <a:xfrm>
            <a:off x="1727200" y="2781300"/>
            <a:ext cx="2484438" cy="3313113"/>
          </a:xfrm>
          <a:prstGeom prst="rect">
            <a:avLst/>
          </a:prstGeom>
          <a:noFill/>
          <a:ln w="9525">
            <a:noFill/>
          </a:ln>
        </p:spPr>
      </p:pic>
      <p:pic>
        <p:nvPicPr>
          <p:cNvPr id="31753" name="Picture 14" descr="2"/>
          <p:cNvPicPr>
            <a:picLocks noChangeAspect="1"/>
          </p:cNvPicPr>
          <p:nvPr/>
        </p:nvPicPr>
        <p:blipFill>
          <a:blip r:embed="rId3"/>
          <a:stretch>
            <a:fillRect/>
          </a:stretch>
        </p:blipFill>
        <p:spPr>
          <a:xfrm>
            <a:off x="4678363" y="2781300"/>
            <a:ext cx="2486025" cy="3313113"/>
          </a:xfrm>
          <a:prstGeom prst="rect">
            <a:avLst/>
          </a:prstGeom>
          <a:noFill/>
          <a:ln w="9525">
            <a:noFill/>
          </a:ln>
        </p:spPr>
      </p:pic>
      <p:sp>
        <p:nvSpPr>
          <p:cNvPr id="15"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
        <p:nvSpPr>
          <p:cNvPr id="31755" name="Text Box 8"/>
          <p:cNvSpPr txBox="1"/>
          <p:nvPr/>
        </p:nvSpPr>
        <p:spPr>
          <a:xfrm>
            <a:off x="755650" y="2276475"/>
            <a:ext cx="4176713" cy="363538"/>
          </a:xfrm>
          <a:prstGeom prst="rect">
            <a:avLst/>
          </a:prstGeom>
          <a:noFill/>
          <a:ln w="9525">
            <a:noFill/>
          </a:ln>
        </p:spPr>
        <p:txBody>
          <a:bodyPr anchor="t" anchorCtr="0">
            <a:spAutoFit/>
          </a:bodyPr>
          <a:p>
            <a:pPr marL="342900" indent="-342900">
              <a:lnSpc>
                <a:spcPct val="110000"/>
              </a:lnSpc>
            </a:pPr>
            <a:r>
              <a:rPr lang="en-US" altLang="zh-CN" b="1" dirty="0">
                <a:latin typeface="华文细黑" pitchFamily="2" charset="-122"/>
                <a:ea typeface="华文细黑" pitchFamily="2" charset="-122"/>
              </a:rPr>
              <a:t>7). </a:t>
            </a:r>
            <a:r>
              <a:rPr lang="zh-CN" altLang="en-US" b="1" dirty="0">
                <a:latin typeface="华文细黑" pitchFamily="2" charset="-122"/>
                <a:ea typeface="华文细黑" pitchFamily="2" charset="-122"/>
              </a:rPr>
              <a:t>运动发尘试验（</a:t>
            </a:r>
            <a:r>
              <a:rPr lang="en-US" altLang="zh-CN" b="1" dirty="0">
                <a:latin typeface="华文细黑" pitchFamily="2" charset="-122"/>
                <a:ea typeface="华文细黑" pitchFamily="2" charset="-122"/>
              </a:rPr>
              <a:t>BODY BOX</a:t>
            </a:r>
            <a:r>
              <a:rPr lang="zh-CN" altLang="en-US" b="1" dirty="0">
                <a:latin typeface="华文细黑" pitchFamily="2" charset="-122"/>
                <a:ea typeface="华文细黑" pitchFamily="2" charset="-122"/>
              </a:rPr>
              <a:t>试验）</a:t>
            </a:r>
            <a:endParaRPr lang="zh-CN" altLang="en-US" b="1" dirty="0">
              <a:latin typeface="华文细黑" pitchFamily="2" charset="-122"/>
              <a:ea typeface="华文细黑" pitchFamily="2" charset="-122"/>
            </a:endParaRPr>
          </a:p>
        </p:txBody>
      </p:sp>
    </p:spTree>
    <p:custDataLst>
      <p:tags r:id="rId4"/>
    </p:custData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121" name="Group 3"/>
          <p:cNvGrpSpPr>
            <a:grpSpLocks noChangeAspect="1"/>
          </p:cNvGrpSpPr>
          <p:nvPr/>
        </p:nvGrpSpPr>
        <p:grpSpPr>
          <a:xfrm>
            <a:off x="7956550" y="6092825"/>
            <a:ext cx="1143000" cy="685800"/>
            <a:chOff x="1800" y="1752"/>
            <a:chExt cx="1800" cy="1081"/>
          </a:xfrm>
        </p:grpSpPr>
        <p:pic>
          <p:nvPicPr>
            <p:cNvPr id="5122" name="Picture 4"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5123" name="WordArt 5"/>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5124"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125" name="Text Box 7"/>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9227" name="Rectangle 11"/>
          <p:cNvSpPr>
            <a:spLocks noChangeArrowheads="1"/>
          </p:cNvSpPr>
          <p:nvPr/>
        </p:nvSpPr>
        <p:spPr bwMode="auto">
          <a:xfrm>
            <a:off x="1908175" y="1998663"/>
            <a:ext cx="5688013"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65000"/>
              </a:lnSpc>
              <a:spcBef>
                <a:spcPct val="5000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细黑" pitchFamily="2" charset="-122"/>
                <a:ea typeface="华文细黑" pitchFamily="2" charset="-122"/>
                <a:cs typeface="+mn-cs"/>
                <a:sym typeface="+mn-ea"/>
              </a:rPr>
              <a:t>目    录</a:t>
            </a:r>
            <a:endParaRPr kumimoji="0" lang="zh-CN" altLang="en-US" sz="24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细黑" pitchFamily="2" charset="-122"/>
              <a:ea typeface="华文细黑" pitchFamily="2" charset="-122"/>
              <a:cs typeface="+mn-cs"/>
              <a:sym typeface="+mn-ea"/>
            </a:endParaRPr>
          </a:p>
          <a:p>
            <a:pPr marL="0" marR="0" lvl="0" indent="0" algn="l" defTabSz="914400" rtl="0" eaLnBrk="1" fontAlgn="base" latinLnBrk="0" hangingPunct="1">
              <a:lnSpc>
                <a:spcPct val="65000"/>
              </a:lnSpc>
              <a:spcBef>
                <a:spcPct val="50000"/>
              </a:spcBef>
              <a:spcAft>
                <a:spcPct val="0"/>
              </a:spcAft>
              <a:buClrTx/>
              <a:buSzTx/>
              <a:buFontTx/>
              <a:buNone/>
              <a:defRPr/>
            </a:pPr>
            <a:endParaRPr kumimoji="0" lang="zh-CN"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华文细黑" pitchFamily="2" charset="-122"/>
              <a:ea typeface="华文细黑" pitchFamily="2" charset="-122"/>
              <a:cs typeface="+mn-cs"/>
              <a:sym typeface="+mn-ea"/>
            </a:endParaRPr>
          </a:p>
          <a:p>
            <a:pPr marL="0" marR="0" lvl="0" indent="0" algn="l" defTabSz="914400" rtl="0" eaLnBrk="1" fontAlgn="base" latinLnBrk="0" hangingPunct="1">
              <a:lnSpc>
                <a:spcPts val="2000"/>
              </a:lnSpc>
              <a:spcBef>
                <a:spcPct val="50000"/>
              </a:spcBef>
              <a:spcAft>
                <a:spcPct val="0"/>
              </a:spcAft>
              <a:buClrTx/>
              <a:buSzTx/>
              <a:buFontTx/>
              <a:buNone/>
              <a:defRPr/>
            </a:pPr>
            <a:r>
              <a:rPr kumimoji="0" lang="zh-CN" altLang="en-US" sz="2200" b="0"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一、</a:t>
            </a:r>
            <a:r>
              <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rPr>
              <a:t>	相关标准	</a:t>
            </a:r>
            <a:endPar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endParaRPr>
          </a:p>
          <a:p>
            <a:pPr marL="0" marR="0" lvl="0" indent="0" algn="l" defTabSz="914400" rtl="0" eaLnBrk="1" fontAlgn="base" latinLnBrk="0" hangingPunct="1">
              <a:lnSpc>
                <a:spcPts val="2000"/>
              </a:lnSpc>
              <a:spcBef>
                <a:spcPct val="50000"/>
              </a:spcBef>
              <a:spcAft>
                <a:spcPct val="0"/>
              </a:spcAft>
              <a:buClrTx/>
              <a:buSzTx/>
              <a:buFontTx/>
              <a:buNone/>
              <a:defRPr/>
            </a:pPr>
            <a:r>
              <a:rPr kumimoji="0" lang="zh-CN" altLang="en-US" sz="2200" b="0"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二、</a:t>
            </a:r>
            <a:r>
              <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rPr>
              <a:t>	洁净服及附件	</a:t>
            </a:r>
            <a:endPar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endParaRPr>
          </a:p>
          <a:p>
            <a:pPr marL="0" marR="0" lvl="0" indent="0" algn="l" defTabSz="914400" rtl="0" eaLnBrk="1" fontAlgn="base" latinLnBrk="0" hangingPunct="1">
              <a:lnSpc>
                <a:spcPts val="2000"/>
              </a:lnSpc>
              <a:spcBef>
                <a:spcPct val="50000"/>
              </a:spcBef>
              <a:spcAft>
                <a:spcPct val="0"/>
              </a:spcAft>
              <a:buClrTx/>
              <a:buSzTx/>
              <a:buFontTx/>
              <a:buNone/>
              <a:defRPr/>
            </a:pPr>
            <a:r>
              <a:rPr kumimoji="0" lang="zh-CN" altLang="en-US" sz="2200" b="0"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三、</a:t>
            </a:r>
            <a:r>
              <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rPr>
              <a:t>	关于洁净服要求的指导性说明	</a:t>
            </a:r>
            <a:endPar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endParaRPr>
          </a:p>
          <a:p>
            <a:pPr marL="0" marR="0" lvl="0" indent="0" algn="l" defTabSz="914400" rtl="0" eaLnBrk="1" fontAlgn="base" latinLnBrk="0" hangingPunct="1">
              <a:lnSpc>
                <a:spcPts val="2000"/>
              </a:lnSpc>
              <a:spcBef>
                <a:spcPct val="50000"/>
              </a:spcBef>
              <a:spcAft>
                <a:spcPct val="0"/>
              </a:spcAft>
              <a:buClrTx/>
              <a:buSzTx/>
              <a:buFontTx/>
              <a:buNone/>
              <a:defRPr/>
            </a:pPr>
            <a:r>
              <a:rPr kumimoji="0" lang="zh-CN" altLang="en-US" sz="2200" b="0"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四、</a:t>
            </a:r>
            <a:r>
              <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rPr>
              <a:t>	洁净服性能测试	</a:t>
            </a:r>
            <a:endPar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endParaRPr>
          </a:p>
          <a:p>
            <a:pPr marL="0" marR="0" lvl="0" indent="0" algn="l" defTabSz="914400" rtl="0" eaLnBrk="1" fontAlgn="base" latinLnBrk="0" hangingPunct="1">
              <a:lnSpc>
                <a:spcPts val="2000"/>
              </a:lnSpc>
              <a:spcBef>
                <a:spcPct val="50000"/>
              </a:spcBef>
              <a:spcAft>
                <a:spcPct val="0"/>
              </a:spcAft>
              <a:buClrTx/>
              <a:buSzTx/>
              <a:buFontTx/>
              <a:buNone/>
              <a:defRPr/>
            </a:pPr>
            <a:r>
              <a:rPr kumimoji="0" lang="zh-CN" altLang="en-US" sz="2200" b="0"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五、</a:t>
            </a:r>
            <a:r>
              <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rPr>
              <a:t>	洁净服清洗	</a:t>
            </a:r>
            <a:endPar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endParaRPr>
          </a:p>
          <a:p>
            <a:pPr marL="0" marR="0" lvl="0" indent="0" algn="l" defTabSz="914400" rtl="0" eaLnBrk="1" fontAlgn="base" latinLnBrk="0" hangingPunct="1">
              <a:lnSpc>
                <a:spcPts val="2000"/>
              </a:lnSpc>
              <a:spcBef>
                <a:spcPct val="50000"/>
              </a:spcBef>
              <a:spcAft>
                <a:spcPct val="0"/>
              </a:spcAft>
              <a:buClrTx/>
              <a:buSzTx/>
              <a:buFontTx/>
              <a:buNone/>
              <a:defRPr/>
            </a:pPr>
            <a:r>
              <a:rPr kumimoji="0" lang="zh-CN" altLang="en-US" sz="2200" b="0"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六、</a:t>
            </a:r>
            <a:r>
              <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rPr>
              <a:t>	人与服装	</a:t>
            </a:r>
            <a:endPar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endParaRPr>
          </a:p>
          <a:p>
            <a:pPr marL="0" marR="0" lvl="0" indent="0" algn="l" defTabSz="914400" rtl="0" eaLnBrk="1" fontAlgn="base" latinLnBrk="0" hangingPunct="1">
              <a:lnSpc>
                <a:spcPts val="2000"/>
              </a:lnSpc>
              <a:spcBef>
                <a:spcPct val="50000"/>
              </a:spcBef>
              <a:spcAft>
                <a:spcPct val="0"/>
              </a:spcAft>
              <a:buClrTx/>
              <a:buSzTx/>
              <a:buFontTx/>
              <a:buNone/>
              <a:defRPr/>
            </a:pPr>
            <a:r>
              <a:rPr kumimoji="0" lang="zh-CN" altLang="en-US" sz="2200" b="0"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七、</a:t>
            </a:r>
            <a:r>
              <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rPr>
              <a:t>	典型的洁净服运转流程</a:t>
            </a:r>
            <a:endPar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endParaRPr>
          </a:p>
          <a:p>
            <a:pPr marL="0" marR="0" lvl="0" indent="0" algn="l" defTabSz="914400" rtl="0" eaLnBrk="1" fontAlgn="base" latinLnBrk="0" hangingPunct="1">
              <a:lnSpc>
                <a:spcPts val="2000"/>
              </a:lnSpc>
              <a:spcBef>
                <a:spcPct val="50000"/>
              </a:spcBef>
              <a:spcAft>
                <a:spcPct val="0"/>
              </a:spcAft>
              <a:buClrTx/>
              <a:buSzTx/>
              <a:buFontTx/>
              <a:buNone/>
              <a:defRPr/>
            </a:pPr>
            <a:r>
              <a:rPr kumimoji="0" lang="zh-CN" altLang="en-US" sz="2200" b="0"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八、     总结</a:t>
            </a:r>
            <a:endParaRPr kumimoji="0" lang="zh-CN" altLang="en-US" sz="2200" b="0" i="0" u="none" strike="noStrike" kern="1200" cap="none" spc="0" normalizeH="0" baseline="0" noProof="0" dirty="0">
              <a:ln>
                <a:noFill/>
              </a:ln>
              <a:solidFill>
                <a:schemeClr val="tx1"/>
              </a:solidFill>
              <a:effectLst/>
              <a:uLnTx/>
              <a:uFillTx/>
              <a:latin typeface="华文细黑" pitchFamily="2" charset="-122"/>
              <a:ea typeface="华文细黑" pitchFamily="2" charset="-122"/>
              <a:cs typeface="+mn-cs"/>
              <a:sym typeface="+mn-ea"/>
            </a:endParaRPr>
          </a:p>
        </p:txBody>
      </p:sp>
      <p:sp>
        <p:nvSpPr>
          <p:cNvPr id="11"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2769" name="Group 2"/>
          <p:cNvGrpSpPr>
            <a:grpSpLocks noChangeAspect="1"/>
          </p:cNvGrpSpPr>
          <p:nvPr/>
        </p:nvGrpSpPr>
        <p:grpSpPr>
          <a:xfrm>
            <a:off x="7956550" y="6092825"/>
            <a:ext cx="1143000" cy="685800"/>
            <a:chOff x="1800" y="1752"/>
            <a:chExt cx="1800" cy="1081"/>
          </a:xfrm>
        </p:grpSpPr>
        <p:pic>
          <p:nvPicPr>
            <p:cNvPr id="32770"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32771"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32772"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32773"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四、洁净服性能测试</a:t>
            </a:r>
            <a:endParaRPr lang="zh-CN" altLang="en-US" sz="2400" dirty="0">
              <a:latin typeface="华文细黑" pitchFamily="2" charset="-122"/>
              <a:ea typeface="华文细黑" pitchFamily="2" charset="-122"/>
            </a:endParaRPr>
          </a:p>
        </p:txBody>
      </p:sp>
      <p:sp>
        <p:nvSpPr>
          <p:cNvPr id="32774" name="Text Box 9"/>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32775" name="Rectangle 10"/>
          <p:cNvSpPr/>
          <p:nvPr/>
        </p:nvSpPr>
        <p:spPr>
          <a:xfrm>
            <a:off x="3708400" y="6219825"/>
            <a:ext cx="1500188" cy="304800"/>
          </a:xfrm>
          <a:prstGeom prst="rect">
            <a:avLst/>
          </a:prstGeom>
          <a:noFill/>
          <a:ln w="9525">
            <a:noFill/>
          </a:ln>
        </p:spPr>
        <p:txBody>
          <a:bodyPr anchor="ctr" anchorCtr="0">
            <a:spAutoFit/>
          </a:bodyPr>
          <a:p>
            <a:pPr indent="266700">
              <a:buFont typeface="Arial" panose="020B0604020202020204" pitchFamily="34" charset="0"/>
            </a:pPr>
            <a:r>
              <a:rPr lang="zh-CN" altLang="en-US" sz="1400" dirty="0">
                <a:latin typeface="华文细黑" pitchFamily="2" charset="-122"/>
                <a:ea typeface="华文细黑" pitchFamily="2" charset="-122"/>
              </a:rPr>
              <a:t>步行触摸 </a:t>
            </a:r>
            <a:endParaRPr lang="zh-CN" altLang="en-US" sz="1400" dirty="0">
              <a:latin typeface="华文细黑" pitchFamily="2" charset="-122"/>
              <a:ea typeface="华文细黑" pitchFamily="2" charset="-122"/>
            </a:endParaRPr>
          </a:p>
        </p:txBody>
      </p:sp>
      <p:pic>
        <p:nvPicPr>
          <p:cNvPr id="32776" name="Picture 13" descr="3"/>
          <p:cNvPicPr>
            <a:picLocks noChangeAspect="1"/>
          </p:cNvPicPr>
          <p:nvPr/>
        </p:nvPicPr>
        <p:blipFill>
          <a:blip r:embed="rId2"/>
          <a:stretch>
            <a:fillRect/>
          </a:stretch>
        </p:blipFill>
        <p:spPr>
          <a:xfrm>
            <a:off x="1619250" y="2778125"/>
            <a:ext cx="2486025" cy="3314700"/>
          </a:xfrm>
          <a:prstGeom prst="rect">
            <a:avLst/>
          </a:prstGeom>
          <a:noFill/>
          <a:ln w="9525">
            <a:noFill/>
          </a:ln>
        </p:spPr>
      </p:pic>
      <p:pic>
        <p:nvPicPr>
          <p:cNvPr id="32777" name="Picture 14" descr="4"/>
          <p:cNvPicPr>
            <a:picLocks noChangeAspect="1"/>
          </p:cNvPicPr>
          <p:nvPr/>
        </p:nvPicPr>
        <p:blipFill>
          <a:blip r:embed="rId3"/>
          <a:stretch>
            <a:fillRect/>
          </a:stretch>
        </p:blipFill>
        <p:spPr>
          <a:xfrm>
            <a:off x="4716463" y="2778125"/>
            <a:ext cx="2486025" cy="3314700"/>
          </a:xfrm>
          <a:prstGeom prst="rect">
            <a:avLst/>
          </a:prstGeom>
          <a:noFill/>
          <a:ln w="9525">
            <a:noFill/>
          </a:ln>
        </p:spPr>
      </p:pic>
      <p:sp>
        <p:nvSpPr>
          <p:cNvPr id="15"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
        <p:nvSpPr>
          <p:cNvPr id="32779" name="Text Box 8"/>
          <p:cNvSpPr txBox="1"/>
          <p:nvPr/>
        </p:nvSpPr>
        <p:spPr>
          <a:xfrm>
            <a:off x="755650" y="2276475"/>
            <a:ext cx="4176713" cy="363538"/>
          </a:xfrm>
          <a:prstGeom prst="rect">
            <a:avLst/>
          </a:prstGeom>
          <a:noFill/>
          <a:ln w="9525">
            <a:noFill/>
          </a:ln>
        </p:spPr>
        <p:txBody>
          <a:bodyPr anchor="t" anchorCtr="0">
            <a:spAutoFit/>
          </a:bodyPr>
          <a:p>
            <a:pPr marL="342900" indent="-342900">
              <a:lnSpc>
                <a:spcPct val="110000"/>
              </a:lnSpc>
            </a:pPr>
            <a:r>
              <a:rPr lang="en-US" altLang="zh-CN" b="1" dirty="0">
                <a:latin typeface="华文细黑" pitchFamily="2" charset="-122"/>
                <a:ea typeface="华文细黑" pitchFamily="2" charset="-122"/>
              </a:rPr>
              <a:t>7). </a:t>
            </a:r>
            <a:r>
              <a:rPr lang="zh-CN" altLang="en-US" b="1" dirty="0">
                <a:latin typeface="华文细黑" pitchFamily="2" charset="-122"/>
                <a:ea typeface="华文细黑" pitchFamily="2" charset="-122"/>
              </a:rPr>
              <a:t>运动发尘试验（</a:t>
            </a:r>
            <a:r>
              <a:rPr lang="en-US" altLang="zh-CN" b="1" dirty="0">
                <a:latin typeface="华文细黑" pitchFamily="2" charset="-122"/>
                <a:ea typeface="华文细黑" pitchFamily="2" charset="-122"/>
              </a:rPr>
              <a:t>BODY BOX</a:t>
            </a:r>
            <a:r>
              <a:rPr lang="zh-CN" altLang="en-US" b="1" dirty="0">
                <a:latin typeface="华文细黑" pitchFamily="2" charset="-122"/>
                <a:ea typeface="华文细黑" pitchFamily="2" charset="-122"/>
              </a:rPr>
              <a:t>试验）</a:t>
            </a:r>
            <a:endParaRPr lang="zh-CN" altLang="en-US" b="1" dirty="0">
              <a:latin typeface="华文细黑" pitchFamily="2" charset="-122"/>
              <a:ea typeface="华文细黑" pitchFamily="2" charset="-122"/>
            </a:endParaRPr>
          </a:p>
        </p:txBody>
      </p:sp>
    </p:spTree>
    <p:custDataLst>
      <p:tags r:id="rId4"/>
    </p:custData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3793" name="Group 2"/>
          <p:cNvGrpSpPr>
            <a:grpSpLocks noChangeAspect="1"/>
          </p:cNvGrpSpPr>
          <p:nvPr/>
        </p:nvGrpSpPr>
        <p:grpSpPr>
          <a:xfrm>
            <a:off x="7956550" y="6092825"/>
            <a:ext cx="1143000" cy="685800"/>
            <a:chOff x="1800" y="1752"/>
            <a:chExt cx="1800" cy="1081"/>
          </a:xfrm>
        </p:grpSpPr>
        <p:pic>
          <p:nvPicPr>
            <p:cNvPr id="33794"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33795"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33796"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33797"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四、洁净服性能测试</a:t>
            </a:r>
            <a:endParaRPr lang="zh-CN" altLang="en-US" sz="2400" dirty="0">
              <a:latin typeface="华文细黑" pitchFamily="2" charset="-122"/>
              <a:ea typeface="华文细黑" pitchFamily="2" charset="-122"/>
            </a:endParaRPr>
          </a:p>
        </p:txBody>
      </p:sp>
      <p:sp>
        <p:nvSpPr>
          <p:cNvPr id="33798" name="Text Box 9"/>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33799" name="Rectangle 10"/>
          <p:cNvSpPr/>
          <p:nvPr/>
        </p:nvSpPr>
        <p:spPr>
          <a:xfrm>
            <a:off x="3563938" y="6237288"/>
            <a:ext cx="1500187" cy="304800"/>
          </a:xfrm>
          <a:prstGeom prst="rect">
            <a:avLst/>
          </a:prstGeom>
          <a:noFill/>
          <a:ln w="9525">
            <a:noFill/>
          </a:ln>
        </p:spPr>
        <p:txBody>
          <a:bodyPr anchor="ctr" anchorCtr="0">
            <a:spAutoFit/>
          </a:bodyPr>
          <a:p>
            <a:pPr indent="266700">
              <a:buFont typeface="Arial" panose="020B0604020202020204" pitchFamily="34" charset="0"/>
            </a:pPr>
            <a:r>
              <a:rPr lang="zh-CN" altLang="en-US" sz="1400" dirty="0">
                <a:latin typeface="华文细黑" pitchFamily="2" charset="-122"/>
                <a:ea typeface="华文细黑" pitchFamily="2" charset="-122"/>
              </a:rPr>
              <a:t>深曲膝 </a:t>
            </a:r>
            <a:endParaRPr lang="zh-CN" altLang="en-US" sz="1400" dirty="0">
              <a:latin typeface="华文细黑" pitchFamily="2" charset="-122"/>
              <a:ea typeface="华文细黑" pitchFamily="2" charset="-122"/>
            </a:endParaRPr>
          </a:p>
        </p:txBody>
      </p:sp>
      <p:pic>
        <p:nvPicPr>
          <p:cNvPr id="33800" name="Picture 13" descr="5"/>
          <p:cNvPicPr>
            <a:picLocks noChangeAspect="1"/>
          </p:cNvPicPr>
          <p:nvPr/>
        </p:nvPicPr>
        <p:blipFill>
          <a:blip r:embed="rId2"/>
          <a:stretch>
            <a:fillRect/>
          </a:stretch>
        </p:blipFill>
        <p:spPr>
          <a:xfrm>
            <a:off x="3059113" y="2781300"/>
            <a:ext cx="2486025" cy="3314700"/>
          </a:xfrm>
          <a:prstGeom prst="rect">
            <a:avLst/>
          </a:prstGeom>
          <a:noFill/>
          <a:ln w="9525">
            <a:noFill/>
          </a:ln>
        </p:spPr>
      </p:pic>
      <p:sp>
        <p:nvSpPr>
          <p:cNvPr id="14"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
        <p:nvSpPr>
          <p:cNvPr id="33802" name="Text Box 8"/>
          <p:cNvSpPr txBox="1"/>
          <p:nvPr/>
        </p:nvSpPr>
        <p:spPr>
          <a:xfrm>
            <a:off x="755650" y="2276475"/>
            <a:ext cx="4176713" cy="363538"/>
          </a:xfrm>
          <a:prstGeom prst="rect">
            <a:avLst/>
          </a:prstGeom>
          <a:noFill/>
          <a:ln w="9525">
            <a:noFill/>
          </a:ln>
        </p:spPr>
        <p:txBody>
          <a:bodyPr anchor="t" anchorCtr="0">
            <a:spAutoFit/>
          </a:bodyPr>
          <a:p>
            <a:pPr marL="342900" indent="-342900">
              <a:lnSpc>
                <a:spcPct val="110000"/>
              </a:lnSpc>
            </a:pPr>
            <a:r>
              <a:rPr lang="en-US" altLang="zh-CN" b="1" dirty="0">
                <a:latin typeface="华文细黑" pitchFamily="2" charset="-122"/>
                <a:ea typeface="华文细黑" pitchFamily="2" charset="-122"/>
              </a:rPr>
              <a:t>7). </a:t>
            </a:r>
            <a:r>
              <a:rPr lang="zh-CN" altLang="en-US" b="1" dirty="0">
                <a:latin typeface="华文细黑" pitchFamily="2" charset="-122"/>
                <a:ea typeface="华文细黑" pitchFamily="2" charset="-122"/>
              </a:rPr>
              <a:t>运动发尘试验（</a:t>
            </a:r>
            <a:r>
              <a:rPr lang="en-US" altLang="zh-CN" b="1" dirty="0">
                <a:latin typeface="华文细黑" pitchFamily="2" charset="-122"/>
                <a:ea typeface="华文细黑" pitchFamily="2" charset="-122"/>
              </a:rPr>
              <a:t>BODY BOX</a:t>
            </a:r>
            <a:r>
              <a:rPr lang="zh-CN" altLang="en-US" b="1" dirty="0">
                <a:latin typeface="华文细黑" pitchFamily="2" charset="-122"/>
                <a:ea typeface="华文细黑" pitchFamily="2" charset="-122"/>
              </a:rPr>
              <a:t>试验）</a:t>
            </a:r>
            <a:endParaRPr lang="zh-CN" altLang="en-US" b="1" dirty="0">
              <a:latin typeface="华文细黑" pitchFamily="2" charset="-122"/>
              <a:ea typeface="华文细黑" pitchFamily="2" charset="-122"/>
            </a:endParaRPr>
          </a:p>
        </p:txBody>
      </p:sp>
    </p:spTree>
    <p:custDataLst>
      <p:tags r:id="rId3"/>
    </p:custData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4817" name="Group 2"/>
          <p:cNvGrpSpPr>
            <a:grpSpLocks noChangeAspect="1"/>
          </p:cNvGrpSpPr>
          <p:nvPr/>
        </p:nvGrpSpPr>
        <p:grpSpPr>
          <a:xfrm>
            <a:off x="7956550" y="6092825"/>
            <a:ext cx="1143000" cy="685800"/>
            <a:chOff x="1800" y="1752"/>
            <a:chExt cx="1800" cy="1081"/>
          </a:xfrm>
        </p:grpSpPr>
        <p:pic>
          <p:nvPicPr>
            <p:cNvPr id="34818"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34819"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34820"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34821"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五、洁净服清洗</a:t>
            </a:r>
            <a:endParaRPr lang="zh-CN" altLang="en-US" sz="2400" dirty="0">
              <a:latin typeface="华文细黑" pitchFamily="2" charset="-122"/>
              <a:ea typeface="华文细黑" pitchFamily="2" charset="-122"/>
            </a:endParaRPr>
          </a:p>
        </p:txBody>
      </p:sp>
      <p:sp>
        <p:nvSpPr>
          <p:cNvPr id="34822" name="Text Box 9"/>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34823" name="Text Box 12"/>
          <p:cNvSpPr txBox="1"/>
          <p:nvPr/>
        </p:nvSpPr>
        <p:spPr>
          <a:xfrm>
            <a:off x="827088" y="2397125"/>
            <a:ext cx="7489825" cy="3768725"/>
          </a:xfrm>
          <a:prstGeom prst="rect">
            <a:avLst/>
          </a:prstGeom>
          <a:noFill/>
          <a:ln w="9525">
            <a:noFill/>
          </a:ln>
        </p:spPr>
        <p:txBody>
          <a:bodyPr anchor="t" anchorCtr="0">
            <a:spAutoFit/>
          </a:bodyPr>
          <a:p>
            <a:pPr marL="342900" indent="-342900">
              <a:spcBef>
                <a:spcPct val="50000"/>
              </a:spcBef>
            </a:pPr>
            <a:r>
              <a:rPr lang="en-US" altLang="zh-CN" b="1" dirty="0">
                <a:latin typeface="华文细黑" pitchFamily="2" charset="-122"/>
                <a:ea typeface="华文细黑" pitchFamily="2" charset="-122"/>
              </a:rPr>
              <a:t>1</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  </a:t>
            </a:r>
            <a:r>
              <a:rPr lang="zh-CN" altLang="en-US" b="1" dirty="0">
                <a:latin typeface="华文细黑" pitchFamily="2" charset="-122"/>
                <a:ea typeface="华文细黑" pitchFamily="2" charset="-122"/>
              </a:rPr>
              <a:t>制定清洗协议和操作规程</a:t>
            </a:r>
            <a:endParaRPr lang="zh-CN" altLang="en-US" b="1" dirty="0">
              <a:latin typeface="华文细黑" pitchFamily="2" charset="-122"/>
              <a:ea typeface="华文细黑" pitchFamily="2" charset="-122"/>
            </a:endParaRPr>
          </a:p>
          <a:p>
            <a:pPr marL="342900" indent="-342900">
              <a:lnSpc>
                <a:spcPct val="110000"/>
              </a:lnSpc>
              <a:spcBef>
                <a:spcPct val="50000"/>
              </a:spcBef>
            </a:pPr>
            <a:r>
              <a:rPr lang="zh-CN" altLang="en-US" dirty="0">
                <a:latin typeface="华文细黑" pitchFamily="2" charset="-122"/>
                <a:ea typeface="华文细黑" pitchFamily="2" charset="-122"/>
              </a:rPr>
              <a:t>               洁净服和配套品的清洗技术和方法对着装系统的性能有很大影响。应制定标准操作规程来控制关键性活动。每个最终用户可能都会提出自己的特殊控制要求，如先进行预处理来去掉污渍、有机物（油渍）和其他明显污物（包括人体污染）；在初次使用前预先将可脱落颗粒物和纤维清洗到某一低水平；对挥发性残留物进行后处理。</a:t>
            </a:r>
            <a:endParaRPr lang="zh-CN" altLang="en-US" dirty="0">
              <a:latin typeface="华文细黑" pitchFamily="2" charset="-122"/>
              <a:ea typeface="华文细黑" pitchFamily="2" charset="-122"/>
            </a:endParaRPr>
          </a:p>
          <a:p>
            <a:pPr marL="342900" indent="-342900">
              <a:spcBef>
                <a:spcPct val="50000"/>
              </a:spcBef>
            </a:pPr>
            <a:endParaRPr lang="zh-CN" altLang="en-US" sz="600" dirty="0">
              <a:latin typeface="华文细黑" pitchFamily="2" charset="-122"/>
              <a:ea typeface="华文细黑" pitchFamily="2" charset="-122"/>
            </a:endParaRPr>
          </a:p>
          <a:p>
            <a:pPr marL="342900" indent="-342900">
              <a:spcBef>
                <a:spcPct val="50000"/>
              </a:spcBef>
            </a:pPr>
            <a:r>
              <a:rPr lang="en-US" altLang="zh-CN" b="1" dirty="0">
                <a:latin typeface="华文细黑" pitchFamily="2" charset="-122"/>
                <a:ea typeface="华文细黑" pitchFamily="2" charset="-122"/>
              </a:rPr>
              <a:t>2</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  </a:t>
            </a:r>
            <a:r>
              <a:rPr lang="zh-CN" altLang="en-US" b="1" dirty="0">
                <a:latin typeface="华文细黑" pitchFamily="2" charset="-122"/>
                <a:ea typeface="华文细黑" pitchFamily="2" charset="-122"/>
              </a:rPr>
              <a:t>确保工作服系统的适用性</a:t>
            </a:r>
            <a:endParaRPr lang="zh-CN" altLang="en-US" b="1" dirty="0">
              <a:latin typeface="华文细黑" pitchFamily="2" charset="-122"/>
              <a:ea typeface="华文细黑" pitchFamily="2" charset="-122"/>
            </a:endParaRPr>
          </a:p>
          <a:p>
            <a:pPr marL="342900" indent="-342900">
              <a:lnSpc>
                <a:spcPct val="110000"/>
              </a:lnSpc>
              <a:spcBef>
                <a:spcPct val="50000"/>
              </a:spcBef>
            </a:pPr>
            <a:r>
              <a:rPr lang="zh-CN" altLang="en-US" dirty="0">
                <a:latin typeface="华文细黑" pitchFamily="2" charset="-122"/>
                <a:ea typeface="华文细黑" pitchFamily="2" charset="-122"/>
              </a:rPr>
              <a:t>               核查整套工作服是否适合既定使用要求。某些特殊应用场所可能对织物、结构和清洗有特殊要求。这些应用场合包括（但不限于）：被诸如化学品、涂层、色素、染料、机油、油脂、石墨等污染的情况下；消毒之后；存在有害物或生物污染的情况。对于这些应用场合，用户、供方和清洗者应共同制定明确的要求。</a:t>
            </a:r>
            <a:endParaRPr lang="zh-CN" altLang="en-US" dirty="0">
              <a:latin typeface="华文细黑" pitchFamily="2" charset="-122"/>
              <a:ea typeface="华文细黑" pitchFamily="2" charset="-122"/>
            </a:endParaRPr>
          </a:p>
        </p:txBody>
      </p:sp>
      <p:sp>
        <p:nvSpPr>
          <p:cNvPr id="34824" name="Rectangle 13"/>
          <p:cNvSpPr/>
          <p:nvPr/>
        </p:nvSpPr>
        <p:spPr>
          <a:xfrm>
            <a:off x="539750" y="6261100"/>
            <a:ext cx="5472113" cy="336550"/>
          </a:xfrm>
          <a:prstGeom prst="rect">
            <a:avLst/>
          </a:prstGeom>
          <a:noFill/>
          <a:ln w="9525">
            <a:noFill/>
          </a:ln>
        </p:spPr>
        <p:txBody>
          <a:bodyPr anchor="t" anchorCtr="0">
            <a:spAutoFit/>
          </a:bodyPr>
          <a:p>
            <a:r>
              <a:rPr lang="en-US" altLang="zh-CN" dirty="0">
                <a:latin typeface="华文细黑" pitchFamily="2" charset="-122"/>
                <a:ea typeface="华文细黑" pitchFamily="2" charset="-122"/>
              </a:rPr>
              <a:t>------IEST-RP-CC003.3  </a:t>
            </a:r>
            <a:r>
              <a:rPr lang="zh-CN" altLang="en-US" dirty="0">
                <a:latin typeface="华文细黑" pitchFamily="2" charset="-122"/>
                <a:ea typeface="华文细黑" pitchFamily="2" charset="-122"/>
              </a:rPr>
              <a:t>洁净室及其他受控环境服装要素</a:t>
            </a:r>
            <a:endParaRPr lang="zh-CN" altLang="en-US" dirty="0">
              <a:latin typeface="华文细黑" pitchFamily="2" charset="-122"/>
              <a:ea typeface="华文细黑" pitchFamily="2" charset="-122"/>
            </a:endParaRPr>
          </a:p>
        </p:txBody>
      </p:sp>
      <p:sp>
        <p:nvSpPr>
          <p:cNvPr id="13"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5841" name="Group 2"/>
          <p:cNvGrpSpPr>
            <a:grpSpLocks noChangeAspect="1"/>
          </p:cNvGrpSpPr>
          <p:nvPr/>
        </p:nvGrpSpPr>
        <p:grpSpPr>
          <a:xfrm>
            <a:off x="7956550" y="6092825"/>
            <a:ext cx="1143000" cy="685800"/>
            <a:chOff x="1800" y="1752"/>
            <a:chExt cx="1800" cy="1081"/>
          </a:xfrm>
        </p:grpSpPr>
        <p:pic>
          <p:nvPicPr>
            <p:cNvPr id="35842"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35843"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35844"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35845"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五、洁净服清洗</a:t>
            </a:r>
            <a:endParaRPr lang="zh-CN" altLang="en-US" sz="2400" dirty="0">
              <a:latin typeface="华文细黑" pitchFamily="2" charset="-122"/>
              <a:ea typeface="华文细黑" pitchFamily="2" charset="-122"/>
            </a:endParaRPr>
          </a:p>
        </p:txBody>
      </p:sp>
      <p:sp>
        <p:nvSpPr>
          <p:cNvPr id="35846" name="Text Box 8"/>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35847" name="Text Box 9"/>
          <p:cNvSpPr txBox="1"/>
          <p:nvPr/>
        </p:nvSpPr>
        <p:spPr>
          <a:xfrm>
            <a:off x="827088" y="2397125"/>
            <a:ext cx="7489825" cy="3748088"/>
          </a:xfrm>
          <a:prstGeom prst="rect">
            <a:avLst/>
          </a:prstGeom>
          <a:noFill/>
          <a:ln w="9525">
            <a:noFill/>
          </a:ln>
        </p:spPr>
        <p:txBody>
          <a:bodyPr anchor="t" anchorCtr="0">
            <a:spAutoFit/>
          </a:bodyPr>
          <a:p>
            <a:pPr marL="342900" indent="-342900">
              <a:spcBef>
                <a:spcPct val="50000"/>
              </a:spcBef>
            </a:pPr>
            <a:r>
              <a:rPr lang="en-US" altLang="zh-CN" b="1" dirty="0">
                <a:latin typeface="华文细黑" pitchFamily="2" charset="-122"/>
                <a:ea typeface="华文细黑" pitchFamily="2" charset="-122"/>
              </a:rPr>
              <a:t>3</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	 </a:t>
            </a:r>
            <a:r>
              <a:rPr lang="zh-CN" altLang="en-US" b="1" dirty="0">
                <a:latin typeface="华文细黑" pitchFamily="2" charset="-122"/>
                <a:ea typeface="华文细黑" pitchFamily="2" charset="-122"/>
              </a:rPr>
              <a:t>工作服污染分类</a:t>
            </a:r>
            <a:endParaRPr lang="zh-CN" altLang="en-US" b="1" dirty="0">
              <a:latin typeface="华文细黑" pitchFamily="2" charset="-122"/>
              <a:ea typeface="华文细黑" pitchFamily="2" charset="-122"/>
            </a:endParaRPr>
          </a:p>
          <a:p>
            <a:pPr marL="342900" indent="-342900">
              <a:lnSpc>
                <a:spcPct val="120000"/>
              </a:lnSpc>
              <a:spcBef>
                <a:spcPct val="50000"/>
              </a:spcBef>
            </a:pPr>
            <a:r>
              <a:rPr lang="zh-CN" altLang="en-US" dirty="0">
                <a:latin typeface="华文细黑" pitchFamily="2" charset="-122"/>
                <a:ea typeface="华文细黑" pitchFamily="2" charset="-122"/>
              </a:rPr>
              <a:t>               污染分类工序是指，清洗工作服之前，根据用户的品质要求，通过目检和触摸来发现工作服的损坏情况。检查之后，逐一查看每件工作服的标识，以确保码放正确。若标识不清，应做新标识。若使用计算机跟踪系统，应对脏工作服扫描并输入系统。</a:t>
            </a:r>
            <a:endParaRPr lang="zh-CN" altLang="en-US" dirty="0">
              <a:latin typeface="华文细黑" pitchFamily="2" charset="-122"/>
              <a:ea typeface="华文细黑" pitchFamily="2" charset="-122"/>
            </a:endParaRPr>
          </a:p>
          <a:p>
            <a:pPr marL="342900" indent="-342900">
              <a:lnSpc>
                <a:spcPct val="120000"/>
              </a:lnSpc>
              <a:spcBef>
                <a:spcPct val="50000"/>
              </a:spcBef>
            </a:pPr>
            <a:endParaRPr lang="zh-CN" altLang="en-US" sz="600" dirty="0">
              <a:latin typeface="华文细黑" pitchFamily="2" charset="-122"/>
              <a:ea typeface="华文细黑" pitchFamily="2" charset="-122"/>
            </a:endParaRPr>
          </a:p>
          <a:p>
            <a:pPr marL="342900" indent="-342900">
              <a:spcBef>
                <a:spcPct val="50000"/>
              </a:spcBef>
            </a:pPr>
            <a:r>
              <a:rPr lang="en-US" altLang="zh-CN" b="1" dirty="0">
                <a:latin typeface="华文细黑" pitchFamily="2" charset="-122"/>
                <a:ea typeface="华文细黑" pitchFamily="2" charset="-122"/>
              </a:rPr>
              <a:t>4</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	 </a:t>
            </a:r>
            <a:r>
              <a:rPr lang="zh-CN" altLang="en-US" b="1" dirty="0">
                <a:latin typeface="华文细黑" pitchFamily="2" charset="-122"/>
                <a:ea typeface="华文细黑" pitchFamily="2" charset="-122"/>
              </a:rPr>
              <a:t>工作服的修补</a:t>
            </a:r>
            <a:endParaRPr lang="zh-CN" altLang="en-US" b="1" dirty="0">
              <a:latin typeface="华文细黑" pitchFamily="2" charset="-122"/>
              <a:ea typeface="华文细黑" pitchFamily="2" charset="-122"/>
            </a:endParaRPr>
          </a:p>
          <a:p>
            <a:pPr marL="342900" indent="-342900">
              <a:lnSpc>
                <a:spcPct val="120000"/>
              </a:lnSpc>
              <a:spcBef>
                <a:spcPct val="50000"/>
              </a:spcBef>
            </a:pPr>
            <a:r>
              <a:rPr lang="zh-CN" altLang="zh-CN" dirty="0">
                <a:latin typeface="华文细黑" pitchFamily="2" charset="-122"/>
                <a:ea typeface="华文细黑" pitchFamily="2" charset="-122"/>
              </a:rPr>
              <a:t>               用户和清洗者应按标准操作规程（SOP）就所有修补事宜达成一致，该SOP对修补方法和修补程度进行规定。所有修补都应在洁净室外进行，修补中尽可能减少磨损布边和起褶区域，最后再去清洗。对工作服上每件物品的修补次数、修补总面积和修补频率应有限制。应协商确定工作服更换计划，规定工作服的使用寿命以及报废标准。</a:t>
            </a:r>
            <a:endParaRPr lang="zh-CN" altLang="en-US" dirty="0">
              <a:latin typeface="华文细黑" pitchFamily="2" charset="-122"/>
              <a:ea typeface="华文细黑" pitchFamily="2" charset="-122"/>
            </a:endParaRPr>
          </a:p>
        </p:txBody>
      </p:sp>
      <p:sp>
        <p:nvSpPr>
          <p:cNvPr id="35848" name="Rectangle 10"/>
          <p:cNvSpPr/>
          <p:nvPr/>
        </p:nvSpPr>
        <p:spPr>
          <a:xfrm>
            <a:off x="539750" y="6261100"/>
            <a:ext cx="5472113" cy="336550"/>
          </a:xfrm>
          <a:prstGeom prst="rect">
            <a:avLst/>
          </a:prstGeom>
          <a:noFill/>
          <a:ln w="9525">
            <a:noFill/>
          </a:ln>
        </p:spPr>
        <p:txBody>
          <a:bodyPr anchor="t" anchorCtr="0">
            <a:spAutoFit/>
          </a:bodyPr>
          <a:p>
            <a:r>
              <a:rPr lang="en-US" altLang="zh-CN" dirty="0">
                <a:latin typeface="华文细黑" pitchFamily="2" charset="-122"/>
                <a:ea typeface="华文细黑" pitchFamily="2" charset="-122"/>
              </a:rPr>
              <a:t>------IEST-RP-CC003.3  </a:t>
            </a:r>
            <a:r>
              <a:rPr lang="zh-CN" altLang="en-US" dirty="0">
                <a:latin typeface="华文细黑" pitchFamily="2" charset="-122"/>
                <a:ea typeface="华文细黑" pitchFamily="2" charset="-122"/>
              </a:rPr>
              <a:t>洁净室及其他受控环境服装要素</a:t>
            </a:r>
            <a:endParaRPr lang="zh-CN" altLang="en-US" dirty="0">
              <a:latin typeface="华文细黑" pitchFamily="2" charset="-122"/>
              <a:ea typeface="华文细黑" pitchFamily="2" charset="-122"/>
            </a:endParaRPr>
          </a:p>
        </p:txBody>
      </p:sp>
      <p:sp>
        <p:nvSpPr>
          <p:cNvPr id="13"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6865" name="Group 2"/>
          <p:cNvGrpSpPr>
            <a:grpSpLocks noChangeAspect="1"/>
          </p:cNvGrpSpPr>
          <p:nvPr/>
        </p:nvGrpSpPr>
        <p:grpSpPr>
          <a:xfrm>
            <a:off x="7956550" y="6092825"/>
            <a:ext cx="1143000" cy="685800"/>
            <a:chOff x="1800" y="1752"/>
            <a:chExt cx="1800" cy="1081"/>
          </a:xfrm>
        </p:grpSpPr>
        <p:pic>
          <p:nvPicPr>
            <p:cNvPr id="36866"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36867"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36868"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36869"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五、洁净服清洗</a:t>
            </a:r>
            <a:endParaRPr lang="zh-CN" altLang="en-US" sz="2400" dirty="0">
              <a:latin typeface="华文细黑" pitchFamily="2" charset="-122"/>
              <a:ea typeface="华文细黑" pitchFamily="2" charset="-122"/>
            </a:endParaRPr>
          </a:p>
        </p:txBody>
      </p:sp>
      <p:sp>
        <p:nvSpPr>
          <p:cNvPr id="36870" name="Text Box 8"/>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32774" name="Text Box 9"/>
          <p:cNvSpPr txBox="1">
            <a:spLocks noChangeArrowheads="1"/>
          </p:cNvSpPr>
          <p:nvPr/>
        </p:nvSpPr>
        <p:spPr bwMode="auto">
          <a:xfrm>
            <a:off x="827088" y="2349500"/>
            <a:ext cx="7489825"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600">
                <a:solidFill>
                  <a:schemeClr val="tx1"/>
                </a:solidFill>
                <a:latin typeface="宋体" panose="02010600030101010101" pitchFamily="2" charset="-122"/>
                <a:ea typeface="宋体" panose="02010600030101010101" pitchFamily="2" charset="-122"/>
              </a:defRPr>
            </a:lvl1pPr>
            <a:lvl2pPr marL="800100" indent="-342900">
              <a:defRPr sz="1600">
                <a:solidFill>
                  <a:schemeClr val="tx1"/>
                </a:solidFill>
                <a:latin typeface="宋体" panose="02010600030101010101" pitchFamily="2" charset="-122"/>
                <a:ea typeface="宋体" panose="02010600030101010101" pitchFamily="2" charset="-122"/>
              </a:defRPr>
            </a:lvl2pPr>
            <a:lvl3pPr marL="1257300" indent="-342900">
              <a:defRPr sz="1600">
                <a:solidFill>
                  <a:schemeClr val="tx1"/>
                </a:solidFill>
                <a:latin typeface="宋体" panose="02010600030101010101" pitchFamily="2" charset="-122"/>
                <a:ea typeface="宋体" panose="02010600030101010101" pitchFamily="2" charset="-122"/>
              </a:defRPr>
            </a:lvl3pPr>
            <a:lvl4pPr marL="1714500" indent="-342900">
              <a:defRPr sz="1600">
                <a:solidFill>
                  <a:schemeClr val="tx1"/>
                </a:solidFill>
                <a:latin typeface="宋体" panose="02010600030101010101" pitchFamily="2" charset="-122"/>
                <a:ea typeface="宋体" panose="02010600030101010101" pitchFamily="2" charset="-122"/>
              </a:defRPr>
            </a:lvl4pPr>
            <a:lvl5pPr marL="2171700" indent="-342900">
              <a:defRPr sz="1600">
                <a:solidFill>
                  <a:schemeClr val="tx1"/>
                </a:solidFill>
                <a:latin typeface="宋体" panose="02010600030101010101" pitchFamily="2" charset="-122"/>
                <a:ea typeface="宋体" panose="02010600030101010101" pitchFamily="2" charset="-122"/>
              </a:defRPr>
            </a:lvl5pPr>
            <a:lvl6pPr marL="2628900" indent="-3429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6pPr>
            <a:lvl7pPr marL="3086100" indent="-3429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7pPr>
            <a:lvl8pPr marL="3543300" indent="-3429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8pPr>
            <a:lvl9pPr marL="4000500" indent="-3429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9pPr>
          </a:lstStyle>
          <a:p>
            <a:pPr marL="342900" marR="0" lvl="0" indent="-342900" algn="l" defTabSz="914400" rtl="0" eaLnBrk="1" fontAlgn="base" latinLnBrk="0" hangingPunct="1">
              <a:lnSpc>
                <a:spcPct val="100000"/>
              </a:lnSpc>
              <a:spcBef>
                <a:spcPct val="50000"/>
              </a:spcBef>
              <a:spcAft>
                <a:spcPct val="0"/>
              </a:spcAft>
              <a:buClrTx/>
              <a:buSzTx/>
              <a:buFontTx/>
              <a:buNone/>
              <a:defRPr/>
            </a:pPr>
            <a:r>
              <a:rPr kumimoji="0" lang="en-US" altLang="zh-CN" sz="1600" b="1"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5</a:t>
            </a:r>
            <a:r>
              <a:rPr kumimoji="0" lang="zh-CN" altLang="en-US" sz="1600" b="1"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a:t>
            </a:r>
            <a:r>
              <a:rPr kumimoji="0" lang="en-US" altLang="zh-CN" sz="1600" b="1"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  </a:t>
            </a:r>
            <a:r>
              <a:rPr kumimoji="0" lang="zh-CN" altLang="en-US" sz="1600" b="1"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清洗规程</a:t>
            </a:r>
            <a:endParaRPr kumimoji="0" lang="zh-CN" altLang="en-US" sz="1600" b="1"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endParaRPr>
          </a:p>
          <a:p>
            <a:pPr marL="342900" marR="0" lvl="0" indent="-342900" algn="l" defTabSz="914400" rtl="0" eaLnBrk="1" fontAlgn="base" latinLnBrk="0" hangingPunct="1">
              <a:lnSpc>
                <a:spcPct val="120000"/>
              </a:lnSpc>
              <a:spcBef>
                <a:spcPct val="50000"/>
              </a:spcBef>
              <a:spcAft>
                <a:spcPct val="0"/>
              </a:spcAft>
              <a:buClrTx/>
              <a:buSzTx/>
              <a:buFontTx/>
              <a:buNone/>
              <a:defRPr/>
            </a:pPr>
            <a:r>
              <a:rPr kumimoji="0" lang="zh-CN" altLang="en-US" sz="1600" b="0"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               刺激性化学品和高温可能损坏布料，因此，清洗与烘干过程中应避免使用刺激性化学品和高温。为避免交叉污染，重度污染的工作服应与轻度污染的工作服分开清洗。清洗规程如下：</a:t>
            </a:r>
            <a:endParaRPr kumimoji="0" lang="zh-CN" altLang="en-US" sz="1600" b="0"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endParaRPr>
          </a:p>
          <a:p>
            <a:pPr marL="342900" marR="0" lvl="0" indent="-342900" algn="l" defTabSz="914400" rtl="0" eaLnBrk="1" fontAlgn="base" latinLnBrk="0" hangingPunct="1">
              <a:lnSpc>
                <a:spcPct val="120000"/>
              </a:lnSpc>
              <a:spcBef>
                <a:spcPct val="50000"/>
              </a:spcBef>
              <a:spcAft>
                <a:spcPct val="0"/>
              </a:spcAft>
              <a:buClrTx/>
              <a:buSzTx/>
              <a:buFontTx/>
              <a:buNone/>
              <a:defRPr/>
            </a:pPr>
            <a:endParaRPr kumimoji="0" lang="zh-CN" altLang="en-US" sz="600" b="0"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endParaRPr>
          </a:p>
          <a:p>
            <a:pPr marL="0" marR="0" lvl="0" indent="0" algn="just" defTabSz="914400" rtl="0" eaLnBrk="1" fontAlgn="base" latinLnBrk="0" hangingPunct="1">
              <a:lnSpc>
                <a:spcPct val="100000"/>
              </a:lnSpc>
              <a:spcBef>
                <a:spcPct val="50000"/>
              </a:spcBef>
              <a:spcAft>
                <a:spcPct val="0"/>
              </a:spcAft>
              <a:buClrTx/>
              <a:buSzTx/>
              <a:buFontTx/>
              <a:buNone/>
              <a:defRPr/>
            </a:pP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1</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将工作服放入洁净洗衣机。按重量或件数控制放入量（不同织物和款式工作服的单重可能不一样，因此应知道单重）。除小容量、特殊清洗、或特殊设备规定的情况外，为达到最佳清洁效果，洗衣机的放入量一般不超过其额定容量的</a:t>
            </a: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80%</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a:t>
            </a:r>
            <a:endPar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endParaRPr>
          </a:p>
          <a:p>
            <a:pPr marL="0" marR="0" lvl="0" indent="0" algn="just" defTabSz="914400" rtl="0" eaLnBrk="1" fontAlgn="base" latinLnBrk="0" hangingPunct="1">
              <a:lnSpc>
                <a:spcPct val="100000"/>
              </a:lnSpc>
              <a:spcBef>
                <a:spcPct val="50000"/>
              </a:spcBef>
              <a:spcAft>
                <a:spcPct val="0"/>
              </a:spcAft>
              <a:buClrTx/>
              <a:buSzTx/>
              <a:buFontTx/>
              <a:buNone/>
              <a:defRPr/>
            </a:pP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2</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）一般清洗流程包括：一次或数次洗涤，而后规定次数的漂洗。洗涤和漂洗的时间长短取决于工作服的类型、污染程度和洗衣机特性。为避免产生缩水（过度起皱和接缝起褶），水洗温度应保持在</a:t>
            </a: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32℃</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a:t>
            </a: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60℃</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a:t>
            </a: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90℉</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a:t>
            </a: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140℉</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a:t>
            </a:r>
            <a:endPar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endParaRPr>
          </a:p>
          <a:p>
            <a:pPr marL="342900" marR="0" lvl="0" indent="-342900" algn="just" defTabSz="914400" rtl="0" eaLnBrk="1" fontAlgn="base" latinLnBrk="0" hangingPunct="1">
              <a:lnSpc>
                <a:spcPct val="100000"/>
              </a:lnSpc>
              <a:spcBef>
                <a:spcPct val="50000"/>
              </a:spcBef>
              <a:spcAft>
                <a:spcPct val="0"/>
              </a:spcAft>
              <a:buClrTx/>
              <a:buSzTx/>
              <a:buFontTx/>
              <a:buNone/>
              <a:defRPr/>
            </a:pP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注：根据当地规定，食品工业工作服的漂洗水温可能会高一些。</a:t>
            </a:r>
            <a:endPar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endParaRPr>
          </a:p>
        </p:txBody>
      </p:sp>
      <p:sp>
        <p:nvSpPr>
          <p:cNvPr id="36872" name="Rectangle 10"/>
          <p:cNvSpPr/>
          <p:nvPr/>
        </p:nvSpPr>
        <p:spPr>
          <a:xfrm>
            <a:off x="539750" y="6261100"/>
            <a:ext cx="5472113" cy="336550"/>
          </a:xfrm>
          <a:prstGeom prst="rect">
            <a:avLst/>
          </a:prstGeom>
          <a:noFill/>
          <a:ln w="9525">
            <a:noFill/>
          </a:ln>
        </p:spPr>
        <p:txBody>
          <a:bodyPr anchor="t" anchorCtr="0">
            <a:spAutoFit/>
          </a:bodyPr>
          <a:p>
            <a:r>
              <a:rPr lang="en-US" altLang="zh-CN" dirty="0">
                <a:latin typeface="华文细黑" pitchFamily="2" charset="-122"/>
                <a:ea typeface="华文细黑" pitchFamily="2" charset="-122"/>
              </a:rPr>
              <a:t>------IEST-RP-CC003.3  </a:t>
            </a:r>
            <a:r>
              <a:rPr lang="zh-CN" altLang="en-US" dirty="0">
                <a:latin typeface="华文细黑" pitchFamily="2" charset="-122"/>
                <a:ea typeface="华文细黑" pitchFamily="2" charset="-122"/>
              </a:rPr>
              <a:t>洁净室及其他受控环境服装要素</a:t>
            </a:r>
            <a:endParaRPr lang="zh-CN" altLang="en-US" dirty="0">
              <a:latin typeface="华文细黑" pitchFamily="2" charset="-122"/>
              <a:ea typeface="华文细黑" pitchFamily="2" charset="-122"/>
            </a:endParaRPr>
          </a:p>
        </p:txBody>
      </p:sp>
      <p:sp>
        <p:nvSpPr>
          <p:cNvPr id="13"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89" name="Group 2"/>
          <p:cNvGrpSpPr>
            <a:grpSpLocks noChangeAspect="1"/>
          </p:cNvGrpSpPr>
          <p:nvPr/>
        </p:nvGrpSpPr>
        <p:grpSpPr>
          <a:xfrm>
            <a:off x="7956550" y="6092825"/>
            <a:ext cx="1143000" cy="685800"/>
            <a:chOff x="1800" y="1752"/>
            <a:chExt cx="1800" cy="1081"/>
          </a:xfrm>
        </p:grpSpPr>
        <p:pic>
          <p:nvPicPr>
            <p:cNvPr id="37890"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37891"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37892"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37893"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五、洁净服清洗</a:t>
            </a:r>
            <a:endParaRPr lang="zh-CN" altLang="en-US" sz="2400" dirty="0">
              <a:latin typeface="华文细黑" pitchFamily="2" charset="-122"/>
              <a:ea typeface="华文细黑" pitchFamily="2" charset="-122"/>
            </a:endParaRPr>
          </a:p>
        </p:txBody>
      </p:sp>
      <p:sp>
        <p:nvSpPr>
          <p:cNvPr id="37894" name="Text Box 8"/>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33798" name="Text Box 9"/>
          <p:cNvSpPr txBox="1">
            <a:spLocks noChangeArrowheads="1"/>
          </p:cNvSpPr>
          <p:nvPr/>
        </p:nvSpPr>
        <p:spPr bwMode="auto">
          <a:xfrm>
            <a:off x="827088" y="2349500"/>
            <a:ext cx="7489825" cy="337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600">
                <a:solidFill>
                  <a:schemeClr val="tx1"/>
                </a:solidFill>
                <a:latin typeface="宋体" panose="02010600030101010101" pitchFamily="2" charset="-122"/>
                <a:ea typeface="宋体" panose="02010600030101010101" pitchFamily="2" charset="-122"/>
              </a:defRPr>
            </a:lvl1pPr>
            <a:lvl2pPr marL="800100" indent="-342900">
              <a:defRPr sz="1600">
                <a:solidFill>
                  <a:schemeClr val="tx1"/>
                </a:solidFill>
                <a:latin typeface="宋体" panose="02010600030101010101" pitchFamily="2" charset="-122"/>
                <a:ea typeface="宋体" panose="02010600030101010101" pitchFamily="2" charset="-122"/>
              </a:defRPr>
            </a:lvl2pPr>
            <a:lvl3pPr marL="1257300" indent="-342900">
              <a:defRPr sz="1600">
                <a:solidFill>
                  <a:schemeClr val="tx1"/>
                </a:solidFill>
                <a:latin typeface="宋体" panose="02010600030101010101" pitchFamily="2" charset="-122"/>
                <a:ea typeface="宋体" panose="02010600030101010101" pitchFamily="2" charset="-122"/>
              </a:defRPr>
            </a:lvl3pPr>
            <a:lvl4pPr marL="1714500" indent="-342900">
              <a:defRPr sz="1600">
                <a:solidFill>
                  <a:schemeClr val="tx1"/>
                </a:solidFill>
                <a:latin typeface="宋体" panose="02010600030101010101" pitchFamily="2" charset="-122"/>
                <a:ea typeface="宋体" panose="02010600030101010101" pitchFamily="2" charset="-122"/>
              </a:defRPr>
            </a:lvl4pPr>
            <a:lvl5pPr marL="2171700" indent="-342900">
              <a:defRPr sz="1600">
                <a:solidFill>
                  <a:schemeClr val="tx1"/>
                </a:solidFill>
                <a:latin typeface="宋体" panose="02010600030101010101" pitchFamily="2" charset="-122"/>
                <a:ea typeface="宋体" panose="02010600030101010101" pitchFamily="2" charset="-122"/>
              </a:defRPr>
            </a:lvl5pPr>
            <a:lvl6pPr marL="2628900" indent="-3429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6pPr>
            <a:lvl7pPr marL="3086100" indent="-3429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7pPr>
            <a:lvl8pPr marL="3543300" indent="-3429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8pPr>
            <a:lvl9pPr marL="4000500" indent="-3429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9pPr>
          </a:lstStyle>
          <a:p>
            <a:pPr marL="342900" marR="0" lvl="0" indent="-342900" algn="l" defTabSz="914400" rtl="0" eaLnBrk="1" fontAlgn="base" latinLnBrk="0" hangingPunct="1">
              <a:lnSpc>
                <a:spcPct val="100000"/>
              </a:lnSpc>
              <a:spcBef>
                <a:spcPct val="50000"/>
              </a:spcBef>
              <a:spcAft>
                <a:spcPct val="0"/>
              </a:spcAft>
              <a:buClrTx/>
              <a:buSzTx/>
              <a:buFontTx/>
              <a:buNone/>
              <a:defRPr/>
            </a:pPr>
            <a:r>
              <a:rPr kumimoji="0" lang="en-US" altLang="zh-CN" sz="1600" b="1"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5.     </a:t>
            </a:r>
            <a:r>
              <a:rPr kumimoji="0" lang="zh-CN" altLang="en-US" sz="1600" b="1"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清洗规程</a:t>
            </a:r>
            <a:endParaRPr kumimoji="0" lang="zh-CN" altLang="en-US" sz="1600" b="1"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endParaRPr>
          </a:p>
          <a:p>
            <a:pPr marL="342900" marR="0" lvl="0" indent="-342900" algn="l" defTabSz="914400" rtl="0" eaLnBrk="1" fontAlgn="base" latinLnBrk="0" hangingPunct="1">
              <a:lnSpc>
                <a:spcPct val="100000"/>
              </a:lnSpc>
              <a:spcBef>
                <a:spcPct val="50000"/>
              </a:spcBef>
              <a:spcAft>
                <a:spcPct val="0"/>
              </a:spcAft>
              <a:buClrTx/>
              <a:buSzTx/>
              <a:buFontTx/>
              <a:buNone/>
              <a:defRPr/>
            </a:pPr>
            <a:endParaRPr kumimoji="0" lang="zh-CN" altLang="en-US" sz="800" b="1"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endParaRPr>
          </a:p>
          <a:p>
            <a:pPr marL="0" marR="0" lvl="0" indent="0" algn="just" defTabSz="914400" rtl="0" eaLnBrk="1" fontAlgn="base" latinLnBrk="0" hangingPunct="1">
              <a:lnSpc>
                <a:spcPct val="120000"/>
              </a:lnSpc>
              <a:spcBef>
                <a:spcPct val="50000"/>
              </a:spcBef>
              <a:spcAft>
                <a:spcPct val="0"/>
              </a:spcAft>
              <a:buClrTx/>
              <a:buSzTx/>
              <a:buFontTx/>
              <a:buNone/>
              <a:defRPr/>
            </a:pP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3</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）洗涤用水应是软化水（若有必要）并经至少</a:t>
            </a: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2.0 </a:t>
            </a:r>
            <a:r>
              <a:rPr kumimoji="0" lang="en-US" altLang="zh-CN" sz="1600" b="0" i="0" u="none" strike="noStrike" kern="1200" cap="none" spc="0" normalizeH="0" baseline="0" noProof="0" dirty="0" err="1"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μm</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滤膜的过滤。漂洗用的纯净水可以是软化后的市政水（过滤到至少</a:t>
            </a: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0.2 </a:t>
            </a:r>
            <a:r>
              <a:rPr kumimoji="0" lang="en-US" altLang="zh-CN" sz="1600" b="0" i="0" u="none" strike="noStrike" kern="1200" cap="none" spc="0" normalizeH="0" baseline="0" noProof="0" dirty="0" err="1"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μm</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）、去离子水、反渗透水，或者其中的两种水。为限制微生物生长，水系统中应设置紫外灭菌装置。若使用去离子水，其电阻率应在</a:t>
            </a: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15 MΩ</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a:t>
            </a: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18 MΩ</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之间。水质控制反映业主要求的苛刻程度。</a:t>
            </a:r>
            <a:endPar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endParaRPr>
          </a:p>
          <a:p>
            <a:pPr marL="0" marR="0" lvl="0" indent="0" algn="just" defTabSz="914400" rtl="0" eaLnBrk="1" fontAlgn="base" latinLnBrk="0" hangingPunct="1">
              <a:lnSpc>
                <a:spcPct val="120000"/>
              </a:lnSpc>
              <a:spcBef>
                <a:spcPct val="50000"/>
              </a:spcBef>
              <a:spcAft>
                <a:spcPct val="0"/>
              </a:spcAft>
              <a:buClrTx/>
              <a:buSzTx/>
              <a:buFontTx/>
              <a:buNone/>
              <a:defRPr/>
            </a:pP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4</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）洗涤剂应是非离子表面活性剂，其用量取决于产品类型和洗衣机容量。</a:t>
            </a:r>
            <a:endPar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endParaRPr>
          </a:p>
          <a:p>
            <a:pPr marL="0" marR="0" lvl="0" indent="0" algn="just" defTabSz="914400" rtl="0" eaLnBrk="1" fontAlgn="base" latinLnBrk="0" hangingPunct="1">
              <a:lnSpc>
                <a:spcPct val="120000"/>
              </a:lnSpc>
              <a:spcBef>
                <a:spcPct val="50000"/>
              </a:spcBef>
              <a:spcAft>
                <a:spcPct val="0"/>
              </a:spcAft>
              <a:buClrTx/>
              <a:buSzTx/>
              <a:buFontTx/>
              <a:buNone/>
              <a:defRPr/>
            </a:pP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5</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）产品从洗衣机的洁净室端取出，然后放入滚筒式烘干机或隧道式烘干室。</a:t>
            </a:r>
            <a:endPar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endParaRPr>
          </a:p>
          <a:p>
            <a:pPr marL="0" marR="0" lvl="0" indent="0" algn="just" defTabSz="914400" rtl="0" eaLnBrk="1" fontAlgn="base" latinLnBrk="0" hangingPunct="1">
              <a:lnSpc>
                <a:spcPct val="120000"/>
              </a:lnSpc>
              <a:spcBef>
                <a:spcPct val="50000"/>
              </a:spcBef>
              <a:spcAft>
                <a:spcPct val="0"/>
              </a:spcAft>
              <a:buClrTx/>
              <a:buSzTx/>
              <a:buFontTx/>
              <a:buNone/>
              <a:defRPr/>
            </a:pP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6</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）使用洁净工作服专用烘干机进行烘干。所有进入烘干机的空气都必须经过</a:t>
            </a: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HEPA</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过滤器的过滤。工作服放入和取出烘干机的环境都应是洁净室环境。</a:t>
            </a:r>
            <a:endPar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endParaRPr>
          </a:p>
        </p:txBody>
      </p:sp>
      <p:sp>
        <p:nvSpPr>
          <p:cNvPr id="37896" name="Rectangle 10"/>
          <p:cNvSpPr/>
          <p:nvPr/>
        </p:nvSpPr>
        <p:spPr>
          <a:xfrm>
            <a:off x="539750" y="6261100"/>
            <a:ext cx="5472113" cy="336550"/>
          </a:xfrm>
          <a:prstGeom prst="rect">
            <a:avLst/>
          </a:prstGeom>
          <a:noFill/>
          <a:ln w="9525">
            <a:noFill/>
          </a:ln>
        </p:spPr>
        <p:txBody>
          <a:bodyPr anchor="t" anchorCtr="0">
            <a:spAutoFit/>
          </a:bodyPr>
          <a:p>
            <a:r>
              <a:rPr lang="en-US" altLang="zh-CN" dirty="0">
                <a:latin typeface="华文细黑" pitchFamily="2" charset="-122"/>
                <a:ea typeface="华文细黑" pitchFamily="2" charset="-122"/>
              </a:rPr>
              <a:t>------IEST-RP-CC003.3  </a:t>
            </a:r>
            <a:r>
              <a:rPr lang="zh-CN" altLang="en-US" dirty="0">
                <a:latin typeface="华文细黑" pitchFamily="2" charset="-122"/>
                <a:ea typeface="华文细黑" pitchFamily="2" charset="-122"/>
              </a:rPr>
              <a:t>洁净室及其他受控环境服装要素</a:t>
            </a:r>
            <a:endParaRPr lang="zh-CN" altLang="en-US" dirty="0">
              <a:latin typeface="华文细黑" pitchFamily="2" charset="-122"/>
              <a:ea typeface="华文细黑" pitchFamily="2" charset="-122"/>
            </a:endParaRPr>
          </a:p>
        </p:txBody>
      </p:sp>
      <p:sp>
        <p:nvSpPr>
          <p:cNvPr id="13"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8913" name="Group 2"/>
          <p:cNvGrpSpPr>
            <a:grpSpLocks noChangeAspect="1"/>
          </p:cNvGrpSpPr>
          <p:nvPr/>
        </p:nvGrpSpPr>
        <p:grpSpPr>
          <a:xfrm>
            <a:off x="7956550" y="6092825"/>
            <a:ext cx="1143000" cy="685800"/>
            <a:chOff x="1800" y="1752"/>
            <a:chExt cx="1800" cy="1081"/>
          </a:xfrm>
        </p:grpSpPr>
        <p:pic>
          <p:nvPicPr>
            <p:cNvPr id="38914"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38915"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38916"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38917"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五、洁净服清洗</a:t>
            </a:r>
            <a:endParaRPr lang="zh-CN" altLang="en-US" sz="2400" dirty="0">
              <a:latin typeface="华文细黑" pitchFamily="2" charset="-122"/>
              <a:ea typeface="华文细黑" pitchFamily="2" charset="-122"/>
            </a:endParaRPr>
          </a:p>
        </p:txBody>
      </p:sp>
      <p:sp>
        <p:nvSpPr>
          <p:cNvPr id="38918" name="Text Box 8"/>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34822" name="Text Box 9"/>
          <p:cNvSpPr txBox="1">
            <a:spLocks noChangeArrowheads="1"/>
          </p:cNvSpPr>
          <p:nvPr/>
        </p:nvSpPr>
        <p:spPr bwMode="auto">
          <a:xfrm>
            <a:off x="827088" y="2349500"/>
            <a:ext cx="7489825"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600">
                <a:solidFill>
                  <a:schemeClr val="tx1"/>
                </a:solidFill>
                <a:latin typeface="宋体" panose="02010600030101010101" pitchFamily="2" charset="-122"/>
                <a:ea typeface="宋体" panose="02010600030101010101" pitchFamily="2" charset="-122"/>
              </a:defRPr>
            </a:lvl1pPr>
            <a:lvl2pPr marL="800100" indent="-342900">
              <a:defRPr sz="1600">
                <a:solidFill>
                  <a:schemeClr val="tx1"/>
                </a:solidFill>
                <a:latin typeface="宋体" panose="02010600030101010101" pitchFamily="2" charset="-122"/>
                <a:ea typeface="宋体" panose="02010600030101010101" pitchFamily="2" charset="-122"/>
              </a:defRPr>
            </a:lvl2pPr>
            <a:lvl3pPr marL="1257300" indent="-342900">
              <a:defRPr sz="1600">
                <a:solidFill>
                  <a:schemeClr val="tx1"/>
                </a:solidFill>
                <a:latin typeface="宋体" panose="02010600030101010101" pitchFamily="2" charset="-122"/>
                <a:ea typeface="宋体" panose="02010600030101010101" pitchFamily="2" charset="-122"/>
              </a:defRPr>
            </a:lvl3pPr>
            <a:lvl4pPr marL="1714500" indent="-342900">
              <a:defRPr sz="1600">
                <a:solidFill>
                  <a:schemeClr val="tx1"/>
                </a:solidFill>
                <a:latin typeface="宋体" panose="02010600030101010101" pitchFamily="2" charset="-122"/>
                <a:ea typeface="宋体" panose="02010600030101010101" pitchFamily="2" charset="-122"/>
              </a:defRPr>
            </a:lvl4pPr>
            <a:lvl5pPr marL="2171700" indent="-342900">
              <a:defRPr sz="1600">
                <a:solidFill>
                  <a:schemeClr val="tx1"/>
                </a:solidFill>
                <a:latin typeface="宋体" panose="02010600030101010101" pitchFamily="2" charset="-122"/>
                <a:ea typeface="宋体" panose="02010600030101010101" pitchFamily="2" charset="-122"/>
              </a:defRPr>
            </a:lvl5pPr>
            <a:lvl6pPr marL="2628900" indent="-3429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6pPr>
            <a:lvl7pPr marL="3086100" indent="-3429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7pPr>
            <a:lvl8pPr marL="3543300" indent="-3429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8pPr>
            <a:lvl9pPr marL="4000500" indent="-342900" eaLnBrk="0" fontAlgn="base" hangingPunct="0">
              <a:spcBef>
                <a:spcPct val="0"/>
              </a:spcBef>
              <a:spcAft>
                <a:spcPct val="0"/>
              </a:spcAft>
              <a:defRPr sz="1600">
                <a:solidFill>
                  <a:schemeClr val="tx1"/>
                </a:solidFill>
                <a:latin typeface="宋体" panose="02010600030101010101" pitchFamily="2" charset="-122"/>
                <a:ea typeface="宋体" panose="02010600030101010101" pitchFamily="2" charset="-122"/>
              </a:defRPr>
            </a:lvl9pPr>
          </a:lstStyle>
          <a:p>
            <a:pPr marL="342900" marR="0" lvl="0" indent="-342900" algn="l" defTabSz="914400" rtl="0" eaLnBrk="1" fontAlgn="base" latinLnBrk="0" hangingPunct="1">
              <a:lnSpc>
                <a:spcPct val="100000"/>
              </a:lnSpc>
              <a:spcBef>
                <a:spcPct val="50000"/>
              </a:spcBef>
              <a:spcAft>
                <a:spcPct val="0"/>
              </a:spcAft>
              <a:buClrTx/>
              <a:buSzTx/>
              <a:buFontTx/>
              <a:buNone/>
              <a:defRPr/>
            </a:pPr>
            <a:r>
              <a:rPr kumimoji="0" lang="en-US" altLang="zh-CN" sz="1600" b="1"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5.     </a:t>
            </a:r>
            <a:r>
              <a:rPr kumimoji="0" lang="zh-CN" altLang="en-US" sz="1600" b="1"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rPr>
              <a:t>清洗规程</a:t>
            </a:r>
            <a:endParaRPr kumimoji="0" lang="zh-CN" altLang="en-US" sz="1600" b="1"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endParaRPr>
          </a:p>
          <a:p>
            <a:pPr marL="342900" marR="0" lvl="0" indent="-342900" algn="l" defTabSz="914400" rtl="0" eaLnBrk="1" fontAlgn="base" latinLnBrk="0" hangingPunct="1">
              <a:lnSpc>
                <a:spcPct val="100000"/>
              </a:lnSpc>
              <a:spcBef>
                <a:spcPct val="50000"/>
              </a:spcBef>
              <a:spcAft>
                <a:spcPct val="0"/>
              </a:spcAft>
              <a:buClrTx/>
              <a:buSzTx/>
              <a:buFontTx/>
              <a:buNone/>
              <a:defRPr/>
            </a:pPr>
            <a:endParaRPr kumimoji="0" lang="zh-CN" altLang="en-US" sz="800" b="1" i="0" u="none" strike="noStrike" kern="1200" cap="none" spc="0" normalizeH="0" baseline="0" noProof="0" dirty="0" smtClean="0">
              <a:ln>
                <a:noFill/>
              </a:ln>
              <a:solidFill>
                <a:schemeClr val="tx1"/>
              </a:solidFill>
              <a:effectLst/>
              <a:uLnTx/>
              <a:uFillTx/>
              <a:latin typeface="华文细黑" pitchFamily="2" charset="-122"/>
              <a:ea typeface="华文细黑" pitchFamily="2" charset="-122"/>
              <a:cs typeface="+mn-cs"/>
              <a:sym typeface="+mn-ea"/>
            </a:endParaRPr>
          </a:p>
          <a:p>
            <a:pPr marL="0" marR="0" lvl="0" indent="0" algn="just" defTabSz="914400" rtl="0" eaLnBrk="1" fontAlgn="base" latinLnBrk="0" hangingPunct="1">
              <a:lnSpc>
                <a:spcPct val="120000"/>
              </a:lnSpc>
              <a:spcBef>
                <a:spcPct val="50000"/>
              </a:spcBef>
              <a:spcAft>
                <a:spcPct val="0"/>
              </a:spcAft>
              <a:buClrTx/>
              <a:buSzTx/>
              <a:buFontTx/>
              <a:buNone/>
              <a:defRPr/>
            </a:pP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7</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）在滚筒式烘干机或隧道式烘干室中，产品在适中的温度（一般不超过</a:t>
            </a: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60℃[</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即</a:t>
            </a: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140℉]</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）下烘干，然后慢慢冷却，以避免织物受到骤激。实际温度和烘干与冷却时间取决于产品类型和设备特性。</a:t>
            </a:r>
            <a:endPar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endParaRPr>
          </a:p>
          <a:p>
            <a:pPr marL="0" marR="0" lvl="0" indent="0" algn="just" defTabSz="914400" rtl="0" eaLnBrk="1" fontAlgn="base" latinLnBrk="0" hangingPunct="1">
              <a:lnSpc>
                <a:spcPct val="120000"/>
              </a:lnSpc>
              <a:spcBef>
                <a:spcPct val="50000"/>
              </a:spcBef>
              <a:spcAft>
                <a:spcPct val="0"/>
              </a:spcAft>
              <a:buClrTx/>
              <a:buSzTx/>
              <a:buFontTx/>
              <a:buNone/>
              <a:defRPr/>
            </a:pP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8</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）注意防止烘干机过载，因为过载会导致烘干结束后服装仍然潮湿，且未达到预期清洁程度。按重量或体积控制烘干容量。</a:t>
            </a:r>
            <a:endPar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endParaRPr>
          </a:p>
          <a:p>
            <a:pPr marL="0" marR="0" lvl="0" indent="0" algn="just" defTabSz="914400" rtl="0" eaLnBrk="1" fontAlgn="base" latinLnBrk="0" hangingPunct="1">
              <a:lnSpc>
                <a:spcPct val="120000"/>
              </a:lnSpc>
              <a:spcBef>
                <a:spcPct val="50000"/>
              </a:spcBef>
              <a:spcAft>
                <a:spcPct val="0"/>
              </a:spcAft>
              <a:buClrTx/>
              <a:buSzTx/>
              <a:buFontTx/>
              <a:buNone/>
              <a:defRPr/>
            </a:pPr>
            <a:r>
              <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9</a:t>
            </a:r>
            <a:r>
              <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rPr>
              <a:t>）产品从烘干机中取出的环境应为洁净室环境，包装时使识别标记外露并容易看到。若有必要，用户和清洗者应协商确定特殊包装要求。</a:t>
            </a:r>
            <a:endParaRPr kumimoji="0" lang="zh-CN" altLang="en-US"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endParaRPr>
          </a:p>
          <a:p>
            <a:pPr marL="342900" marR="0" lvl="0" indent="-342900" algn="just" defTabSz="914400" rtl="0" eaLnBrk="1" fontAlgn="base" latinLnBrk="0" hangingPunct="1">
              <a:lnSpc>
                <a:spcPct val="120000"/>
              </a:lnSpc>
              <a:spcBef>
                <a:spcPct val="50000"/>
              </a:spcBef>
              <a:spcAft>
                <a:spcPct val="0"/>
              </a:spcAft>
              <a:buClrTx/>
              <a:buSzTx/>
              <a:buFontTx/>
              <a:buNone/>
              <a:defRPr/>
            </a:pPr>
            <a:endParaRPr kumimoji="0" lang="en-US" altLang="zh-CN" sz="1600" b="0" i="0" u="none" strike="noStrike" kern="1200" cap="none" spc="0" normalizeH="0" baseline="0" noProof="0" dirty="0" smtClean="0">
              <a:ln>
                <a:noFill/>
              </a:ln>
              <a:solidFill>
                <a:srgbClr val="000000"/>
              </a:solidFill>
              <a:effectLst/>
              <a:uLnTx/>
              <a:uFillTx/>
              <a:latin typeface="华文细黑" pitchFamily="2" charset="-122"/>
              <a:ea typeface="华文细黑" pitchFamily="2" charset="-122"/>
              <a:cs typeface="Times New Roman" panose="02020603050405020304" pitchFamily="18" charset="0"/>
              <a:sym typeface="+mn-ea"/>
            </a:endParaRPr>
          </a:p>
        </p:txBody>
      </p:sp>
      <p:sp>
        <p:nvSpPr>
          <p:cNvPr id="38920" name="Rectangle 10"/>
          <p:cNvSpPr/>
          <p:nvPr/>
        </p:nvSpPr>
        <p:spPr>
          <a:xfrm>
            <a:off x="539750" y="6261100"/>
            <a:ext cx="5472113" cy="336550"/>
          </a:xfrm>
          <a:prstGeom prst="rect">
            <a:avLst/>
          </a:prstGeom>
          <a:noFill/>
          <a:ln w="9525">
            <a:noFill/>
          </a:ln>
        </p:spPr>
        <p:txBody>
          <a:bodyPr anchor="t" anchorCtr="0">
            <a:spAutoFit/>
          </a:bodyPr>
          <a:p>
            <a:r>
              <a:rPr lang="en-US" altLang="zh-CN" dirty="0">
                <a:latin typeface="华文细黑" pitchFamily="2" charset="-122"/>
                <a:ea typeface="华文细黑" pitchFamily="2" charset="-122"/>
              </a:rPr>
              <a:t>------IEST-RP-CC003.3  </a:t>
            </a:r>
            <a:r>
              <a:rPr lang="zh-CN" altLang="en-US" dirty="0">
                <a:latin typeface="华文细黑" pitchFamily="2" charset="-122"/>
                <a:ea typeface="华文细黑" pitchFamily="2" charset="-122"/>
              </a:rPr>
              <a:t>洁净室及其他受控环境服装要素</a:t>
            </a:r>
            <a:endParaRPr lang="zh-CN" altLang="en-US" dirty="0">
              <a:latin typeface="华文细黑" pitchFamily="2" charset="-122"/>
              <a:ea typeface="华文细黑" pitchFamily="2" charset="-122"/>
            </a:endParaRPr>
          </a:p>
        </p:txBody>
      </p:sp>
      <p:sp>
        <p:nvSpPr>
          <p:cNvPr id="13"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9937" name="Group 2"/>
          <p:cNvGrpSpPr>
            <a:grpSpLocks noChangeAspect="1"/>
          </p:cNvGrpSpPr>
          <p:nvPr/>
        </p:nvGrpSpPr>
        <p:grpSpPr>
          <a:xfrm>
            <a:off x="7956550" y="6092825"/>
            <a:ext cx="1143000" cy="685800"/>
            <a:chOff x="1800" y="1752"/>
            <a:chExt cx="1800" cy="1081"/>
          </a:xfrm>
        </p:grpSpPr>
        <p:pic>
          <p:nvPicPr>
            <p:cNvPr id="39938"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39939"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39940"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39941"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六、人与服装</a:t>
            </a:r>
            <a:endParaRPr lang="zh-CN" altLang="en-US" sz="2400" dirty="0">
              <a:latin typeface="华文细黑" pitchFamily="2" charset="-122"/>
              <a:ea typeface="华文细黑" pitchFamily="2" charset="-122"/>
            </a:endParaRPr>
          </a:p>
        </p:txBody>
      </p:sp>
      <p:sp>
        <p:nvSpPr>
          <p:cNvPr id="39942" name="Text Box 8"/>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39943" name="Text Box 10"/>
          <p:cNvSpPr txBox="1"/>
          <p:nvPr/>
        </p:nvSpPr>
        <p:spPr>
          <a:xfrm>
            <a:off x="684213" y="2420938"/>
            <a:ext cx="7848600" cy="3724275"/>
          </a:xfrm>
          <a:prstGeom prst="rect">
            <a:avLst/>
          </a:prstGeom>
          <a:noFill/>
          <a:ln w="9525">
            <a:noFill/>
          </a:ln>
        </p:spPr>
        <p:txBody>
          <a:bodyPr anchor="t" anchorCtr="0">
            <a:spAutoFit/>
          </a:bodyPr>
          <a:p>
            <a:pPr>
              <a:lnSpc>
                <a:spcPct val="120000"/>
              </a:lnSpc>
              <a:spcBef>
                <a:spcPct val="50000"/>
              </a:spcBef>
            </a:pPr>
            <a:r>
              <a:rPr lang="en-US" altLang="zh-CN" dirty="0">
                <a:latin typeface="华文细黑" pitchFamily="2" charset="-122"/>
                <a:ea typeface="华文细黑" pitchFamily="2" charset="-122"/>
              </a:rPr>
              <a:t>        </a:t>
            </a:r>
            <a:r>
              <a:rPr lang="zh-CN" altLang="en-US" sz="1800" dirty="0">
                <a:latin typeface="华文细黑" pitchFamily="2" charset="-122"/>
                <a:ea typeface="华文细黑" pitchFamily="2" charset="-122"/>
              </a:rPr>
              <a:t>洁净室是受控环境，在洁净室中的工作人员的行为举止也应该是受控的，包括穿衣打扮。</a:t>
            </a:r>
            <a:endParaRPr lang="zh-CN" altLang="en-US" sz="1800" dirty="0">
              <a:latin typeface="华文细黑" pitchFamily="2" charset="-122"/>
              <a:ea typeface="华文细黑" pitchFamily="2" charset="-122"/>
            </a:endParaRPr>
          </a:p>
          <a:p>
            <a:pPr>
              <a:lnSpc>
                <a:spcPct val="120000"/>
              </a:lnSpc>
            </a:pPr>
            <a:r>
              <a:rPr lang="zh-CN" altLang="en-US" sz="1800" dirty="0">
                <a:latin typeface="华文细黑" pitchFamily="2" charset="-122"/>
                <a:ea typeface="华文细黑" pitchFamily="2" charset="-122"/>
              </a:rPr>
              <a:t>        穿在洁净服内的服装类别将影响人员悬浮颗粒和纤维的散发量。用天然纤维如棉或毛制作的个人内衣将散发较多的污染物。如必要宜考虑配置洁净室专用的洁净内衣。专用内衣应由密纺的、聚酯类人造纤维制成，以便能有效过滤人体散发的污染。</a:t>
            </a:r>
            <a:endParaRPr lang="zh-CN" altLang="en-US" sz="1800" dirty="0">
              <a:latin typeface="华文细黑" pitchFamily="2" charset="-122"/>
              <a:ea typeface="华文细黑" pitchFamily="2" charset="-122"/>
            </a:endParaRPr>
          </a:p>
          <a:p>
            <a:pPr>
              <a:lnSpc>
                <a:spcPct val="120000"/>
              </a:lnSpc>
            </a:pPr>
            <a:r>
              <a:rPr lang="zh-CN" altLang="en-US" sz="1800" dirty="0">
                <a:latin typeface="华文细黑" pitchFamily="2" charset="-122"/>
                <a:ea typeface="华文细黑" pitchFamily="2" charset="-122"/>
              </a:rPr>
              <a:t>        个人物品应留在洁净室外的安全区内。首饰（如耳环、手表、链子）等会扎坏洁净室专用手套，或使面罩、罩帽或衣服袖子松动，都应予以去除。</a:t>
            </a:r>
            <a:endParaRPr lang="zh-CN" altLang="en-US" sz="1800" dirty="0">
              <a:latin typeface="华文细黑" pitchFamily="2" charset="-122"/>
              <a:ea typeface="华文细黑" pitchFamily="2" charset="-122"/>
            </a:endParaRPr>
          </a:p>
          <a:p>
            <a:pPr>
              <a:lnSpc>
                <a:spcPct val="120000"/>
              </a:lnSpc>
            </a:pPr>
            <a:r>
              <a:rPr lang="zh-CN" altLang="en-US" sz="1800" dirty="0">
                <a:latin typeface="华文细黑" pitchFamily="2" charset="-122"/>
                <a:ea typeface="华文细黑" pitchFamily="2" charset="-122"/>
              </a:rPr>
              <a:t>        化妆品、爽身粉、头发定型胶、指甲油或类似物品，在洁净室内都不宜使用。化妆品会产生粒子，污染洁净服及洁净室正在生产的产品，应禁止使用。这类物品对产品或工艺的风险应予鉴定。</a:t>
            </a:r>
            <a:endParaRPr lang="zh-CN" altLang="en-US" sz="1800" dirty="0">
              <a:latin typeface="华文细黑" pitchFamily="2" charset="-122"/>
              <a:ea typeface="华文细黑" pitchFamily="2" charset="-122"/>
            </a:endParaRPr>
          </a:p>
        </p:txBody>
      </p:sp>
      <p:sp>
        <p:nvSpPr>
          <p:cNvPr id="12"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0961" name="Group 2"/>
          <p:cNvGrpSpPr>
            <a:grpSpLocks noChangeAspect="1"/>
          </p:cNvGrpSpPr>
          <p:nvPr/>
        </p:nvGrpSpPr>
        <p:grpSpPr>
          <a:xfrm>
            <a:off x="7956550" y="6092825"/>
            <a:ext cx="1143000" cy="685800"/>
            <a:chOff x="1800" y="1752"/>
            <a:chExt cx="1800" cy="1081"/>
          </a:xfrm>
        </p:grpSpPr>
        <p:pic>
          <p:nvPicPr>
            <p:cNvPr id="40962"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40963"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40964"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40965"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六、人与服装</a:t>
            </a:r>
            <a:endParaRPr lang="zh-CN" altLang="en-US" sz="2400" dirty="0">
              <a:latin typeface="华文细黑" pitchFamily="2" charset="-122"/>
              <a:ea typeface="华文细黑" pitchFamily="2" charset="-122"/>
            </a:endParaRPr>
          </a:p>
        </p:txBody>
      </p:sp>
      <p:sp>
        <p:nvSpPr>
          <p:cNvPr id="40966" name="Text Box 8"/>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40967" name="Text Box 9"/>
          <p:cNvSpPr txBox="1"/>
          <p:nvPr/>
        </p:nvSpPr>
        <p:spPr>
          <a:xfrm>
            <a:off x="684213" y="2565400"/>
            <a:ext cx="7848600" cy="3606800"/>
          </a:xfrm>
          <a:prstGeom prst="rect">
            <a:avLst/>
          </a:prstGeom>
          <a:noFill/>
          <a:ln w="9525">
            <a:noFill/>
          </a:ln>
        </p:spPr>
        <p:txBody>
          <a:bodyPr anchor="t" anchorCtr="0">
            <a:spAutoFit/>
          </a:bodyPr>
          <a:p>
            <a:r>
              <a:rPr lang="en-US" altLang="zh-CN" dirty="0">
                <a:latin typeface="华文细黑" pitchFamily="2" charset="-122"/>
                <a:ea typeface="华文细黑" pitchFamily="2" charset="-122"/>
              </a:rPr>
              <a:t>        </a:t>
            </a:r>
            <a:r>
              <a:rPr lang="en-US" altLang="zh-CN" b="1" dirty="0">
                <a:latin typeface="华文细黑" pitchFamily="2" charset="-122"/>
                <a:ea typeface="华文细黑" pitchFamily="2" charset="-122"/>
              </a:rPr>
              <a:t>1</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  </a:t>
            </a:r>
            <a:r>
              <a:rPr lang="zh-CN" altLang="en-US" b="1" dirty="0">
                <a:latin typeface="华文细黑" pitchFamily="2" charset="-122"/>
                <a:ea typeface="华文细黑" pitchFamily="2" charset="-122"/>
              </a:rPr>
              <a:t>在家的准备</a:t>
            </a:r>
            <a:endParaRPr lang="zh-CN" altLang="en-US" dirty="0">
              <a:latin typeface="华文细黑" pitchFamily="2" charset="-122"/>
              <a:ea typeface="华文细黑" pitchFamily="2" charset="-122"/>
            </a:endParaRPr>
          </a:p>
          <a:p>
            <a:r>
              <a:rPr lang="zh-CN" altLang="en-US" dirty="0">
                <a:latin typeface="华文细黑" pitchFamily="2" charset="-122"/>
                <a:ea typeface="华文细黑" pitchFamily="2" charset="-122"/>
              </a:rPr>
              <a:t>        </a:t>
            </a:r>
            <a:r>
              <a:rPr lang="en-US" altLang="zh-CN" dirty="0">
                <a:latin typeface="华文细黑" pitchFamily="2" charset="-122"/>
                <a:ea typeface="华文细黑" pitchFamily="2" charset="-122"/>
              </a:rPr>
              <a:t>a)  </a:t>
            </a:r>
            <a:r>
              <a:rPr lang="zh-CN" altLang="en-US" dirty="0">
                <a:latin typeface="华文细黑" pitchFamily="2" charset="-122"/>
                <a:ea typeface="华文细黑" pitchFamily="2" charset="-122"/>
              </a:rPr>
              <a:t>选择尽量多地遮盖住皮肤的衣服。</a:t>
            </a:r>
            <a:endParaRPr lang="zh-CN" altLang="en-US" dirty="0">
              <a:latin typeface="华文细黑" pitchFamily="2" charset="-122"/>
              <a:ea typeface="华文细黑" pitchFamily="2" charset="-122"/>
            </a:endParaRPr>
          </a:p>
          <a:p>
            <a:r>
              <a:rPr lang="zh-CN" altLang="en-US" dirty="0">
                <a:latin typeface="华文细黑" pitchFamily="2" charset="-122"/>
                <a:ea typeface="华文细黑" pitchFamily="2" charset="-122"/>
              </a:rPr>
              <a:t>        </a:t>
            </a:r>
            <a:r>
              <a:rPr lang="en-US" altLang="zh-CN" dirty="0">
                <a:latin typeface="华文细黑" pitchFamily="2" charset="-122"/>
                <a:ea typeface="华文细黑" pitchFamily="2" charset="-122"/>
              </a:rPr>
              <a:t>b)  </a:t>
            </a:r>
            <a:r>
              <a:rPr lang="zh-CN" altLang="en-US" dirty="0">
                <a:latin typeface="华文细黑" pitchFamily="2" charset="-122"/>
                <a:ea typeface="华文细黑" pitchFamily="2" charset="-122"/>
              </a:rPr>
              <a:t>避免穿着产生大量纤维并脱落粒子的天然纤维制作的服装。建议在洁净</a:t>
            </a:r>
            <a:endParaRPr lang="zh-CN" altLang="en-US" dirty="0">
              <a:latin typeface="华文细黑" pitchFamily="2" charset="-122"/>
              <a:ea typeface="华文细黑" pitchFamily="2" charset="-122"/>
            </a:endParaRPr>
          </a:p>
          <a:p>
            <a:r>
              <a:rPr lang="zh-CN" altLang="en-US" dirty="0">
                <a:latin typeface="华文细黑" pitchFamily="2" charset="-122"/>
                <a:ea typeface="华文细黑" pitchFamily="2" charset="-122"/>
              </a:rPr>
              <a:t>              服里面穿着由涤纶、尼龙或丙烯酸等化学纤维材料制成的服装。</a:t>
            </a:r>
            <a:endParaRPr lang="zh-CN" altLang="en-US" dirty="0">
              <a:latin typeface="华文细黑" pitchFamily="2" charset="-122"/>
              <a:ea typeface="华文细黑" pitchFamily="2" charset="-122"/>
            </a:endParaRPr>
          </a:p>
          <a:p>
            <a:endParaRPr lang="zh-CN" altLang="en-US" sz="600" dirty="0">
              <a:latin typeface="华文细黑" pitchFamily="2" charset="-122"/>
              <a:ea typeface="华文细黑" pitchFamily="2" charset="-122"/>
            </a:endParaRPr>
          </a:p>
          <a:p>
            <a:r>
              <a:rPr lang="zh-CN" altLang="en-US" b="1" dirty="0">
                <a:latin typeface="华文细黑" pitchFamily="2" charset="-122"/>
                <a:ea typeface="华文细黑" pitchFamily="2" charset="-122"/>
              </a:rPr>
              <a:t>        </a:t>
            </a:r>
            <a:r>
              <a:rPr lang="en-US" altLang="zh-CN" b="1" dirty="0">
                <a:latin typeface="华文细黑" pitchFamily="2" charset="-122"/>
                <a:ea typeface="华文细黑" pitchFamily="2" charset="-122"/>
              </a:rPr>
              <a:t>2</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  </a:t>
            </a:r>
            <a:r>
              <a:rPr lang="zh-CN" altLang="en-US" b="1" dirty="0">
                <a:latin typeface="华文细黑" pitchFamily="2" charset="-122"/>
                <a:ea typeface="华文细黑" pitchFamily="2" charset="-122"/>
              </a:rPr>
              <a:t>工作场所的预更衣</a:t>
            </a:r>
            <a:endParaRPr lang="zh-CN" altLang="en-US" dirty="0">
              <a:latin typeface="华文细黑" pitchFamily="2" charset="-122"/>
              <a:ea typeface="华文细黑" pitchFamily="2" charset="-122"/>
            </a:endParaRPr>
          </a:p>
          <a:p>
            <a:r>
              <a:rPr lang="zh-CN" altLang="en-US" dirty="0">
                <a:latin typeface="华文细黑" pitchFamily="2" charset="-122"/>
                <a:ea typeface="华文细黑" pitchFamily="2" charset="-122"/>
              </a:rPr>
              <a:t>        </a:t>
            </a:r>
            <a:r>
              <a:rPr lang="en-US" altLang="zh-CN" dirty="0">
                <a:latin typeface="华文细黑" pitchFamily="2" charset="-122"/>
                <a:ea typeface="华文细黑" pitchFamily="2" charset="-122"/>
              </a:rPr>
              <a:t>a)  </a:t>
            </a:r>
            <a:r>
              <a:rPr lang="zh-CN" altLang="en-US" dirty="0">
                <a:latin typeface="华文细黑" pitchFamily="2" charset="-122"/>
                <a:ea typeface="华文细黑" pitchFamily="2" charset="-122"/>
              </a:rPr>
              <a:t>将所有外部服装（外衣、帽子、手套、外鞋等）和个人物品（钱包、雨</a:t>
            </a:r>
            <a:endParaRPr lang="zh-CN" altLang="en-US" dirty="0">
              <a:latin typeface="华文细黑" pitchFamily="2" charset="-122"/>
              <a:ea typeface="华文细黑" pitchFamily="2" charset="-122"/>
            </a:endParaRPr>
          </a:p>
          <a:p>
            <a:r>
              <a:rPr lang="zh-CN" altLang="en-US" dirty="0">
                <a:latin typeface="华文细黑" pitchFamily="2" charset="-122"/>
                <a:ea typeface="华文细黑" pitchFamily="2" charset="-122"/>
              </a:rPr>
              <a:t>              伞、饭盒等）存放在指定的靠近更衣室的储物柜中。</a:t>
            </a:r>
            <a:endParaRPr lang="zh-CN" altLang="en-US" dirty="0">
              <a:latin typeface="华文细黑" pitchFamily="2" charset="-122"/>
              <a:ea typeface="华文细黑" pitchFamily="2" charset="-122"/>
            </a:endParaRPr>
          </a:p>
          <a:p>
            <a:r>
              <a:rPr lang="zh-CN" altLang="en-US" dirty="0">
                <a:latin typeface="华文细黑" pitchFamily="2" charset="-122"/>
                <a:ea typeface="华文细黑" pitchFamily="2" charset="-122"/>
              </a:rPr>
              <a:t>        </a:t>
            </a:r>
            <a:r>
              <a:rPr lang="en-US" altLang="zh-CN" dirty="0">
                <a:latin typeface="华文细黑" pitchFamily="2" charset="-122"/>
                <a:ea typeface="华文细黑" pitchFamily="2" charset="-122"/>
              </a:rPr>
              <a:t>b)  </a:t>
            </a:r>
            <a:r>
              <a:rPr lang="zh-CN" altLang="en-US" dirty="0">
                <a:latin typeface="华文细黑" pitchFamily="2" charset="-122"/>
                <a:ea typeface="华文细黑" pitchFamily="2" charset="-122"/>
              </a:rPr>
              <a:t>摘除协议不允许的所有首饰。</a:t>
            </a:r>
            <a:endParaRPr lang="zh-CN" altLang="en-US" dirty="0">
              <a:latin typeface="华文细黑" pitchFamily="2" charset="-122"/>
              <a:ea typeface="华文细黑" pitchFamily="2" charset="-122"/>
            </a:endParaRPr>
          </a:p>
          <a:p>
            <a:r>
              <a:rPr lang="zh-CN" altLang="en-US" dirty="0">
                <a:latin typeface="华文细黑" pitchFamily="2" charset="-122"/>
                <a:ea typeface="华文细黑" pitchFamily="2" charset="-122"/>
              </a:rPr>
              <a:t>        </a:t>
            </a:r>
            <a:r>
              <a:rPr lang="en-US" altLang="zh-CN" dirty="0">
                <a:latin typeface="华文细黑" pitchFamily="2" charset="-122"/>
                <a:ea typeface="华文细黑" pitchFamily="2" charset="-122"/>
              </a:rPr>
              <a:t>c)  </a:t>
            </a:r>
            <a:r>
              <a:rPr lang="zh-CN" altLang="en-US" dirty="0">
                <a:latin typeface="华文细黑" pitchFamily="2" charset="-122"/>
                <a:ea typeface="华文细黑" pitchFamily="2" charset="-122"/>
              </a:rPr>
              <a:t>有上呼吸道、晒斑或皮肤问题的人必须在进入洁净室前向监管人员报告</a:t>
            </a:r>
            <a:endParaRPr lang="zh-CN" altLang="en-US" dirty="0">
              <a:latin typeface="华文细黑" pitchFamily="2" charset="-122"/>
              <a:ea typeface="华文细黑" pitchFamily="2" charset="-122"/>
            </a:endParaRPr>
          </a:p>
          <a:p>
            <a:r>
              <a:rPr lang="zh-CN" altLang="en-US" dirty="0">
                <a:latin typeface="华文细黑" pitchFamily="2" charset="-122"/>
                <a:ea typeface="华文细黑" pitchFamily="2" charset="-122"/>
              </a:rPr>
              <a:t>              这些情况。</a:t>
            </a:r>
            <a:endParaRPr lang="zh-CN" altLang="en-US" dirty="0">
              <a:latin typeface="华文细黑" pitchFamily="2" charset="-122"/>
              <a:ea typeface="华文细黑" pitchFamily="2" charset="-122"/>
            </a:endParaRPr>
          </a:p>
          <a:p>
            <a:r>
              <a:rPr lang="zh-CN" altLang="en-US" dirty="0">
                <a:latin typeface="华文细黑" pitchFamily="2" charset="-122"/>
                <a:ea typeface="华文细黑" pitchFamily="2" charset="-122"/>
              </a:rPr>
              <a:t>        </a:t>
            </a:r>
            <a:r>
              <a:rPr lang="en-US" altLang="zh-CN" dirty="0">
                <a:latin typeface="华文细黑" pitchFamily="2" charset="-122"/>
                <a:ea typeface="华文细黑" pitchFamily="2" charset="-122"/>
              </a:rPr>
              <a:t>d)  </a:t>
            </a:r>
            <a:r>
              <a:rPr lang="zh-CN" altLang="en-US" dirty="0">
                <a:latin typeface="华文细黑" pitchFamily="2" charset="-122"/>
                <a:ea typeface="华文细黑" pitchFamily="2" charset="-122"/>
              </a:rPr>
              <a:t>除去所有化妆品。</a:t>
            </a:r>
            <a:endParaRPr lang="zh-CN" altLang="en-US" dirty="0">
              <a:latin typeface="华文细黑" pitchFamily="2" charset="-122"/>
              <a:ea typeface="华文细黑" pitchFamily="2" charset="-122"/>
            </a:endParaRPr>
          </a:p>
          <a:p>
            <a:r>
              <a:rPr lang="zh-CN" altLang="en-US" dirty="0">
                <a:latin typeface="华文细黑" pitchFamily="2" charset="-122"/>
                <a:ea typeface="华文细黑" pitchFamily="2" charset="-122"/>
              </a:rPr>
              <a:t>        </a:t>
            </a:r>
            <a:r>
              <a:rPr lang="en-US" altLang="zh-CN" dirty="0">
                <a:latin typeface="华文细黑" pitchFamily="2" charset="-122"/>
                <a:ea typeface="华文细黑" pitchFamily="2" charset="-122"/>
              </a:rPr>
              <a:t>e)  </a:t>
            </a:r>
            <a:r>
              <a:rPr lang="zh-CN" altLang="en-US" dirty="0">
                <a:latin typeface="华文细黑" pitchFamily="2" charset="-122"/>
                <a:ea typeface="华文细黑" pitchFamily="2" charset="-122"/>
              </a:rPr>
              <a:t>用蓬帽罩住所有头发，若适用，还要用胡须罩将面部的所有毛发，如胡</a:t>
            </a:r>
            <a:endParaRPr lang="zh-CN" altLang="en-US" dirty="0">
              <a:latin typeface="华文细黑" pitchFamily="2" charset="-122"/>
              <a:ea typeface="华文细黑" pitchFamily="2" charset="-122"/>
            </a:endParaRPr>
          </a:p>
          <a:p>
            <a:r>
              <a:rPr lang="zh-CN" altLang="en-US" dirty="0">
                <a:latin typeface="华文细黑" pitchFamily="2" charset="-122"/>
                <a:ea typeface="华文细黑" pitchFamily="2" charset="-122"/>
              </a:rPr>
              <a:t>              须、小胡子、络腮胡等都遮盖住。</a:t>
            </a:r>
            <a:endParaRPr lang="zh-CN" altLang="en-US" dirty="0">
              <a:latin typeface="华文细黑" pitchFamily="2" charset="-122"/>
              <a:ea typeface="华文细黑" pitchFamily="2" charset="-122"/>
            </a:endParaRPr>
          </a:p>
          <a:p>
            <a:r>
              <a:rPr lang="zh-CN" altLang="en-US" dirty="0">
                <a:latin typeface="华文细黑" pitchFamily="2" charset="-122"/>
                <a:ea typeface="华文细黑" pitchFamily="2" charset="-122"/>
              </a:rPr>
              <a:t>        </a:t>
            </a:r>
            <a:r>
              <a:rPr lang="en-US" altLang="zh-CN" dirty="0">
                <a:latin typeface="华文细黑" pitchFamily="2" charset="-122"/>
                <a:ea typeface="华文细黑" pitchFamily="2" charset="-122"/>
              </a:rPr>
              <a:t>f)  </a:t>
            </a:r>
            <a:r>
              <a:rPr lang="zh-CN" altLang="en-US" dirty="0">
                <a:latin typeface="华文细黑" pitchFamily="2" charset="-122"/>
                <a:ea typeface="华文细黑" pitchFamily="2" charset="-122"/>
              </a:rPr>
              <a:t>用鞋罩将自己日常鞋罩上（若适用）。</a:t>
            </a:r>
            <a:endParaRPr lang="zh-CN" altLang="en-US" dirty="0">
              <a:latin typeface="华文细黑" pitchFamily="2" charset="-122"/>
              <a:ea typeface="华文细黑" pitchFamily="2" charset="-122"/>
            </a:endParaRPr>
          </a:p>
        </p:txBody>
      </p:sp>
      <p:sp>
        <p:nvSpPr>
          <p:cNvPr id="40968" name="Rectangle 10"/>
          <p:cNvSpPr/>
          <p:nvPr/>
        </p:nvSpPr>
        <p:spPr>
          <a:xfrm>
            <a:off x="900113" y="2203450"/>
            <a:ext cx="1068387" cy="339725"/>
          </a:xfrm>
          <a:prstGeom prst="rect">
            <a:avLst/>
          </a:prstGeom>
          <a:noFill/>
          <a:ln w="9525">
            <a:noFill/>
          </a:ln>
        </p:spPr>
        <p:txBody>
          <a:bodyPr wrap="none" anchor="ctr" anchorCtr="0">
            <a:spAutoFit/>
          </a:bodyPr>
          <a:p>
            <a:r>
              <a:rPr lang="en-US" altLang="zh-CN" b="1" dirty="0">
                <a:latin typeface="华文细黑" pitchFamily="2" charset="-122"/>
                <a:ea typeface="华文细黑" pitchFamily="2" charset="-122"/>
              </a:rPr>
              <a:t>1</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 </a:t>
            </a:r>
            <a:r>
              <a:rPr lang="zh-CN" altLang="en-US" b="1" dirty="0">
                <a:latin typeface="华文细黑" pitchFamily="2" charset="-122"/>
                <a:ea typeface="华文细黑" pitchFamily="2" charset="-122"/>
              </a:rPr>
              <a:t>着装</a:t>
            </a:r>
            <a:r>
              <a:rPr lang="zh-CN" altLang="en-US" dirty="0">
                <a:latin typeface="宋体" panose="02010600030101010101" pitchFamily="2" charset="-122"/>
                <a:ea typeface="宋体" panose="02010600030101010101" pitchFamily="2" charset="-122"/>
              </a:rPr>
              <a:t> </a:t>
            </a:r>
            <a:endParaRPr lang="zh-CN" altLang="en-US" dirty="0">
              <a:latin typeface="宋体" panose="02010600030101010101" pitchFamily="2" charset="-122"/>
              <a:ea typeface="宋体" panose="02010600030101010101" pitchFamily="2" charset="-122"/>
            </a:endParaRPr>
          </a:p>
        </p:txBody>
      </p:sp>
      <p:sp>
        <p:nvSpPr>
          <p:cNvPr id="40969" name="Rectangle 11"/>
          <p:cNvSpPr/>
          <p:nvPr/>
        </p:nvSpPr>
        <p:spPr>
          <a:xfrm>
            <a:off x="539750" y="6321425"/>
            <a:ext cx="5597525" cy="336550"/>
          </a:xfrm>
          <a:prstGeom prst="rect">
            <a:avLst/>
          </a:prstGeom>
          <a:noFill/>
          <a:ln w="9525">
            <a:noFill/>
          </a:ln>
        </p:spPr>
        <p:txBody>
          <a:bodyPr wrap="none" anchor="t" anchorCtr="0">
            <a:spAutoFit/>
          </a:bodyPr>
          <a:p>
            <a:r>
              <a:rPr lang="zh-CN" altLang="zh-CN" dirty="0">
                <a:latin typeface="华文细黑" pitchFamily="2" charset="-122"/>
                <a:ea typeface="华文细黑" pitchFamily="2" charset="-122"/>
              </a:rPr>
              <a:t>------IEST-RP-CC027.2洁净室和受控环境中的人员规范和程序</a:t>
            </a:r>
            <a:endParaRPr lang="zh-CN" altLang="en-US" dirty="0">
              <a:latin typeface="华文细黑" pitchFamily="2" charset="-122"/>
              <a:ea typeface="华文细黑" pitchFamily="2" charset="-122"/>
            </a:endParaRPr>
          </a:p>
        </p:txBody>
      </p:sp>
      <p:sp>
        <p:nvSpPr>
          <p:cNvPr id="14"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1985" name="Group 2"/>
          <p:cNvGrpSpPr>
            <a:grpSpLocks noChangeAspect="1"/>
          </p:cNvGrpSpPr>
          <p:nvPr/>
        </p:nvGrpSpPr>
        <p:grpSpPr>
          <a:xfrm>
            <a:off x="7956550" y="6092825"/>
            <a:ext cx="1143000" cy="685800"/>
            <a:chOff x="1800" y="1752"/>
            <a:chExt cx="1800" cy="1081"/>
          </a:xfrm>
        </p:grpSpPr>
        <p:pic>
          <p:nvPicPr>
            <p:cNvPr id="41986"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41987"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41988"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41989"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六、人与服装</a:t>
            </a:r>
            <a:endParaRPr lang="zh-CN" altLang="en-US" sz="2400" dirty="0">
              <a:latin typeface="华文细黑" pitchFamily="2" charset="-122"/>
              <a:ea typeface="华文细黑" pitchFamily="2" charset="-122"/>
            </a:endParaRPr>
          </a:p>
        </p:txBody>
      </p:sp>
      <p:sp>
        <p:nvSpPr>
          <p:cNvPr id="41990" name="Text Box 8"/>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41991" name="Text Box 9"/>
          <p:cNvSpPr txBox="1"/>
          <p:nvPr/>
        </p:nvSpPr>
        <p:spPr>
          <a:xfrm>
            <a:off x="684213" y="2492375"/>
            <a:ext cx="8064500" cy="3759200"/>
          </a:xfrm>
          <a:prstGeom prst="rect">
            <a:avLst/>
          </a:prstGeom>
          <a:noFill/>
          <a:ln w="9525">
            <a:noFill/>
          </a:ln>
        </p:spPr>
        <p:txBody>
          <a:bodyPr anchor="t" anchorCtr="0">
            <a:spAutoFit/>
          </a:bodyPr>
          <a:p>
            <a:r>
              <a:rPr lang="en-US" altLang="zh-CN" dirty="0">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g)  </a:t>
            </a:r>
            <a:r>
              <a:rPr lang="zh-CN" altLang="en-US" dirty="0">
                <a:solidFill>
                  <a:srgbClr val="000000"/>
                </a:solidFill>
                <a:latin typeface="华文细黑" pitchFamily="2" charset="-122"/>
                <a:ea typeface="华文细黑" pitchFamily="2" charset="-122"/>
              </a:rPr>
              <a:t>到洁净室用鞋柜前（若适用）。</a:t>
            </a:r>
            <a:endParaRPr lang="zh-CN" altLang="en-US" dirty="0">
              <a:solidFill>
                <a:srgbClr val="000000"/>
              </a:solidFill>
              <a:latin typeface="华文细黑" pitchFamily="2" charset="-122"/>
              <a:ea typeface="华文细黑" pitchFamily="2" charset="-122"/>
            </a:endParaRPr>
          </a:p>
          <a:p>
            <a:pPr algn="just"/>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h)  </a:t>
            </a:r>
            <a:r>
              <a:rPr lang="zh-CN" altLang="en-US" dirty="0">
                <a:solidFill>
                  <a:srgbClr val="000000"/>
                </a:solidFill>
                <a:latin typeface="华文细黑" pitchFamily="2" charset="-122"/>
                <a:ea typeface="华文细黑" pitchFamily="2" charset="-122"/>
              </a:rPr>
              <a:t>若要求使用专用洁净鞋或安全鞋，脱去一只日常穿的鞋，换上洁净鞋（不要让</a:t>
            </a:r>
            <a:endParaRPr lang="zh-CN" altLang="en-US" dirty="0">
              <a:solidFill>
                <a:srgbClr val="000000"/>
              </a:solidFill>
              <a:latin typeface="华文细黑" pitchFamily="2" charset="-122"/>
              <a:ea typeface="华文细黑" pitchFamily="2" charset="-122"/>
            </a:endParaRPr>
          </a:p>
          <a:p>
            <a:pPr algn="just"/>
            <a:r>
              <a:rPr lang="zh-CN" altLang="en-US" dirty="0">
                <a:solidFill>
                  <a:srgbClr val="000000"/>
                </a:solidFill>
                <a:latin typeface="华文细黑" pitchFamily="2" charset="-122"/>
                <a:ea typeface="华文细黑" pitchFamily="2" charset="-122"/>
              </a:rPr>
              <a:t>              穿着袜子的脚接触地面）。然后，同样方法更换另一只鞋。将带罩的日常鞋放</a:t>
            </a:r>
            <a:endParaRPr lang="zh-CN" altLang="en-US" dirty="0">
              <a:solidFill>
                <a:srgbClr val="000000"/>
              </a:solidFill>
              <a:latin typeface="华文细黑" pitchFamily="2" charset="-122"/>
              <a:ea typeface="华文细黑" pitchFamily="2" charset="-122"/>
            </a:endParaRPr>
          </a:p>
          <a:p>
            <a:pPr algn="just"/>
            <a:r>
              <a:rPr lang="zh-CN" altLang="en-US" dirty="0">
                <a:solidFill>
                  <a:srgbClr val="000000"/>
                </a:solidFill>
                <a:latin typeface="华文细黑" pitchFamily="2" charset="-122"/>
                <a:ea typeface="华文细黑" pitchFamily="2" charset="-122"/>
              </a:rPr>
              <a:t>              入柜中。</a:t>
            </a:r>
            <a:endParaRPr lang="zh-CN" altLang="en-US" dirty="0">
              <a:solidFill>
                <a:srgbClr val="000000"/>
              </a:solidFill>
              <a:latin typeface="华文细黑" pitchFamily="2" charset="-122"/>
              <a:ea typeface="华文细黑" pitchFamily="2" charset="-122"/>
            </a:endParaRPr>
          </a:p>
          <a:p>
            <a:pPr algn="just"/>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i)  </a:t>
            </a:r>
            <a:r>
              <a:rPr lang="zh-CN" altLang="en-US" dirty="0">
                <a:solidFill>
                  <a:srgbClr val="000000"/>
                </a:solidFill>
                <a:latin typeface="华文细黑" pitchFamily="2" charset="-122"/>
                <a:ea typeface="华文细黑" pitchFamily="2" charset="-122"/>
              </a:rPr>
              <a:t>去男更衣室或女更衣室，穿上公司提供的室内服（若适用），室内服罩在个人</a:t>
            </a:r>
            <a:endParaRPr lang="zh-CN" altLang="en-US" dirty="0">
              <a:solidFill>
                <a:srgbClr val="000000"/>
              </a:solidFill>
              <a:latin typeface="华文细黑" pitchFamily="2" charset="-122"/>
              <a:ea typeface="华文细黑" pitchFamily="2" charset="-122"/>
            </a:endParaRPr>
          </a:p>
          <a:p>
            <a:pPr algn="just"/>
            <a:r>
              <a:rPr lang="zh-CN" altLang="en-US" dirty="0">
                <a:solidFill>
                  <a:srgbClr val="000000"/>
                </a:solidFill>
                <a:latin typeface="华文细黑" pitchFamily="2" charset="-122"/>
                <a:ea typeface="华文细黑" pitchFamily="2" charset="-122"/>
              </a:rPr>
              <a:t>             内衣外面。</a:t>
            </a:r>
            <a:endParaRPr lang="zh-CN" altLang="en-US" dirty="0">
              <a:solidFill>
                <a:srgbClr val="000000"/>
              </a:solidFill>
              <a:latin typeface="华文细黑" pitchFamily="2" charset="-122"/>
              <a:ea typeface="华文细黑" pitchFamily="2" charset="-122"/>
            </a:endParaRPr>
          </a:p>
          <a:p>
            <a:pPr algn="just"/>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j)  </a:t>
            </a:r>
            <a:r>
              <a:rPr lang="zh-CN" altLang="en-US" dirty="0">
                <a:solidFill>
                  <a:srgbClr val="000000"/>
                </a:solidFill>
                <a:latin typeface="华文细黑" pitchFamily="2" charset="-122"/>
                <a:ea typeface="华文细黑" pitchFamily="2" charset="-122"/>
              </a:rPr>
              <a:t>每次进入洁净室前都要洗手、吹干。这样可以减少手上的污染，也可减少对皮</a:t>
            </a:r>
            <a:endParaRPr lang="zh-CN" altLang="en-US" dirty="0">
              <a:solidFill>
                <a:srgbClr val="000000"/>
              </a:solidFill>
              <a:latin typeface="华文细黑" pitchFamily="2" charset="-122"/>
              <a:ea typeface="华文细黑" pitchFamily="2" charset="-122"/>
            </a:endParaRPr>
          </a:p>
          <a:p>
            <a:pPr algn="just"/>
            <a:r>
              <a:rPr lang="zh-CN" altLang="en-US" dirty="0">
                <a:solidFill>
                  <a:srgbClr val="000000"/>
                </a:solidFill>
                <a:latin typeface="华文细黑" pitchFamily="2" charset="-122"/>
                <a:ea typeface="华文细黑" pitchFamily="2" charset="-122"/>
              </a:rPr>
              <a:t>             肤的刺激。</a:t>
            </a:r>
            <a:endParaRPr lang="zh-CN" altLang="en-US" dirty="0">
              <a:solidFill>
                <a:srgbClr val="000000"/>
              </a:solidFill>
              <a:latin typeface="华文细黑" pitchFamily="2" charset="-122"/>
              <a:ea typeface="华文细黑" pitchFamily="2" charset="-122"/>
            </a:endParaRPr>
          </a:p>
          <a:p>
            <a:pPr algn="just"/>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k) </a:t>
            </a:r>
            <a:r>
              <a:rPr lang="zh-CN" altLang="en-US" dirty="0">
                <a:solidFill>
                  <a:srgbClr val="000000"/>
                </a:solidFill>
                <a:latin typeface="华文细黑" pitchFamily="2" charset="-122"/>
                <a:ea typeface="华文细黑" pitchFamily="2" charset="-122"/>
              </a:rPr>
              <a:t>涂上洁净室专用润肤液（若要求。只能使用公司提供的；不得自备）。</a:t>
            </a:r>
            <a:endParaRPr lang="zh-CN" altLang="en-US" dirty="0">
              <a:solidFill>
                <a:srgbClr val="000000"/>
              </a:solidFill>
              <a:latin typeface="华文细黑" pitchFamily="2" charset="-122"/>
              <a:ea typeface="华文细黑" pitchFamily="2" charset="-122"/>
            </a:endParaRPr>
          </a:p>
          <a:p>
            <a:pPr algn="just"/>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l)  </a:t>
            </a:r>
            <a:r>
              <a:rPr lang="zh-CN" altLang="en-US" dirty="0">
                <a:solidFill>
                  <a:srgbClr val="000000"/>
                </a:solidFill>
                <a:latin typeface="华文细黑" pitchFamily="2" charset="-122"/>
                <a:ea typeface="华文细黑" pitchFamily="2" charset="-122"/>
              </a:rPr>
              <a:t>如果使用一次性洁净室口罩，戴上口罩并用带子系牢。若是多褶口罩，在口罩</a:t>
            </a:r>
            <a:endParaRPr lang="zh-CN" altLang="en-US" dirty="0">
              <a:solidFill>
                <a:srgbClr val="000000"/>
              </a:solidFill>
              <a:latin typeface="华文细黑" pitchFamily="2" charset="-122"/>
              <a:ea typeface="华文细黑" pitchFamily="2" charset="-122"/>
            </a:endParaRPr>
          </a:p>
          <a:p>
            <a:pPr algn="just"/>
            <a:r>
              <a:rPr lang="zh-CN" altLang="en-US" dirty="0">
                <a:solidFill>
                  <a:srgbClr val="000000"/>
                </a:solidFill>
                <a:latin typeface="华文细黑" pitchFamily="2" charset="-122"/>
                <a:ea typeface="华文细黑" pitchFamily="2" charset="-122"/>
              </a:rPr>
              <a:t>              中心展平所有褶。戴口罩时将鼻梁盖住，使口罩正好服帖。</a:t>
            </a:r>
            <a:endParaRPr lang="zh-CN" altLang="en-US" dirty="0">
              <a:solidFill>
                <a:srgbClr val="000000"/>
              </a:solidFill>
              <a:latin typeface="华文细黑" pitchFamily="2" charset="-122"/>
              <a:ea typeface="华文细黑" pitchFamily="2" charset="-122"/>
            </a:endParaRPr>
          </a:p>
          <a:p>
            <a:pPr algn="just"/>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m)  </a:t>
            </a:r>
            <a:r>
              <a:rPr lang="zh-CN" altLang="en-US" dirty="0">
                <a:solidFill>
                  <a:srgbClr val="000000"/>
                </a:solidFill>
                <a:latin typeface="华文细黑" pitchFamily="2" charset="-122"/>
                <a:ea typeface="华文细黑" pitchFamily="2" charset="-122"/>
              </a:rPr>
              <a:t>戴上洁净室用工作手套。若适用，再套上更衣专用手套。也可以使用便宜的</a:t>
            </a:r>
            <a:endParaRPr lang="zh-CN" altLang="en-US" dirty="0">
              <a:solidFill>
                <a:srgbClr val="000000"/>
              </a:solidFill>
              <a:latin typeface="华文细黑" pitchFamily="2" charset="-122"/>
              <a:ea typeface="华文细黑" pitchFamily="2" charset="-122"/>
            </a:endParaRPr>
          </a:p>
          <a:p>
            <a:pPr algn="just"/>
            <a:r>
              <a:rPr lang="zh-CN" altLang="en-US" dirty="0">
                <a:solidFill>
                  <a:srgbClr val="000000"/>
                </a:solidFill>
                <a:latin typeface="华文细黑" pitchFamily="2" charset="-122"/>
                <a:ea typeface="华文细黑" pitchFamily="2" charset="-122"/>
              </a:rPr>
              <a:t>               聚乙烯薄膜手套进行更衣 ，更衣完后丢弃，再戴上工作用手套。</a:t>
            </a:r>
            <a:endParaRPr lang="zh-CN" altLang="en-US" dirty="0">
              <a:solidFill>
                <a:srgbClr val="000000"/>
              </a:solidFill>
              <a:latin typeface="华文细黑" pitchFamily="2" charset="-122"/>
              <a:ea typeface="华文细黑" pitchFamily="2" charset="-122"/>
            </a:endParaRPr>
          </a:p>
          <a:p>
            <a:pPr algn="just"/>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n)  </a:t>
            </a:r>
            <a:r>
              <a:rPr lang="zh-CN" altLang="en-US" dirty="0">
                <a:solidFill>
                  <a:srgbClr val="000000"/>
                </a:solidFill>
                <a:latin typeface="华文细黑" pitchFamily="2" charset="-122"/>
                <a:ea typeface="华文细黑" pitchFamily="2" charset="-122"/>
              </a:rPr>
              <a:t>选择尺码合适的洁净服。</a:t>
            </a:r>
            <a:endParaRPr lang="zh-CN" altLang="en-US" dirty="0">
              <a:solidFill>
                <a:srgbClr val="000000"/>
              </a:solidFill>
              <a:latin typeface="华文细黑" pitchFamily="2" charset="-122"/>
              <a:ea typeface="华文细黑" pitchFamily="2" charset="-122"/>
            </a:endParaRPr>
          </a:p>
          <a:p>
            <a:pPr algn="just"/>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o)  </a:t>
            </a:r>
            <a:r>
              <a:rPr lang="zh-CN" altLang="en-US" dirty="0">
                <a:solidFill>
                  <a:srgbClr val="000000"/>
                </a:solidFill>
                <a:latin typeface="华文细黑" pitchFamily="2" charset="-122"/>
                <a:ea typeface="华文细黑" pitchFamily="2" charset="-122"/>
              </a:rPr>
              <a:t>进入更衣室。</a:t>
            </a:r>
            <a:endParaRPr lang="zh-CN" altLang="en-US" dirty="0">
              <a:solidFill>
                <a:srgbClr val="000000"/>
              </a:solidFill>
              <a:latin typeface="华文细黑" pitchFamily="2" charset="-122"/>
              <a:ea typeface="华文细黑" pitchFamily="2" charset="-122"/>
            </a:endParaRPr>
          </a:p>
        </p:txBody>
      </p:sp>
      <p:sp>
        <p:nvSpPr>
          <p:cNvPr id="41992" name="Rectangle 10"/>
          <p:cNvSpPr/>
          <p:nvPr/>
        </p:nvSpPr>
        <p:spPr>
          <a:xfrm>
            <a:off x="900113" y="2154238"/>
            <a:ext cx="1068387" cy="339725"/>
          </a:xfrm>
          <a:prstGeom prst="rect">
            <a:avLst/>
          </a:prstGeom>
          <a:noFill/>
          <a:ln w="9525">
            <a:noFill/>
          </a:ln>
        </p:spPr>
        <p:txBody>
          <a:bodyPr wrap="none" anchor="ctr" anchorCtr="0">
            <a:spAutoFit/>
          </a:bodyPr>
          <a:p>
            <a:r>
              <a:rPr lang="en-US" altLang="zh-CN" b="1" dirty="0">
                <a:latin typeface="华文细黑" pitchFamily="2" charset="-122"/>
                <a:ea typeface="华文细黑" pitchFamily="2" charset="-122"/>
              </a:rPr>
              <a:t>1</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 </a:t>
            </a:r>
            <a:r>
              <a:rPr lang="zh-CN" altLang="en-US" b="1" dirty="0">
                <a:latin typeface="华文细黑" pitchFamily="2" charset="-122"/>
                <a:ea typeface="华文细黑" pitchFamily="2" charset="-122"/>
              </a:rPr>
              <a:t>着装</a:t>
            </a:r>
            <a:r>
              <a:rPr lang="zh-CN" altLang="en-US" dirty="0">
                <a:latin typeface="宋体" panose="02010600030101010101" pitchFamily="2" charset="-122"/>
                <a:ea typeface="宋体" panose="02010600030101010101" pitchFamily="2" charset="-122"/>
              </a:rPr>
              <a:t> </a:t>
            </a:r>
            <a:endParaRPr lang="zh-CN" altLang="en-US" dirty="0">
              <a:latin typeface="宋体" panose="02010600030101010101" pitchFamily="2" charset="-122"/>
              <a:ea typeface="宋体" panose="02010600030101010101" pitchFamily="2" charset="-122"/>
            </a:endParaRPr>
          </a:p>
        </p:txBody>
      </p:sp>
      <p:sp>
        <p:nvSpPr>
          <p:cNvPr id="41993" name="Rectangle 11"/>
          <p:cNvSpPr/>
          <p:nvPr/>
        </p:nvSpPr>
        <p:spPr>
          <a:xfrm>
            <a:off x="539750" y="6321425"/>
            <a:ext cx="5597525" cy="336550"/>
          </a:xfrm>
          <a:prstGeom prst="rect">
            <a:avLst/>
          </a:prstGeom>
          <a:noFill/>
          <a:ln w="9525">
            <a:noFill/>
          </a:ln>
        </p:spPr>
        <p:txBody>
          <a:bodyPr wrap="none" anchor="t" anchorCtr="0">
            <a:spAutoFit/>
          </a:bodyPr>
          <a:p>
            <a:r>
              <a:rPr lang="zh-CN" altLang="zh-CN" dirty="0">
                <a:latin typeface="华文细黑" pitchFamily="2" charset="-122"/>
                <a:ea typeface="华文细黑" pitchFamily="2" charset="-122"/>
              </a:rPr>
              <a:t>------IEST-RP-CC027.2洁净室和受控环境中的人员规范和程序</a:t>
            </a:r>
            <a:endParaRPr lang="zh-CN" altLang="en-US" dirty="0">
              <a:latin typeface="华文细黑" pitchFamily="2" charset="-122"/>
              <a:ea typeface="华文细黑" pitchFamily="2" charset="-122"/>
            </a:endParaRPr>
          </a:p>
        </p:txBody>
      </p:sp>
      <p:sp>
        <p:nvSpPr>
          <p:cNvPr id="14"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145" name="Group 2"/>
          <p:cNvGrpSpPr>
            <a:grpSpLocks noChangeAspect="1"/>
          </p:cNvGrpSpPr>
          <p:nvPr/>
        </p:nvGrpSpPr>
        <p:grpSpPr>
          <a:xfrm>
            <a:off x="7956550" y="6092825"/>
            <a:ext cx="1143000" cy="685800"/>
            <a:chOff x="1800" y="1752"/>
            <a:chExt cx="1800" cy="1081"/>
          </a:xfrm>
        </p:grpSpPr>
        <p:pic>
          <p:nvPicPr>
            <p:cNvPr id="6146"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6147"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6148"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6149"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6150" name="Rectangle 7"/>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一、相关标准</a:t>
            </a:r>
            <a:endParaRPr lang="zh-CN" altLang="en-US" sz="2400" dirty="0">
              <a:latin typeface="华文细黑" pitchFamily="2" charset="-122"/>
              <a:ea typeface="华文细黑" pitchFamily="2" charset="-122"/>
            </a:endParaRPr>
          </a:p>
        </p:txBody>
      </p:sp>
      <p:sp>
        <p:nvSpPr>
          <p:cNvPr id="6151" name="Text Box 9"/>
          <p:cNvSpPr txBox="1"/>
          <p:nvPr/>
        </p:nvSpPr>
        <p:spPr>
          <a:xfrm>
            <a:off x="395288" y="2449513"/>
            <a:ext cx="8424862" cy="3592512"/>
          </a:xfrm>
          <a:prstGeom prst="rect">
            <a:avLst/>
          </a:prstGeom>
          <a:noFill/>
          <a:ln w="9525">
            <a:noFill/>
          </a:ln>
        </p:spPr>
        <p:txBody>
          <a:bodyPr anchor="t" anchorCtr="0">
            <a:spAutoFit/>
          </a:bodyPr>
          <a:p>
            <a:pPr>
              <a:lnSpc>
                <a:spcPts val="2100"/>
              </a:lnSpc>
              <a:buClr>
                <a:schemeClr val="accent2"/>
              </a:buClr>
              <a:buFont typeface="Wingdings" panose="05000000000000000000" pitchFamily="2" charset="2"/>
              <a:buChar char="p"/>
            </a:pPr>
            <a:r>
              <a:rPr lang="en-US" altLang="zh-CN" sz="2000" dirty="0">
                <a:latin typeface="华文细黑" pitchFamily="2" charset="-122"/>
                <a:ea typeface="华文细黑" pitchFamily="2" charset="-122"/>
              </a:rPr>
              <a:t>  IEST-RP-CC003.3   </a:t>
            </a:r>
            <a:r>
              <a:rPr lang="zh-CN" altLang="en-US" sz="2000" dirty="0">
                <a:latin typeface="华文细黑" pitchFamily="2" charset="-122"/>
                <a:ea typeface="华文细黑" pitchFamily="2" charset="-122"/>
              </a:rPr>
              <a:t>洁净室及其他受控环境服装要素</a:t>
            </a:r>
            <a:endParaRPr lang="zh-CN" altLang="en-US" sz="2000" dirty="0">
              <a:latin typeface="华文细黑" pitchFamily="2" charset="-122"/>
              <a:ea typeface="华文细黑" pitchFamily="2" charset="-122"/>
            </a:endParaRPr>
          </a:p>
          <a:p>
            <a:pPr>
              <a:lnSpc>
                <a:spcPts val="2100"/>
              </a:lnSpc>
              <a:buClr>
                <a:srgbClr val="FF00FF"/>
              </a:buClr>
              <a:buFont typeface="Wingdings" panose="05000000000000000000" pitchFamily="2" charset="2"/>
            </a:pPr>
            <a:endParaRPr lang="zh-CN" altLang="en-US" sz="2000" dirty="0">
              <a:latin typeface="华文细黑" pitchFamily="2" charset="-122"/>
              <a:ea typeface="华文细黑" pitchFamily="2" charset="-122"/>
            </a:endParaRPr>
          </a:p>
          <a:p>
            <a:pPr>
              <a:lnSpc>
                <a:spcPts val="2100"/>
              </a:lnSpc>
              <a:buClr>
                <a:schemeClr val="accent2"/>
              </a:buClr>
              <a:buFont typeface="Wingdings" panose="05000000000000000000" pitchFamily="2" charset="2"/>
              <a:buChar char="p"/>
            </a:pPr>
            <a:r>
              <a:rPr lang="zh-CN" altLang="en-US" sz="2000" dirty="0">
                <a:latin typeface="华文细黑" pitchFamily="2" charset="-122"/>
                <a:ea typeface="华文细黑" pitchFamily="2" charset="-122"/>
              </a:rPr>
              <a:t>  </a:t>
            </a:r>
            <a:r>
              <a:rPr lang="zh-CN" altLang="zh-CN" sz="2000" dirty="0">
                <a:latin typeface="华文细黑" pitchFamily="2" charset="-122"/>
                <a:ea typeface="华文细黑" pitchFamily="2" charset="-122"/>
              </a:rPr>
              <a:t>IEST-RP-CC027.2</a:t>
            </a:r>
            <a:r>
              <a:rPr lang="en-US" altLang="zh-CN" sz="2000" dirty="0">
                <a:latin typeface="华文细黑" pitchFamily="2" charset="-122"/>
                <a:ea typeface="华文细黑" pitchFamily="2" charset="-122"/>
              </a:rPr>
              <a:t>   </a:t>
            </a:r>
            <a:r>
              <a:rPr lang="zh-CN" altLang="zh-CN" sz="2000" dirty="0">
                <a:latin typeface="华文细黑" pitchFamily="2" charset="-122"/>
                <a:ea typeface="华文细黑" pitchFamily="2" charset="-122"/>
              </a:rPr>
              <a:t>洁净室和受控环境中的人员规范和程序</a:t>
            </a:r>
            <a:endParaRPr lang="zh-CN" altLang="en-US" sz="2000" dirty="0">
              <a:latin typeface="华文细黑" pitchFamily="2" charset="-122"/>
              <a:ea typeface="华文细黑" pitchFamily="2" charset="-122"/>
            </a:endParaRPr>
          </a:p>
          <a:p>
            <a:pPr>
              <a:lnSpc>
                <a:spcPts val="2100"/>
              </a:lnSpc>
              <a:buClr>
                <a:schemeClr val="accent2"/>
              </a:buClr>
              <a:buFont typeface="Wingdings" panose="05000000000000000000" pitchFamily="2" charset="2"/>
            </a:pPr>
            <a:endParaRPr lang="zh-CN" altLang="en-US" sz="2000" dirty="0">
              <a:latin typeface="华文细黑" pitchFamily="2" charset="-122"/>
              <a:ea typeface="华文细黑" pitchFamily="2" charset="-122"/>
            </a:endParaRPr>
          </a:p>
          <a:p>
            <a:pPr>
              <a:lnSpc>
                <a:spcPts val="2100"/>
              </a:lnSpc>
              <a:buClr>
                <a:schemeClr val="accent2"/>
              </a:buClr>
              <a:buFont typeface="Wingdings" panose="05000000000000000000" pitchFamily="2" charset="2"/>
              <a:buChar char="p"/>
            </a:pPr>
            <a:r>
              <a:rPr lang="zh-CN" altLang="en-US" sz="2000" dirty="0">
                <a:latin typeface="华文细黑" pitchFamily="2" charset="-122"/>
                <a:ea typeface="华文细黑" pitchFamily="2" charset="-122"/>
              </a:rPr>
              <a:t>  </a:t>
            </a:r>
            <a:r>
              <a:rPr lang="en-US" altLang="zh-CN" sz="2000" dirty="0">
                <a:latin typeface="华文细黑" pitchFamily="2" charset="-122"/>
                <a:ea typeface="华文细黑" pitchFamily="2" charset="-122"/>
              </a:rPr>
              <a:t>ISO 14644-5            </a:t>
            </a:r>
            <a:r>
              <a:rPr lang="zh-CN" altLang="en-US" sz="2000" dirty="0">
                <a:latin typeface="华文细黑" pitchFamily="2" charset="-122"/>
                <a:ea typeface="华文细黑" pitchFamily="2" charset="-122"/>
              </a:rPr>
              <a:t>洁净室及相关受控环境 第</a:t>
            </a:r>
            <a:r>
              <a:rPr lang="en-US" altLang="zh-CN" sz="2000" dirty="0">
                <a:latin typeface="华文细黑" pitchFamily="2" charset="-122"/>
                <a:ea typeface="华文细黑" pitchFamily="2" charset="-122"/>
              </a:rPr>
              <a:t>5</a:t>
            </a:r>
            <a:r>
              <a:rPr lang="zh-CN" altLang="en-US" sz="2000" dirty="0">
                <a:latin typeface="华文细黑" pitchFamily="2" charset="-122"/>
                <a:ea typeface="华文细黑" pitchFamily="2" charset="-122"/>
              </a:rPr>
              <a:t>部分 运行</a:t>
            </a:r>
            <a:endParaRPr lang="en-US" altLang="zh-CN" sz="2000" dirty="0">
              <a:latin typeface="华文细黑" pitchFamily="2" charset="-122"/>
              <a:ea typeface="华文细黑" pitchFamily="2" charset="-122"/>
            </a:endParaRPr>
          </a:p>
          <a:p>
            <a:pPr>
              <a:lnSpc>
                <a:spcPts val="2100"/>
              </a:lnSpc>
              <a:buClr>
                <a:schemeClr val="accent2"/>
              </a:buClr>
            </a:pPr>
            <a:endParaRPr lang="zh-CN" altLang="zh-CN" sz="2000" dirty="0">
              <a:latin typeface="宋体" panose="02010600030101010101" pitchFamily="2" charset="-122"/>
              <a:ea typeface="宋体" panose="02010600030101010101" pitchFamily="2" charset="-122"/>
            </a:endParaRPr>
          </a:p>
          <a:p>
            <a:pPr>
              <a:lnSpc>
                <a:spcPts val="2100"/>
              </a:lnSpc>
              <a:buClr>
                <a:schemeClr val="accent2"/>
              </a:buClr>
              <a:buFont typeface="Wingdings" panose="05000000000000000000" pitchFamily="2" charset="2"/>
              <a:buChar char="p"/>
            </a:pPr>
            <a:r>
              <a:rPr lang="zh-CN" altLang="zh-CN" sz="2000" dirty="0">
                <a:latin typeface="华文细黑" pitchFamily="2" charset="-122"/>
                <a:ea typeface="华文细黑" pitchFamily="2" charset="-122"/>
              </a:rPr>
              <a:t>  </a:t>
            </a:r>
            <a:r>
              <a:rPr lang="en-US" altLang="zh-CN" sz="2000" dirty="0">
                <a:latin typeface="华文细黑" pitchFamily="2" charset="-122"/>
                <a:ea typeface="华文细黑" pitchFamily="2" charset="-122"/>
              </a:rPr>
              <a:t>GB/T 24249-2009   </a:t>
            </a:r>
            <a:r>
              <a:rPr lang="zh-CN" altLang="en-US" sz="2000" dirty="0">
                <a:latin typeface="华文细黑" pitchFamily="2" charset="-122"/>
                <a:ea typeface="华文细黑" pitchFamily="2" charset="-122"/>
              </a:rPr>
              <a:t>防静电洁净织物</a:t>
            </a:r>
            <a:endParaRPr lang="zh-CN" altLang="en-US" sz="2000" dirty="0">
              <a:latin typeface="华文细黑" pitchFamily="2" charset="-122"/>
              <a:ea typeface="华文细黑" pitchFamily="2" charset="-122"/>
            </a:endParaRPr>
          </a:p>
          <a:p>
            <a:pPr>
              <a:lnSpc>
                <a:spcPts val="2100"/>
              </a:lnSpc>
              <a:buClr>
                <a:schemeClr val="accent2"/>
              </a:buClr>
              <a:buFont typeface="Wingdings" panose="05000000000000000000" pitchFamily="2" charset="2"/>
              <a:buChar char="p"/>
            </a:pPr>
            <a:endParaRPr lang="zh-CN" altLang="zh-CN" sz="2000" dirty="0">
              <a:latin typeface="宋体" panose="02010600030101010101" pitchFamily="2" charset="-122"/>
              <a:ea typeface="华文细黑" pitchFamily="2" charset="-122"/>
            </a:endParaRPr>
          </a:p>
          <a:p>
            <a:pPr>
              <a:lnSpc>
                <a:spcPts val="2100"/>
              </a:lnSpc>
              <a:buClr>
                <a:schemeClr val="accent2"/>
              </a:buClr>
              <a:buFont typeface="Wingdings" panose="05000000000000000000" pitchFamily="2" charset="2"/>
              <a:buChar char="p"/>
            </a:pPr>
            <a:r>
              <a:rPr lang="zh-CN" altLang="en-US" sz="2000" dirty="0">
                <a:latin typeface="华文细黑" pitchFamily="2" charset="-122"/>
                <a:ea typeface="华文细黑" pitchFamily="2" charset="-122"/>
              </a:rPr>
              <a:t>  </a:t>
            </a:r>
            <a:r>
              <a:rPr lang="en-US" altLang="zh-CN" sz="2000" dirty="0">
                <a:latin typeface="华文细黑" pitchFamily="2" charset="-122"/>
                <a:ea typeface="华文细黑" pitchFamily="2" charset="-122"/>
              </a:rPr>
              <a:t>FZ/T 80014-2012     </a:t>
            </a:r>
            <a:r>
              <a:rPr lang="zh-CN" altLang="en-US" sz="2000" dirty="0">
                <a:latin typeface="华文细黑" pitchFamily="2" charset="-122"/>
                <a:ea typeface="华文细黑" pitchFamily="2" charset="-122"/>
              </a:rPr>
              <a:t>洁净室服装  通用技术规范</a:t>
            </a:r>
            <a:endParaRPr lang="zh-CN" altLang="en-US" sz="2000" dirty="0">
              <a:latin typeface="华文细黑" pitchFamily="2" charset="-122"/>
              <a:ea typeface="华文细黑" pitchFamily="2" charset="-122"/>
            </a:endParaRPr>
          </a:p>
          <a:p>
            <a:pPr>
              <a:lnSpc>
                <a:spcPts val="2100"/>
              </a:lnSpc>
              <a:buClr>
                <a:schemeClr val="accent2"/>
              </a:buClr>
              <a:buFont typeface="Wingdings" panose="05000000000000000000" pitchFamily="2" charset="2"/>
              <a:buChar char="p"/>
            </a:pPr>
            <a:endParaRPr lang="zh-CN" altLang="en-US" sz="2000" dirty="0">
              <a:latin typeface="华文细黑" pitchFamily="2" charset="-122"/>
              <a:ea typeface="华文细黑" pitchFamily="2" charset="-122"/>
            </a:endParaRPr>
          </a:p>
          <a:p>
            <a:pPr>
              <a:lnSpc>
                <a:spcPts val="2100"/>
              </a:lnSpc>
              <a:buClr>
                <a:schemeClr val="accent2"/>
              </a:buClr>
              <a:buFont typeface="Wingdings" panose="05000000000000000000" pitchFamily="2" charset="2"/>
              <a:buChar char="p"/>
            </a:pPr>
            <a:r>
              <a:rPr lang="zh-CN" altLang="en-US" sz="2000" dirty="0">
                <a:latin typeface="华文细黑" pitchFamily="2" charset="-122"/>
                <a:ea typeface="华文细黑" pitchFamily="2" charset="-122"/>
              </a:rPr>
              <a:t>  </a:t>
            </a:r>
            <a:r>
              <a:rPr lang="en-US" altLang="zh-CN" sz="2000" dirty="0">
                <a:latin typeface="华文细黑" pitchFamily="2" charset="-122"/>
                <a:ea typeface="华文细黑" pitchFamily="2" charset="-122"/>
              </a:rPr>
              <a:t>FZ/T 80013-2012     </a:t>
            </a:r>
            <a:r>
              <a:rPr lang="zh-CN" altLang="en-US" sz="2000" dirty="0">
                <a:latin typeface="华文细黑" pitchFamily="2" charset="-122"/>
                <a:ea typeface="华文细黑" pitchFamily="2" charset="-122"/>
              </a:rPr>
              <a:t>洁净室服装  易脱落大微粒检测方法</a:t>
            </a:r>
            <a:endParaRPr lang="en-US" altLang="zh-CN" sz="2000" dirty="0">
              <a:latin typeface="华文细黑" pitchFamily="2" charset="-122"/>
              <a:ea typeface="华文细黑" pitchFamily="2" charset="-122"/>
            </a:endParaRPr>
          </a:p>
          <a:p>
            <a:pPr>
              <a:lnSpc>
                <a:spcPts val="2100"/>
              </a:lnSpc>
              <a:buClr>
                <a:schemeClr val="accent2"/>
              </a:buClr>
              <a:buFont typeface="Wingdings" panose="05000000000000000000" pitchFamily="2" charset="2"/>
              <a:buChar char="p"/>
            </a:pPr>
            <a:endParaRPr lang="en-US" altLang="zh-CN" sz="2000" dirty="0">
              <a:latin typeface="华文细黑" pitchFamily="2" charset="-122"/>
              <a:ea typeface="华文细黑" pitchFamily="2" charset="-122"/>
            </a:endParaRPr>
          </a:p>
          <a:p>
            <a:pPr>
              <a:lnSpc>
                <a:spcPts val="2100"/>
              </a:lnSpc>
              <a:buClr>
                <a:schemeClr val="accent2"/>
              </a:buClr>
              <a:buFont typeface="Wingdings" panose="05000000000000000000" pitchFamily="2" charset="2"/>
              <a:buChar char="p"/>
            </a:pPr>
            <a:r>
              <a:rPr lang="en-US" altLang="zh-CN" sz="2000" dirty="0">
                <a:latin typeface="宋体" panose="02010600030101010101" pitchFamily="2" charset="-122"/>
                <a:ea typeface="宋体" panose="02010600030101010101" pitchFamily="2" charset="-122"/>
              </a:rPr>
              <a:t> </a:t>
            </a:r>
            <a:r>
              <a:rPr lang="en-US" altLang="zh-CN" sz="2000" dirty="0">
                <a:latin typeface="华文细黑" pitchFamily="2" charset="-122"/>
                <a:ea typeface="华文细黑" pitchFamily="2" charset="-122"/>
              </a:rPr>
              <a:t>FZ/T 80012-2012     </a:t>
            </a:r>
            <a:r>
              <a:rPr lang="zh-CN" altLang="en-US" sz="2000" dirty="0">
                <a:latin typeface="华文细黑" pitchFamily="2" charset="-122"/>
                <a:ea typeface="华文细黑" pitchFamily="2" charset="-122"/>
              </a:rPr>
              <a:t>洁净室服装  点对点电阻检测方法</a:t>
            </a:r>
            <a:endParaRPr lang="en-US" altLang="zh-CN" sz="2000" dirty="0">
              <a:latin typeface="宋体" panose="02010600030101010101" pitchFamily="2" charset="-122"/>
              <a:ea typeface="宋体" panose="02010600030101010101" pitchFamily="2" charset="-122"/>
            </a:endParaRPr>
          </a:p>
        </p:txBody>
      </p:sp>
      <p:sp>
        <p:nvSpPr>
          <p:cNvPr id="12"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3009" name="Group 2"/>
          <p:cNvGrpSpPr>
            <a:grpSpLocks noChangeAspect="1"/>
          </p:cNvGrpSpPr>
          <p:nvPr/>
        </p:nvGrpSpPr>
        <p:grpSpPr>
          <a:xfrm>
            <a:off x="7956550" y="6092825"/>
            <a:ext cx="1143000" cy="685800"/>
            <a:chOff x="1800" y="1752"/>
            <a:chExt cx="1800" cy="1081"/>
          </a:xfrm>
        </p:grpSpPr>
        <p:pic>
          <p:nvPicPr>
            <p:cNvPr id="43010"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43011"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43012"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43013"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六、人与服装</a:t>
            </a:r>
            <a:endParaRPr lang="zh-CN" altLang="en-US" sz="2400" dirty="0">
              <a:latin typeface="华文细黑" pitchFamily="2" charset="-122"/>
              <a:ea typeface="华文细黑" pitchFamily="2" charset="-122"/>
            </a:endParaRPr>
          </a:p>
        </p:txBody>
      </p:sp>
      <p:sp>
        <p:nvSpPr>
          <p:cNvPr id="43014" name="Text Box 8"/>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43015" name="Text Box 9"/>
          <p:cNvSpPr txBox="1"/>
          <p:nvPr/>
        </p:nvSpPr>
        <p:spPr>
          <a:xfrm>
            <a:off x="684213" y="2708275"/>
            <a:ext cx="7848600" cy="3166745"/>
          </a:xfrm>
          <a:prstGeom prst="rect">
            <a:avLst/>
          </a:prstGeom>
          <a:noFill/>
          <a:ln w="9525">
            <a:noFill/>
          </a:ln>
        </p:spPr>
        <p:txBody>
          <a:bodyPr anchor="t" anchorCtr="0">
            <a:spAutoFit/>
          </a:bodyPr>
          <a:p>
            <a:r>
              <a:rPr lang="en-US" altLang="zh-CN" dirty="0">
                <a:latin typeface="华文细黑" pitchFamily="2" charset="-122"/>
                <a:ea typeface="华文细黑" pitchFamily="2" charset="-122"/>
              </a:rPr>
              <a:t>        </a:t>
            </a:r>
            <a:r>
              <a:rPr lang="en-US" altLang="zh-CN" b="1" dirty="0">
                <a:latin typeface="华文细黑" pitchFamily="2" charset="-122"/>
                <a:ea typeface="华文细黑" pitchFamily="2" charset="-122"/>
              </a:rPr>
              <a:t>3</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  </a:t>
            </a:r>
            <a:r>
              <a:rPr lang="zh-CN" altLang="en-US" b="1" dirty="0">
                <a:latin typeface="华文细黑" pitchFamily="2" charset="-122"/>
                <a:ea typeface="华文细黑" pitchFamily="2" charset="-122"/>
              </a:rPr>
              <a:t>在更衣室内着装</a:t>
            </a:r>
            <a:endParaRPr lang="zh-CN" altLang="en-US" b="1" dirty="0">
              <a:latin typeface="华文细黑" pitchFamily="2" charset="-122"/>
              <a:ea typeface="华文细黑" pitchFamily="2" charset="-122"/>
            </a:endParaRPr>
          </a:p>
          <a:p>
            <a:endParaRPr lang="zh-CN" altLang="en-US" sz="800" b="1" dirty="0">
              <a:latin typeface="华文细黑" pitchFamily="2" charset="-122"/>
              <a:ea typeface="华文细黑" pitchFamily="2" charset="-122"/>
            </a:endParaRPr>
          </a:p>
          <a:p>
            <a:pPr>
              <a:lnSpc>
                <a:spcPct val="110000"/>
              </a:lnSpc>
            </a:pPr>
            <a:r>
              <a:rPr lang="zh-CN" altLang="en-US" dirty="0">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a)  </a:t>
            </a:r>
            <a:r>
              <a:rPr lang="zh-CN" altLang="en-US" dirty="0">
                <a:solidFill>
                  <a:srgbClr val="000000"/>
                </a:solidFill>
                <a:latin typeface="华文细黑" pitchFamily="2" charset="-122"/>
                <a:ea typeface="华文细黑" pitchFamily="2" charset="-122"/>
              </a:rPr>
              <a:t>若要求使用分开的面罩，将其固定在头罩上，保证二者之间没有间隙。</a:t>
            </a:r>
            <a:endParaRPr lang="zh-CN" altLang="en-US" dirty="0">
              <a:solidFill>
                <a:srgbClr val="000000"/>
              </a:solidFill>
              <a:latin typeface="华文细黑" pitchFamily="2" charset="-122"/>
              <a:ea typeface="华文细黑" pitchFamily="2" charset="-122"/>
            </a:endParaRPr>
          </a:p>
          <a:p>
            <a:pPr algn="just">
              <a:lnSpc>
                <a:spcPct val="11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b)  </a:t>
            </a:r>
            <a:r>
              <a:rPr lang="zh-CN" altLang="en-US" dirty="0">
                <a:solidFill>
                  <a:srgbClr val="000000"/>
                </a:solidFill>
                <a:latin typeface="华文细黑" pitchFamily="2" charset="-122"/>
                <a:ea typeface="华文细黑" pitchFamily="2" charset="-122"/>
              </a:rPr>
              <a:t>戴上头罩，确保识别标签在头罩内部。调整舒适，用摁扣或带子系牢。</a:t>
            </a:r>
            <a:endParaRPr lang="zh-CN" altLang="en-US" dirty="0">
              <a:solidFill>
                <a:srgbClr val="000000"/>
              </a:solidFill>
              <a:latin typeface="华文细黑" pitchFamily="2" charset="-122"/>
              <a:ea typeface="华文细黑" pitchFamily="2" charset="-122"/>
            </a:endParaRPr>
          </a:p>
          <a:p>
            <a:pPr algn="just">
              <a:lnSpc>
                <a:spcPct val="11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c) </a:t>
            </a:r>
            <a:r>
              <a:rPr lang="zh-CN" altLang="en-US" dirty="0">
                <a:solidFill>
                  <a:srgbClr val="000000"/>
                </a:solidFill>
                <a:latin typeface="华文细黑" pitchFamily="2" charset="-122"/>
                <a:ea typeface="华文细黑" pitchFamily="2" charset="-122"/>
              </a:rPr>
              <a:t>从包装中取出连体服，检查有无损坏。打开拉链，用右手抓住右袖口、右踝</a:t>
            </a:r>
            <a:endParaRPr lang="zh-CN" altLang="en-US" dirty="0">
              <a:solidFill>
                <a:srgbClr val="000000"/>
              </a:solidFill>
              <a:latin typeface="华文细黑" pitchFamily="2" charset="-122"/>
              <a:ea typeface="华文细黑" pitchFamily="2" charset="-122"/>
            </a:endParaRPr>
          </a:p>
          <a:p>
            <a:pPr algn="just">
              <a:lnSpc>
                <a:spcPct val="11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           </a:t>
            </a:r>
            <a:r>
              <a:rPr lang="zh-CN" altLang="en-US" dirty="0">
                <a:solidFill>
                  <a:srgbClr val="000000"/>
                </a:solidFill>
                <a:latin typeface="华文细黑" pitchFamily="2" charset="-122"/>
                <a:ea typeface="华文细黑" pitchFamily="2" charset="-122"/>
              </a:rPr>
              <a:t>和中间部分的右侧距拉链底端约</a:t>
            </a:r>
            <a:r>
              <a:rPr lang="en-US" altLang="zh-CN" dirty="0">
                <a:solidFill>
                  <a:srgbClr val="000000"/>
                </a:solidFill>
                <a:latin typeface="华文细黑" pitchFamily="2" charset="-122"/>
                <a:ea typeface="华文细黑" pitchFamily="2" charset="-122"/>
              </a:rPr>
              <a:t>150 mm</a:t>
            </a:r>
            <a:r>
              <a:rPr lang="zh-CN" altLang="en-US" dirty="0">
                <a:solidFill>
                  <a:srgbClr val="000000"/>
                </a:solidFill>
                <a:latin typeface="华文细黑" pitchFamily="2" charset="-122"/>
                <a:ea typeface="华文细黑" pitchFamily="2" charset="-122"/>
              </a:rPr>
              <a:t>处，再用左手抓住左边各部分。然后</a:t>
            </a:r>
            <a:endParaRPr lang="zh-CN" altLang="en-US" dirty="0">
              <a:solidFill>
                <a:srgbClr val="000000"/>
              </a:solidFill>
              <a:latin typeface="华文细黑" pitchFamily="2" charset="-122"/>
              <a:ea typeface="华文细黑" pitchFamily="2" charset="-122"/>
            </a:endParaRPr>
          </a:p>
          <a:p>
            <a:pPr algn="just">
              <a:lnSpc>
                <a:spcPct val="11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           </a:t>
            </a:r>
            <a:r>
              <a:rPr lang="zh-CN" altLang="en-US" dirty="0">
                <a:solidFill>
                  <a:srgbClr val="000000"/>
                </a:solidFill>
                <a:latin typeface="华文细黑" pitchFamily="2" charset="-122"/>
                <a:ea typeface="华文细黑" pitchFamily="2" charset="-122"/>
              </a:rPr>
              <a:t>开始穿衣，先穿一条腿，再穿另一条腿，其间不要让衣服接触地面。将衣服向</a:t>
            </a:r>
            <a:endParaRPr lang="zh-CN" altLang="en-US" dirty="0">
              <a:solidFill>
                <a:srgbClr val="000000"/>
              </a:solidFill>
              <a:latin typeface="华文细黑" pitchFamily="2" charset="-122"/>
              <a:ea typeface="华文细黑" pitchFamily="2" charset="-122"/>
            </a:endParaRPr>
          </a:p>
          <a:p>
            <a:pPr algn="just">
              <a:lnSpc>
                <a:spcPct val="11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           </a:t>
            </a:r>
            <a:r>
              <a:rPr lang="zh-CN" altLang="en-US" dirty="0">
                <a:solidFill>
                  <a:srgbClr val="000000"/>
                </a:solidFill>
                <a:latin typeface="华文细黑" pitchFamily="2" charset="-122"/>
                <a:ea typeface="华文细黑" pitchFamily="2" charset="-122"/>
              </a:rPr>
              <a:t>上拉，然后穿上袖子。</a:t>
            </a:r>
            <a:endParaRPr lang="zh-CN" altLang="en-US" dirty="0">
              <a:solidFill>
                <a:srgbClr val="000000"/>
              </a:solidFill>
              <a:latin typeface="华文细黑" pitchFamily="2" charset="-122"/>
              <a:ea typeface="华文细黑" pitchFamily="2" charset="-122"/>
            </a:endParaRPr>
          </a:p>
          <a:p>
            <a:pPr algn="just">
              <a:lnSpc>
                <a:spcPct val="11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d)  </a:t>
            </a:r>
            <a:r>
              <a:rPr lang="zh-CN" altLang="en-US" dirty="0">
                <a:solidFill>
                  <a:srgbClr val="000000"/>
                </a:solidFill>
                <a:latin typeface="华文细黑" pitchFamily="2" charset="-122"/>
                <a:ea typeface="华文细黑" pitchFamily="2" charset="-122"/>
              </a:rPr>
              <a:t>将头罩下部全部塞入衣服内。确保头罩下摆在肩膀及身前和身后展平。</a:t>
            </a:r>
            <a:endParaRPr lang="zh-CN" altLang="en-US" dirty="0">
              <a:solidFill>
                <a:srgbClr val="000000"/>
              </a:solidFill>
              <a:latin typeface="华文细黑" pitchFamily="2" charset="-122"/>
              <a:ea typeface="华文细黑" pitchFamily="2" charset="-122"/>
            </a:endParaRPr>
          </a:p>
          <a:p>
            <a:pPr algn="just">
              <a:lnSpc>
                <a:spcPct val="11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e)  </a:t>
            </a:r>
            <a:r>
              <a:rPr lang="zh-CN" altLang="en-US" dirty="0">
                <a:solidFill>
                  <a:srgbClr val="000000"/>
                </a:solidFill>
                <a:latin typeface="华文细黑" pitchFamily="2" charset="-122"/>
                <a:ea typeface="华文细黑" pitchFamily="2" charset="-122"/>
              </a:rPr>
              <a:t>将拉链完全拉上。扣上领子（脚踝如果有扣也扣上）。</a:t>
            </a:r>
            <a:endParaRPr lang="zh-CN" altLang="en-US" dirty="0">
              <a:solidFill>
                <a:srgbClr val="000000"/>
              </a:solidFill>
              <a:latin typeface="华文细黑" pitchFamily="2" charset="-122"/>
              <a:ea typeface="华文细黑" pitchFamily="2" charset="-122"/>
            </a:endParaRPr>
          </a:p>
          <a:p>
            <a:pPr algn="just">
              <a:lnSpc>
                <a:spcPct val="11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f)  </a:t>
            </a:r>
            <a:r>
              <a:rPr lang="zh-CN" altLang="en-US" dirty="0">
                <a:solidFill>
                  <a:srgbClr val="000000"/>
                </a:solidFill>
                <a:latin typeface="华文细黑" pitchFamily="2" charset="-122"/>
                <a:ea typeface="华文细黑" pitchFamily="2" charset="-122"/>
              </a:rPr>
              <a:t>将更衣用手套轻轻卷着向下褪，露出袖口。扣上袖口（若适用）。根据既定</a:t>
            </a:r>
            <a:endParaRPr lang="zh-CN" altLang="en-US" dirty="0">
              <a:solidFill>
                <a:srgbClr val="000000"/>
              </a:solidFill>
              <a:latin typeface="华文细黑" pitchFamily="2" charset="-122"/>
              <a:ea typeface="华文细黑" pitchFamily="2" charset="-122"/>
            </a:endParaRPr>
          </a:p>
          <a:p>
            <a:pPr algn="just">
              <a:lnSpc>
                <a:spcPct val="11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            </a:t>
            </a:r>
            <a:r>
              <a:rPr lang="zh-CN" altLang="en-US" dirty="0">
                <a:solidFill>
                  <a:srgbClr val="000000"/>
                </a:solidFill>
                <a:latin typeface="华文细黑" pitchFamily="2" charset="-122"/>
                <a:ea typeface="华文细黑" pitchFamily="2" charset="-122"/>
              </a:rPr>
              <a:t>规程调整工作手套，将手套口套在袖口外或塞入袖口内。</a:t>
            </a:r>
            <a:endParaRPr lang="zh-CN" altLang="en-US" dirty="0">
              <a:solidFill>
                <a:srgbClr val="000000"/>
              </a:solidFill>
              <a:latin typeface="华文细黑" pitchFamily="2" charset="-122"/>
              <a:ea typeface="华文细黑" pitchFamily="2" charset="-122"/>
            </a:endParaRPr>
          </a:p>
        </p:txBody>
      </p:sp>
      <p:sp>
        <p:nvSpPr>
          <p:cNvPr id="43016" name="Rectangle 10"/>
          <p:cNvSpPr/>
          <p:nvPr/>
        </p:nvSpPr>
        <p:spPr>
          <a:xfrm>
            <a:off x="900113" y="2298700"/>
            <a:ext cx="1068387" cy="339725"/>
          </a:xfrm>
          <a:prstGeom prst="rect">
            <a:avLst/>
          </a:prstGeom>
          <a:noFill/>
          <a:ln w="9525">
            <a:noFill/>
          </a:ln>
        </p:spPr>
        <p:txBody>
          <a:bodyPr wrap="none" anchor="ctr" anchorCtr="0">
            <a:spAutoFit/>
          </a:bodyPr>
          <a:p>
            <a:r>
              <a:rPr lang="en-US" altLang="zh-CN" b="1" dirty="0">
                <a:latin typeface="华文细黑" pitchFamily="2" charset="-122"/>
                <a:ea typeface="华文细黑" pitchFamily="2" charset="-122"/>
              </a:rPr>
              <a:t>1</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 </a:t>
            </a:r>
            <a:r>
              <a:rPr lang="zh-CN" altLang="en-US" b="1" dirty="0">
                <a:latin typeface="华文细黑" pitchFamily="2" charset="-122"/>
                <a:ea typeface="华文细黑" pitchFamily="2" charset="-122"/>
              </a:rPr>
              <a:t>着装</a:t>
            </a:r>
            <a:r>
              <a:rPr lang="zh-CN" altLang="en-US" dirty="0">
                <a:latin typeface="宋体" panose="02010600030101010101" pitchFamily="2" charset="-122"/>
                <a:ea typeface="宋体" panose="02010600030101010101" pitchFamily="2" charset="-122"/>
              </a:rPr>
              <a:t> </a:t>
            </a:r>
            <a:endParaRPr lang="zh-CN" altLang="en-US" dirty="0">
              <a:latin typeface="宋体" panose="02010600030101010101" pitchFamily="2" charset="-122"/>
              <a:ea typeface="宋体" panose="02010600030101010101" pitchFamily="2" charset="-122"/>
            </a:endParaRPr>
          </a:p>
        </p:txBody>
      </p:sp>
      <p:sp>
        <p:nvSpPr>
          <p:cNvPr id="43017" name="Rectangle 11"/>
          <p:cNvSpPr/>
          <p:nvPr/>
        </p:nvSpPr>
        <p:spPr>
          <a:xfrm>
            <a:off x="539750" y="6321425"/>
            <a:ext cx="5597525" cy="336550"/>
          </a:xfrm>
          <a:prstGeom prst="rect">
            <a:avLst/>
          </a:prstGeom>
          <a:noFill/>
          <a:ln w="9525">
            <a:noFill/>
          </a:ln>
        </p:spPr>
        <p:txBody>
          <a:bodyPr wrap="none" anchor="t" anchorCtr="0">
            <a:spAutoFit/>
          </a:bodyPr>
          <a:p>
            <a:r>
              <a:rPr lang="zh-CN" altLang="zh-CN" dirty="0">
                <a:latin typeface="华文细黑" pitchFamily="2" charset="-122"/>
                <a:ea typeface="华文细黑" pitchFamily="2" charset="-122"/>
              </a:rPr>
              <a:t>------IEST-RP-CC027.2洁净室和受控环境中的人员规范和程序</a:t>
            </a:r>
            <a:endParaRPr lang="zh-CN" altLang="en-US" dirty="0">
              <a:latin typeface="华文细黑" pitchFamily="2" charset="-122"/>
              <a:ea typeface="华文细黑" pitchFamily="2" charset="-122"/>
            </a:endParaRPr>
          </a:p>
        </p:txBody>
      </p:sp>
      <p:sp>
        <p:nvSpPr>
          <p:cNvPr id="14"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4033" name="Group 2"/>
          <p:cNvGrpSpPr>
            <a:grpSpLocks noChangeAspect="1"/>
          </p:cNvGrpSpPr>
          <p:nvPr/>
        </p:nvGrpSpPr>
        <p:grpSpPr>
          <a:xfrm>
            <a:off x="7956550" y="6092825"/>
            <a:ext cx="1143000" cy="685800"/>
            <a:chOff x="1800" y="1752"/>
            <a:chExt cx="1800" cy="1081"/>
          </a:xfrm>
        </p:grpSpPr>
        <p:pic>
          <p:nvPicPr>
            <p:cNvPr id="44034"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44035"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44036"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44037"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六、人与服装</a:t>
            </a:r>
            <a:endParaRPr lang="zh-CN" altLang="en-US" sz="2400" dirty="0">
              <a:latin typeface="华文细黑" pitchFamily="2" charset="-122"/>
              <a:ea typeface="华文细黑" pitchFamily="2" charset="-122"/>
            </a:endParaRPr>
          </a:p>
        </p:txBody>
      </p:sp>
      <p:sp>
        <p:nvSpPr>
          <p:cNvPr id="44038" name="Text Box 8"/>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44039" name="Text Box 9"/>
          <p:cNvSpPr txBox="1"/>
          <p:nvPr/>
        </p:nvSpPr>
        <p:spPr>
          <a:xfrm>
            <a:off x="684213" y="2708275"/>
            <a:ext cx="7848600" cy="2084070"/>
          </a:xfrm>
          <a:prstGeom prst="rect">
            <a:avLst/>
          </a:prstGeom>
          <a:noFill/>
          <a:ln w="9525">
            <a:noFill/>
          </a:ln>
        </p:spPr>
        <p:txBody>
          <a:bodyPr anchor="t" anchorCtr="0">
            <a:spAutoFit/>
          </a:bodyPr>
          <a:p>
            <a:r>
              <a:rPr lang="en-US" altLang="zh-CN" dirty="0">
                <a:latin typeface="华文细黑" pitchFamily="2" charset="-122"/>
                <a:ea typeface="华文细黑" pitchFamily="2" charset="-122"/>
              </a:rPr>
              <a:t>        </a:t>
            </a:r>
            <a:r>
              <a:rPr lang="en-US" altLang="zh-CN" b="1" dirty="0">
                <a:latin typeface="华文细黑" pitchFamily="2" charset="-122"/>
                <a:ea typeface="华文细黑" pitchFamily="2" charset="-122"/>
              </a:rPr>
              <a:t>3</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  </a:t>
            </a:r>
            <a:r>
              <a:rPr lang="zh-CN" altLang="en-US" b="1" dirty="0">
                <a:latin typeface="华文细黑" pitchFamily="2" charset="-122"/>
                <a:ea typeface="华文细黑" pitchFamily="2" charset="-122"/>
              </a:rPr>
              <a:t>在更衣室内着装</a:t>
            </a:r>
            <a:endParaRPr lang="zh-CN" altLang="en-US" b="1" dirty="0">
              <a:latin typeface="华文细黑" pitchFamily="2" charset="-122"/>
              <a:ea typeface="华文细黑" pitchFamily="2" charset="-122"/>
            </a:endParaRPr>
          </a:p>
          <a:p>
            <a:endParaRPr lang="zh-CN" altLang="en-US" sz="800" b="1" dirty="0">
              <a:latin typeface="华文细黑" pitchFamily="2" charset="-122"/>
              <a:ea typeface="华文细黑" pitchFamily="2" charset="-122"/>
            </a:endParaRPr>
          </a:p>
          <a:p>
            <a:pPr>
              <a:lnSpc>
                <a:spcPct val="110000"/>
              </a:lnSpc>
            </a:pPr>
            <a:r>
              <a:rPr lang="zh-CN" altLang="en-US" dirty="0">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g)  </a:t>
            </a:r>
            <a:r>
              <a:rPr lang="zh-CN" altLang="en-US" dirty="0">
                <a:solidFill>
                  <a:srgbClr val="000000"/>
                </a:solidFill>
                <a:latin typeface="华文细黑" pitchFamily="2" charset="-122"/>
                <a:ea typeface="华文细黑" pitchFamily="2" charset="-122"/>
              </a:rPr>
              <a:t>如果有长凳，穿上第一只靴子后跨过长凳到洁净区，不要接触长凳面。</a:t>
            </a:r>
            <a:endParaRPr lang="zh-CN" altLang="en-US" dirty="0">
              <a:solidFill>
                <a:srgbClr val="000000"/>
              </a:solidFill>
              <a:latin typeface="华文细黑" pitchFamily="2" charset="-122"/>
              <a:ea typeface="华文细黑" pitchFamily="2" charset="-122"/>
            </a:endParaRPr>
          </a:p>
          <a:p>
            <a:pPr algn="just">
              <a:lnSpc>
                <a:spcPct val="11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h)  </a:t>
            </a:r>
            <a:r>
              <a:rPr lang="zh-CN" altLang="en-US" dirty="0">
                <a:solidFill>
                  <a:srgbClr val="000000"/>
                </a:solidFill>
                <a:latin typeface="华文细黑" pitchFamily="2" charset="-122"/>
                <a:ea typeface="华文细黑" pitchFamily="2" charset="-122"/>
              </a:rPr>
              <a:t>穿上第二只靴子。跨过长凳到洁净区，不要接触长凳面。</a:t>
            </a:r>
            <a:endParaRPr lang="zh-CN" altLang="en-US" dirty="0">
              <a:solidFill>
                <a:srgbClr val="000000"/>
              </a:solidFill>
              <a:latin typeface="华文细黑" pitchFamily="2" charset="-122"/>
              <a:ea typeface="华文细黑" pitchFamily="2" charset="-122"/>
            </a:endParaRPr>
          </a:p>
          <a:p>
            <a:pPr algn="just">
              <a:lnSpc>
                <a:spcPct val="11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i)  </a:t>
            </a:r>
            <a:r>
              <a:rPr lang="zh-CN" altLang="en-US" dirty="0">
                <a:solidFill>
                  <a:srgbClr val="000000"/>
                </a:solidFill>
                <a:latin typeface="华文细黑" pitchFamily="2" charset="-122"/>
                <a:ea typeface="华文细黑" pitchFamily="2" charset="-122"/>
              </a:rPr>
              <a:t>对着更衣室内的落地镜检查穿着是否正确，确认整个服装系统没有缺陷。脱</a:t>
            </a:r>
            <a:endParaRPr lang="zh-CN" altLang="en-US" dirty="0">
              <a:solidFill>
                <a:srgbClr val="000000"/>
              </a:solidFill>
              <a:latin typeface="华文细黑" pitchFamily="2" charset="-122"/>
              <a:ea typeface="华文细黑" pitchFamily="2" charset="-122"/>
            </a:endParaRPr>
          </a:p>
          <a:p>
            <a:pPr algn="just">
              <a:lnSpc>
                <a:spcPct val="11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            </a:t>
            </a:r>
            <a:r>
              <a:rPr lang="zh-CN" altLang="en-US" dirty="0">
                <a:solidFill>
                  <a:srgbClr val="000000"/>
                </a:solidFill>
                <a:latin typeface="华文细黑" pitchFamily="2" charset="-122"/>
                <a:ea typeface="华文细黑" pitchFamily="2" charset="-122"/>
              </a:rPr>
              <a:t>下并丢弃更衣用手套（若使用）。保证工作手套仍套在袖口或袖子外面。进</a:t>
            </a:r>
            <a:endParaRPr lang="zh-CN" altLang="en-US" dirty="0">
              <a:solidFill>
                <a:srgbClr val="000000"/>
              </a:solidFill>
              <a:latin typeface="华文细黑" pitchFamily="2" charset="-122"/>
              <a:ea typeface="华文细黑" pitchFamily="2" charset="-122"/>
            </a:endParaRPr>
          </a:p>
          <a:p>
            <a:pPr algn="just">
              <a:lnSpc>
                <a:spcPct val="11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            </a:t>
            </a:r>
            <a:r>
              <a:rPr lang="zh-CN" altLang="en-US" dirty="0">
                <a:solidFill>
                  <a:srgbClr val="000000"/>
                </a:solidFill>
                <a:latin typeface="华文细黑" pitchFamily="2" charset="-122"/>
                <a:ea typeface="华文细黑" pitchFamily="2" charset="-122"/>
              </a:rPr>
              <a:t>入洁净室。</a:t>
            </a:r>
            <a:endParaRPr lang="zh-CN" altLang="en-US" dirty="0">
              <a:solidFill>
                <a:srgbClr val="000000"/>
              </a:solidFill>
              <a:latin typeface="华文细黑" pitchFamily="2" charset="-122"/>
              <a:ea typeface="华文细黑" pitchFamily="2" charset="-122"/>
            </a:endParaRPr>
          </a:p>
          <a:p>
            <a:pPr algn="just">
              <a:lnSpc>
                <a:spcPct val="11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j)  </a:t>
            </a:r>
            <a:r>
              <a:rPr lang="zh-CN" altLang="en-US" dirty="0">
                <a:solidFill>
                  <a:srgbClr val="000000"/>
                </a:solidFill>
                <a:latin typeface="华文细黑" pitchFamily="2" charset="-122"/>
                <a:ea typeface="华文细黑" pitchFamily="2" charset="-122"/>
              </a:rPr>
              <a:t>将所有包装废弃物放入容器。</a:t>
            </a:r>
            <a:endParaRPr lang="zh-CN" altLang="en-US" dirty="0">
              <a:solidFill>
                <a:srgbClr val="000000"/>
              </a:solidFill>
              <a:latin typeface="华文细黑" pitchFamily="2" charset="-122"/>
              <a:ea typeface="华文细黑" pitchFamily="2" charset="-122"/>
            </a:endParaRPr>
          </a:p>
        </p:txBody>
      </p:sp>
      <p:sp>
        <p:nvSpPr>
          <p:cNvPr id="44040" name="Rectangle 10"/>
          <p:cNvSpPr/>
          <p:nvPr/>
        </p:nvSpPr>
        <p:spPr>
          <a:xfrm>
            <a:off x="900113" y="2298700"/>
            <a:ext cx="1068387" cy="339725"/>
          </a:xfrm>
          <a:prstGeom prst="rect">
            <a:avLst/>
          </a:prstGeom>
          <a:noFill/>
          <a:ln w="9525">
            <a:noFill/>
          </a:ln>
        </p:spPr>
        <p:txBody>
          <a:bodyPr wrap="none" anchor="ctr" anchorCtr="0">
            <a:spAutoFit/>
          </a:bodyPr>
          <a:p>
            <a:r>
              <a:rPr lang="en-US" altLang="zh-CN" b="1" dirty="0">
                <a:latin typeface="华文细黑" pitchFamily="2" charset="-122"/>
                <a:ea typeface="华文细黑" pitchFamily="2" charset="-122"/>
              </a:rPr>
              <a:t>1</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 </a:t>
            </a:r>
            <a:r>
              <a:rPr lang="zh-CN" altLang="en-US" b="1" dirty="0">
                <a:latin typeface="华文细黑" pitchFamily="2" charset="-122"/>
                <a:ea typeface="华文细黑" pitchFamily="2" charset="-122"/>
              </a:rPr>
              <a:t>着装</a:t>
            </a:r>
            <a:r>
              <a:rPr lang="zh-CN" altLang="en-US" dirty="0">
                <a:latin typeface="宋体" panose="02010600030101010101" pitchFamily="2" charset="-122"/>
                <a:ea typeface="宋体" panose="02010600030101010101" pitchFamily="2" charset="-122"/>
              </a:rPr>
              <a:t> </a:t>
            </a:r>
            <a:endParaRPr lang="zh-CN" altLang="en-US" dirty="0">
              <a:latin typeface="宋体" panose="02010600030101010101" pitchFamily="2" charset="-122"/>
              <a:ea typeface="宋体" panose="02010600030101010101" pitchFamily="2" charset="-122"/>
            </a:endParaRPr>
          </a:p>
        </p:txBody>
      </p:sp>
      <p:sp>
        <p:nvSpPr>
          <p:cNvPr id="44041" name="Rectangle 11"/>
          <p:cNvSpPr/>
          <p:nvPr/>
        </p:nvSpPr>
        <p:spPr>
          <a:xfrm>
            <a:off x="539750" y="6321425"/>
            <a:ext cx="5597525" cy="336550"/>
          </a:xfrm>
          <a:prstGeom prst="rect">
            <a:avLst/>
          </a:prstGeom>
          <a:noFill/>
          <a:ln w="9525">
            <a:noFill/>
          </a:ln>
        </p:spPr>
        <p:txBody>
          <a:bodyPr wrap="none" anchor="t" anchorCtr="0">
            <a:spAutoFit/>
          </a:bodyPr>
          <a:p>
            <a:r>
              <a:rPr lang="zh-CN" altLang="zh-CN" dirty="0">
                <a:latin typeface="华文细黑" pitchFamily="2" charset="-122"/>
                <a:ea typeface="华文细黑" pitchFamily="2" charset="-122"/>
              </a:rPr>
              <a:t>------IEST-RP-CC027.2洁净室和受控环境中的人员规范和程序</a:t>
            </a:r>
            <a:endParaRPr lang="zh-CN" altLang="en-US" dirty="0">
              <a:latin typeface="华文细黑" pitchFamily="2" charset="-122"/>
              <a:ea typeface="华文细黑" pitchFamily="2" charset="-122"/>
            </a:endParaRPr>
          </a:p>
        </p:txBody>
      </p:sp>
      <p:sp>
        <p:nvSpPr>
          <p:cNvPr id="14"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5057" name="Group 2"/>
          <p:cNvGrpSpPr>
            <a:grpSpLocks noChangeAspect="1"/>
          </p:cNvGrpSpPr>
          <p:nvPr/>
        </p:nvGrpSpPr>
        <p:grpSpPr>
          <a:xfrm>
            <a:off x="7956550" y="6092825"/>
            <a:ext cx="1143000" cy="685800"/>
            <a:chOff x="1800" y="1752"/>
            <a:chExt cx="1800" cy="1081"/>
          </a:xfrm>
        </p:grpSpPr>
        <p:pic>
          <p:nvPicPr>
            <p:cNvPr id="45058"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45059"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45060"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45061"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六、人与服装</a:t>
            </a:r>
            <a:endParaRPr lang="zh-CN" altLang="en-US" sz="2400" dirty="0">
              <a:latin typeface="华文细黑" pitchFamily="2" charset="-122"/>
              <a:ea typeface="华文细黑" pitchFamily="2" charset="-122"/>
            </a:endParaRPr>
          </a:p>
        </p:txBody>
      </p:sp>
      <p:sp>
        <p:nvSpPr>
          <p:cNvPr id="45062" name="Text Box 8"/>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45063" name="Text Box 9"/>
          <p:cNvSpPr txBox="1"/>
          <p:nvPr/>
        </p:nvSpPr>
        <p:spPr>
          <a:xfrm>
            <a:off x="684213" y="2708275"/>
            <a:ext cx="7848600" cy="3630930"/>
          </a:xfrm>
          <a:prstGeom prst="rect">
            <a:avLst/>
          </a:prstGeom>
          <a:noFill/>
          <a:ln w="9525">
            <a:noFill/>
          </a:ln>
        </p:spPr>
        <p:txBody>
          <a:bodyPr anchor="t" anchorCtr="0">
            <a:spAutoFit/>
          </a:bodyPr>
          <a:p>
            <a:pPr algn="just">
              <a:lnSpc>
                <a:spcPct val="120000"/>
              </a:lnSpc>
            </a:pPr>
            <a:r>
              <a:rPr lang="en-US" altLang="zh-CN" dirty="0">
                <a:solidFill>
                  <a:srgbClr val="000000"/>
                </a:solidFill>
                <a:latin typeface="华文细黑" pitchFamily="2" charset="-122"/>
                <a:ea typeface="华文细黑" pitchFamily="2" charset="-122"/>
              </a:rPr>
              <a:t>        </a:t>
            </a:r>
            <a:r>
              <a:rPr lang="zh-CN" altLang="en-US" dirty="0">
                <a:solidFill>
                  <a:srgbClr val="000000"/>
                </a:solidFill>
                <a:latin typeface="华文细黑" pitchFamily="2" charset="-122"/>
                <a:ea typeface="华文细黑" pitchFamily="2" charset="-122"/>
              </a:rPr>
              <a:t>脱衣过程中，如果处理不当，对服装的污染会等于甚至高于穿衣时的污染。因此，应制定包括下述各项的详细规程：</a:t>
            </a:r>
            <a:endParaRPr lang="zh-CN" altLang="en-US" dirty="0">
              <a:solidFill>
                <a:srgbClr val="000000"/>
              </a:solidFill>
              <a:latin typeface="华文细黑" pitchFamily="2" charset="-122"/>
              <a:ea typeface="华文细黑" pitchFamily="2" charset="-122"/>
            </a:endParaRPr>
          </a:p>
          <a:p>
            <a:pPr algn="just">
              <a:lnSpc>
                <a:spcPct val="12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a)  </a:t>
            </a:r>
            <a:r>
              <a:rPr lang="zh-CN" altLang="en-US" dirty="0">
                <a:solidFill>
                  <a:srgbClr val="000000"/>
                </a:solidFill>
                <a:latin typeface="华文细黑" pitchFamily="2" charset="-122"/>
                <a:ea typeface="华文细黑" pitchFamily="2" charset="-122"/>
              </a:rPr>
              <a:t>坐到长凳上（若有长凳）。两条腿在不直接接触凳面的情况下跨到进入区。 </a:t>
            </a:r>
            <a:endParaRPr lang="zh-CN" altLang="en-US" dirty="0">
              <a:solidFill>
                <a:srgbClr val="000000"/>
              </a:solidFill>
              <a:latin typeface="华文细黑" pitchFamily="2" charset="-122"/>
              <a:ea typeface="华文细黑" pitchFamily="2" charset="-122"/>
            </a:endParaRPr>
          </a:p>
          <a:p>
            <a:pPr algn="just">
              <a:lnSpc>
                <a:spcPct val="12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b)  </a:t>
            </a:r>
            <a:r>
              <a:rPr lang="zh-CN" altLang="en-US" dirty="0">
                <a:solidFill>
                  <a:srgbClr val="000000"/>
                </a:solidFill>
                <a:latin typeface="华文细黑" pitchFamily="2" charset="-122"/>
                <a:ea typeface="华文细黑" pitchFamily="2" charset="-122"/>
              </a:rPr>
              <a:t>在不接触地面的情况下，一次脱掉一只靴子。将靴子放到一边，保持靴底以</a:t>
            </a:r>
            <a:endParaRPr lang="zh-CN" altLang="en-US" dirty="0">
              <a:solidFill>
                <a:srgbClr val="000000"/>
              </a:solidFill>
              <a:latin typeface="华文细黑" pitchFamily="2" charset="-122"/>
              <a:ea typeface="华文细黑" pitchFamily="2" charset="-122"/>
            </a:endParaRPr>
          </a:p>
          <a:p>
            <a:pPr algn="just">
              <a:lnSpc>
                <a:spcPct val="12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            </a:t>
            </a:r>
            <a:r>
              <a:rPr lang="zh-CN" altLang="en-US" dirty="0">
                <a:solidFill>
                  <a:srgbClr val="000000"/>
                </a:solidFill>
                <a:latin typeface="华文细黑" pitchFamily="2" charset="-122"/>
                <a:ea typeface="华文细黑" pitchFamily="2" charset="-122"/>
              </a:rPr>
              <a:t>上部位不接触地面。</a:t>
            </a:r>
            <a:endParaRPr lang="zh-CN" altLang="en-US" dirty="0">
              <a:solidFill>
                <a:srgbClr val="000000"/>
              </a:solidFill>
              <a:latin typeface="华文细黑" pitchFamily="2" charset="-122"/>
              <a:ea typeface="华文细黑" pitchFamily="2" charset="-122"/>
            </a:endParaRPr>
          </a:p>
          <a:p>
            <a:pPr algn="just">
              <a:lnSpc>
                <a:spcPct val="12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c)  </a:t>
            </a:r>
            <a:r>
              <a:rPr lang="zh-CN" altLang="en-US" dirty="0">
                <a:solidFill>
                  <a:srgbClr val="000000"/>
                </a:solidFill>
                <a:latin typeface="华文细黑" pitchFamily="2" charset="-122"/>
                <a:ea typeface="华文细黑" pitchFamily="2" charset="-122"/>
              </a:rPr>
              <a:t>为了避免因不小心使连体服接触地面，脱连体服时继续使用长凳。</a:t>
            </a:r>
            <a:endParaRPr lang="zh-CN" altLang="en-US" dirty="0">
              <a:solidFill>
                <a:srgbClr val="000000"/>
              </a:solidFill>
              <a:latin typeface="华文细黑" pitchFamily="2" charset="-122"/>
              <a:ea typeface="华文细黑" pitchFamily="2" charset="-122"/>
            </a:endParaRPr>
          </a:p>
          <a:p>
            <a:pPr algn="just">
              <a:lnSpc>
                <a:spcPct val="12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d)  </a:t>
            </a:r>
            <a:r>
              <a:rPr lang="zh-CN" altLang="en-US" dirty="0">
                <a:solidFill>
                  <a:srgbClr val="000000"/>
                </a:solidFill>
                <a:latin typeface="华文细黑" pitchFamily="2" charset="-122"/>
                <a:ea typeface="华文细黑" pitchFamily="2" charset="-122"/>
              </a:rPr>
              <a:t>脱衣服时抓住袖口和腰部。如果不准备继续穿这件衣服，只需将其放入供洗</a:t>
            </a:r>
            <a:endParaRPr lang="zh-CN" altLang="en-US" dirty="0">
              <a:solidFill>
                <a:srgbClr val="000000"/>
              </a:solidFill>
              <a:latin typeface="华文细黑" pitchFamily="2" charset="-122"/>
              <a:ea typeface="华文细黑" pitchFamily="2" charset="-122"/>
            </a:endParaRPr>
          </a:p>
          <a:p>
            <a:pPr algn="just">
              <a:lnSpc>
                <a:spcPct val="12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            </a:t>
            </a:r>
            <a:r>
              <a:rPr lang="zh-CN" altLang="en-US" dirty="0">
                <a:solidFill>
                  <a:srgbClr val="000000"/>
                </a:solidFill>
                <a:latin typeface="华文细黑" pitchFamily="2" charset="-122"/>
                <a:ea typeface="华文细黑" pitchFamily="2" charset="-122"/>
              </a:rPr>
              <a:t>衣用的容器。</a:t>
            </a:r>
            <a:endParaRPr lang="zh-CN" altLang="en-US" dirty="0">
              <a:solidFill>
                <a:srgbClr val="000000"/>
              </a:solidFill>
              <a:latin typeface="华文细黑" pitchFamily="2" charset="-122"/>
              <a:ea typeface="华文细黑" pitchFamily="2" charset="-122"/>
            </a:endParaRPr>
          </a:p>
          <a:p>
            <a:pPr algn="just">
              <a:lnSpc>
                <a:spcPct val="12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e)  </a:t>
            </a:r>
            <a:r>
              <a:rPr lang="zh-CN" altLang="en-US" dirty="0">
                <a:solidFill>
                  <a:srgbClr val="000000"/>
                </a:solidFill>
                <a:latin typeface="华文细黑" pitchFamily="2" charset="-122"/>
                <a:ea typeface="华文细黑" pitchFamily="2" charset="-122"/>
              </a:rPr>
              <a:t>如果服装还可再用，则应挂到有过滤气流的环境中。连体服一脱下就应立即</a:t>
            </a:r>
            <a:endParaRPr lang="zh-CN" altLang="en-US" dirty="0">
              <a:solidFill>
                <a:srgbClr val="000000"/>
              </a:solidFill>
              <a:latin typeface="华文细黑" pitchFamily="2" charset="-122"/>
              <a:ea typeface="华文细黑" pitchFamily="2" charset="-122"/>
            </a:endParaRPr>
          </a:p>
          <a:p>
            <a:pPr algn="just">
              <a:lnSpc>
                <a:spcPct val="12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            </a:t>
            </a:r>
            <a:r>
              <a:rPr lang="zh-CN" altLang="en-US" dirty="0">
                <a:solidFill>
                  <a:srgbClr val="000000"/>
                </a:solidFill>
                <a:latin typeface="华文细黑" pitchFamily="2" charset="-122"/>
                <a:ea typeface="华文细黑" pitchFamily="2" charset="-122"/>
              </a:rPr>
              <a:t>放到吊架上，并把拉链一直拉上去。</a:t>
            </a:r>
            <a:endParaRPr lang="zh-CN" altLang="en-US" dirty="0">
              <a:solidFill>
                <a:srgbClr val="000000"/>
              </a:solidFill>
              <a:latin typeface="华文细黑" pitchFamily="2" charset="-122"/>
              <a:ea typeface="华文细黑" pitchFamily="2" charset="-122"/>
            </a:endParaRPr>
          </a:p>
          <a:p>
            <a:pPr algn="just">
              <a:lnSpc>
                <a:spcPct val="120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f)  </a:t>
            </a:r>
            <a:r>
              <a:rPr lang="zh-CN" altLang="en-US" dirty="0">
                <a:solidFill>
                  <a:srgbClr val="000000"/>
                </a:solidFill>
                <a:latin typeface="华文细黑" pitchFamily="2" charset="-122"/>
                <a:ea typeface="华文细黑" pitchFamily="2" charset="-122"/>
              </a:rPr>
              <a:t>脱下头套，用领扣（最好）或袖扣（可接受）扣到挂着的连体服上。</a:t>
            </a:r>
            <a:endParaRPr lang="zh-CN" altLang="en-US" dirty="0">
              <a:solidFill>
                <a:srgbClr val="000000"/>
              </a:solidFill>
              <a:latin typeface="华文细黑" pitchFamily="2" charset="-122"/>
              <a:ea typeface="华文细黑" pitchFamily="2" charset="-122"/>
            </a:endParaRPr>
          </a:p>
          <a:p>
            <a:pPr algn="just">
              <a:lnSpc>
                <a:spcPct val="120000"/>
              </a:lnSpc>
            </a:pPr>
            <a:r>
              <a:rPr lang="zh-CN" altLang="en-US" dirty="0">
                <a:solidFill>
                  <a:srgbClr val="000000"/>
                </a:solidFill>
                <a:latin typeface="华文细黑" pitchFamily="2" charset="-122"/>
                <a:ea typeface="华文细黑" pitchFamily="2" charset="-122"/>
              </a:rPr>
              <a:t>        </a:t>
            </a:r>
            <a:endParaRPr lang="zh-CN" altLang="en-US" dirty="0">
              <a:solidFill>
                <a:srgbClr val="000000"/>
              </a:solidFill>
              <a:latin typeface="华文细黑" pitchFamily="2" charset="-122"/>
              <a:ea typeface="华文细黑" pitchFamily="2" charset="-122"/>
            </a:endParaRPr>
          </a:p>
        </p:txBody>
      </p:sp>
      <p:sp>
        <p:nvSpPr>
          <p:cNvPr id="45064" name="Rectangle 10"/>
          <p:cNvSpPr/>
          <p:nvPr/>
        </p:nvSpPr>
        <p:spPr>
          <a:xfrm>
            <a:off x="900113" y="2298700"/>
            <a:ext cx="965200" cy="339725"/>
          </a:xfrm>
          <a:prstGeom prst="rect">
            <a:avLst/>
          </a:prstGeom>
          <a:noFill/>
          <a:ln w="9525">
            <a:noFill/>
          </a:ln>
        </p:spPr>
        <p:txBody>
          <a:bodyPr wrap="none" anchor="ctr" anchorCtr="0">
            <a:spAutoFit/>
          </a:bodyPr>
          <a:p>
            <a:r>
              <a:rPr lang="en-US" altLang="zh-CN" b="1" dirty="0">
                <a:latin typeface="华文细黑" pitchFamily="2" charset="-122"/>
                <a:ea typeface="华文细黑" pitchFamily="2" charset="-122"/>
              </a:rPr>
              <a:t>2</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 </a:t>
            </a:r>
            <a:r>
              <a:rPr lang="zh-CN" altLang="en-US" b="1" dirty="0">
                <a:latin typeface="华文细黑" pitchFamily="2" charset="-122"/>
                <a:ea typeface="华文细黑" pitchFamily="2" charset="-122"/>
              </a:rPr>
              <a:t>脱衣</a:t>
            </a:r>
            <a:endParaRPr lang="zh-CN" altLang="en-US" b="1" dirty="0">
              <a:latin typeface="华文细黑" pitchFamily="2" charset="-122"/>
              <a:ea typeface="华文细黑" pitchFamily="2" charset="-122"/>
            </a:endParaRPr>
          </a:p>
        </p:txBody>
      </p:sp>
      <p:sp>
        <p:nvSpPr>
          <p:cNvPr id="45065" name="Rectangle 11"/>
          <p:cNvSpPr/>
          <p:nvPr/>
        </p:nvSpPr>
        <p:spPr>
          <a:xfrm>
            <a:off x="539750" y="6321425"/>
            <a:ext cx="5597525" cy="336550"/>
          </a:xfrm>
          <a:prstGeom prst="rect">
            <a:avLst/>
          </a:prstGeom>
          <a:noFill/>
          <a:ln w="9525">
            <a:noFill/>
          </a:ln>
        </p:spPr>
        <p:txBody>
          <a:bodyPr wrap="none" anchor="t" anchorCtr="0">
            <a:spAutoFit/>
          </a:bodyPr>
          <a:p>
            <a:r>
              <a:rPr lang="zh-CN" altLang="zh-CN" dirty="0">
                <a:latin typeface="华文细黑" pitchFamily="2" charset="-122"/>
                <a:ea typeface="华文细黑" pitchFamily="2" charset="-122"/>
              </a:rPr>
              <a:t>------IEST-RP-CC027.2洁净室和受控环境中的人员规范和程序</a:t>
            </a:r>
            <a:endParaRPr lang="zh-CN" altLang="en-US" dirty="0">
              <a:latin typeface="华文细黑" pitchFamily="2" charset="-122"/>
              <a:ea typeface="华文细黑" pitchFamily="2" charset="-122"/>
            </a:endParaRPr>
          </a:p>
        </p:txBody>
      </p:sp>
      <p:sp>
        <p:nvSpPr>
          <p:cNvPr id="14"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6081" name="Group 2"/>
          <p:cNvGrpSpPr>
            <a:grpSpLocks noChangeAspect="1"/>
          </p:cNvGrpSpPr>
          <p:nvPr/>
        </p:nvGrpSpPr>
        <p:grpSpPr>
          <a:xfrm>
            <a:off x="7956550" y="6092825"/>
            <a:ext cx="1143000" cy="685800"/>
            <a:chOff x="1800" y="1752"/>
            <a:chExt cx="1800" cy="1081"/>
          </a:xfrm>
        </p:grpSpPr>
        <p:pic>
          <p:nvPicPr>
            <p:cNvPr id="46082"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46083"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46084"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46085"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六、人与服装</a:t>
            </a:r>
            <a:endParaRPr lang="zh-CN" altLang="en-US" sz="2400" dirty="0">
              <a:latin typeface="华文细黑" pitchFamily="2" charset="-122"/>
              <a:ea typeface="华文细黑" pitchFamily="2" charset="-122"/>
            </a:endParaRPr>
          </a:p>
        </p:txBody>
      </p:sp>
      <p:sp>
        <p:nvSpPr>
          <p:cNvPr id="46086" name="Text Box 8"/>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46087" name="Text Box 9"/>
          <p:cNvSpPr txBox="1"/>
          <p:nvPr/>
        </p:nvSpPr>
        <p:spPr>
          <a:xfrm>
            <a:off x="684213" y="2708275"/>
            <a:ext cx="7991475" cy="3412490"/>
          </a:xfrm>
          <a:prstGeom prst="rect">
            <a:avLst/>
          </a:prstGeom>
          <a:noFill/>
          <a:ln w="9525">
            <a:noFill/>
          </a:ln>
        </p:spPr>
        <p:txBody>
          <a:bodyPr anchor="t" anchorCtr="0">
            <a:spAutoFit/>
          </a:bodyPr>
          <a:p>
            <a:pPr algn="just">
              <a:lnSpc>
                <a:spcPct val="135000"/>
              </a:lnSpc>
            </a:pPr>
            <a:r>
              <a:rPr lang="en-US" altLang="zh-CN" dirty="0">
                <a:solidFill>
                  <a:srgbClr val="000000"/>
                </a:solidFill>
                <a:latin typeface="华文细黑" pitchFamily="2" charset="-122"/>
                <a:ea typeface="华文细黑" pitchFamily="2" charset="-122"/>
              </a:rPr>
              <a:t>        g)  </a:t>
            </a:r>
            <a:r>
              <a:rPr lang="zh-CN" altLang="en-US" dirty="0">
                <a:solidFill>
                  <a:srgbClr val="000000"/>
                </a:solidFill>
                <a:latin typeface="华文细黑" pitchFamily="2" charset="-122"/>
                <a:ea typeface="华文细黑" pitchFamily="2" charset="-122"/>
              </a:rPr>
              <a:t>将靴子扣到连体服裤腿的后面，使靴子的上部不会因接触地面而受污染。或</a:t>
            </a:r>
            <a:endParaRPr lang="zh-CN" altLang="en-US" dirty="0">
              <a:solidFill>
                <a:srgbClr val="000000"/>
              </a:solidFill>
              <a:latin typeface="华文细黑" pitchFamily="2" charset="-122"/>
              <a:ea typeface="华文细黑" pitchFamily="2" charset="-122"/>
            </a:endParaRPr>
          </a:p>
          <a:p>
            <a:pPr algn="just">
              <a:lnSpc>
                <a:spcPct val="135000"/>
              </a:lnSpc>
            </a:pPr>
            <a:r>
              <a:rPr lang="zh-CN" altLang="en-US" dirty="0">
                <a:solidFill>
                  <a:srgbClr val="000000"/>
                </a:solidFill>
                <a:latin typeface="华文细黑" pitchFamily="2" charset="-122"/>
                <a:ea typeface="华文细黑" pitchFamily="2" charset="-122"/>
              </a:rPr>
              <a:t>              采用另一种方法，即将两只靴子分别塞入两条连体服裤腿，这样既可节省空</a:t>
            </a:r>
            <a:endParaRPr lang="zh-CN" altLang="en-US" dirty="0">
              <a:solidFill>
                <a:srgbClr val="000000"/>
              </a:solidFill>
              <a:latin typeface="华文细黑" pitchFamily="2" charset="-122"/>
              <a:ea typeface="华文细黑" pitchFamily="2" charset="-122"/>
            </a:endParaRPr>
          </a:p>
          <a:p>
            <a:pPr algn="just">
              <a:lnSpc>
                <a:spcPct val="135000"/>
              </a:lnSpc>
            </a:pPr>
            <a:r>
              <a:rPr lang="zh-CN" altLang="en-US" dirty="0">
                <a:solidFill>
                  <a:srgbClr val="000000"/>
                </a:solidFill>
                <a:latin typeface="华文细黑" pitchFamily="2" charset="-122"/>
                <a:ea typeface="华文细黑" pitchFamily="2" charset="-122"/>
              </a:rPr>
              <a:t>              间，又使更衣室看起来更整洁，更有组织。如果决定采用后一种方法，需在裤</a:t>
            </a:r>
            <a:endParaRPr lang="zh-CN" altLang="en-US" dirty="0">
              <a:solidFill>
                <a:srgbClr val="000000"/>
              </a:solidFill>
              <a:latin typeface="华文细黑" pitchFamily="2" charset="-122"/>
              <a:ea typeface="华文细黑" pitchFamily="2" charset="-122"/>
            </a:endParaRPr>
          </a:p>
          <a:p>
            <a:pPr algn="just">
              <a:lnSpc>
                <a:spcPct val="135000"/>
              </a:lnSpc>
            </a:pPr>
            <a:r>
              <a:rPr lang="zh-CN" altLang="en-US" dirty="0">
                <a:solidFill>
                  <a:srgbClr val="000000"/>
                </a:solidFill>
                <a:latin typeface="华文细黑" pitchFamily="2" charset="-122"/>
                <a:ea typeface="华文细黑" pitchFamily="2" charset="-122"/>
              </a:rPr>
              <a:t>              腿内要各安上一对（一公一母）固定靴子的按扣。</a:t>
            </a:r>
            <a:endParaRPr lang="zh-CN" altLang="en-US" dirty="0">
              <a:solidFill>
                <a:srgbClr val="000000"/>
              </a:solidFill>
              <a:latin typeface="华文细黑" pitchFamily="2" charset="-122"/>
              <a:ea typeface="华文细黑" pitchFamily="2" charset="-122"/>
            </a:endParaRPr>
          </a:p>
          <a:p>
            <a:pPr algn="just">
              <a:lnSpc>
                <a:spcPct val="135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h)  </a:t>
            </a:r>
            <a:r>
              <a:rPr lang="zh-CN" altLang="en-US" dirty="0">
                <a:solidFill>
                  <a:srgbClr val="000000"/>
                </a:solidFill>
                <a:latin typeface="华文细黑" pitchFamily="2" charset="-122"/>
                <a:ea typeface="华文细黑" pitchFamily="2" charset="-122"/>
              </a:rPr>
              <a:t>走向鞋柜，从柜中取出日常鞋，将经过批准的洁净室用品和洁净鞋放入柜中。</a:t>
            </a:r>
            <a:endParaRPr lang="zh-CN" altLang="en-US" dirty="0">
              <a:solidFill>
                <a:srgbClr val="000000"/>
              </a:solidFill>
              <a:latin typeface="华文细黑" pitchFamily="2" charset="-122"/>
              <a:ea typeface="华文细黑" pitchFamily="2" charset="-122"/>
            </a:endParaRPr>
          </a:p>
          <a:p>
            <a:pPr algn="just">
              <a:lnSpc>
                <a:spcPct val="135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i)  </a:t>
            </a:r>
            <a:r>
              <a:rPr lang="zh-CN" altLang="en-US" dirty="0">
                <a:solidFill>
                  <a:srgbClr val="000000"/>
                </a:solidFill>
                <a:latin typeface="华文细黑" pitchFamily="2" charset="-122"/>
                <a:ea typeface="华文细黑" pitchFamily="2" charset="-122"/>
              </a:rPr>
              <a:t>卸下发网、鞋罩、手套、一次性口罩等物品的行动不要在挂洁净服的地方进行。</a:t>
            </a:r>
            <a:endParaRPr lang="zh-CN" altLang="en-US" dirty="0">
              <a:solidFill>
                <a:srgbClr val="000000"/>
              </a:solidFill>
              <a:latin typeface="华文细黑" pitchFamily="2" charset="-122"/>
              <a:ea typeface="华文细黑" pitchFamily="2" charset="-122"/>
            </a:endParaRPr>
          </a:p>
          <a:p>
            <a:pPr algn="just">
              <a:lnSpc>
                <a:spcPct val="135000"/>
              </a:lnSpc>
            </a:pPr>
            <a:r>
              <a:rPr lang="zh-CN" altLang="en-US" dirty="0">
                <a:solidFill>
                  <a:srgbClr val="000000"/>
                </a:solidFill>
                <a:latin typeface="华文细黑" pitchFamily="2" charset="-122"/>
                <a:ea typeface="华文细黑" pitchFamily="2" charset="-122"/>
              </a:rPr>
              <a:t>              图</a:t>
            </a:r>
            <a:r>
              <a:rPr lang="en-US" altLang="zh-CN" dirty="0">
                <a:solidFill>
                  <a:srgbClr val="000000"/>
                </a:solidFill>
                <a:latin typeface="华文细黑" pitchFamily="2" charset="-122"/>
                <a:ea typeface="华文细黑" pitchFamily="2" charset="-122"/>
              </a:rPr>
              <a:t>1</a:t>
            </a:r>
            <a:r>
              <a:rPr lang="zh-CN" altLang="en-US" dirty="0">
                <a:solidFill>
                  <a:srgbClr val="000000"/>
                </a:solidFill>
                <a:latin typeface="华文细黑" pitchFamily="2" charset="-122"/>
                <a:ea typeface="华文细黑" pitchFamily="2" charset="-122"/>
              </a:rPr>
              <a:t>中所示的第</a:t>
            </a:r>
            <a:r>
              <a:rPr lang="en-US" altLang="zh-CN" dirty="0">
                <a:solidFill>
                  <a:srgbClr val="000000"/>
                </a:solidFill>
                <a:latin typeface="华文细黑" pitchFamily="2" charset="-122"/>
                <a:ea typeface="华文细黑" pitchFamily="2" charset="-122"/>
              </a:rPr>
              <a:t>1</a:t>
            </a:r>
            <a:r>
              <a:rPr lang="zh-CN" altLang="en-US" dirty="0">
                <a:solidFill>
                  <a:srgbClr val="000000"/>
                </a:solidFill>
                <a:latin typeface="华文细黑" pitchFamily="2" charset="-122"/>
                <a:ea typeface="华文细黑" pitchFamily="2" charset="-122"/>
              </a:rPr>
              <a:t>级出口区是个合适的地方。若未设专门的出口室，应一出更衣</a:t>
            </a:r>
            <a:endParaRPr lang="zh-CN" altLang="en-US" dirty="0">
              <a:solidFill>
                <a:srgbClr val="000000"/>
              </a:solidFill>
              <a:latin typeface="华文细黑" pitchFamily="2" charset="-122"/>
              <a:ea typeface="华文细黑" pitchFamily="2" charset="-122"/>
            </a:endParaRPr>
          </a:p>
          <a:p>
            <a:pPr algn="just">
              <a:lnSpc>
                <a:spcPct val="135000"/>
              </a:lnSpc>
            </a:pPr>
            <a:r>
              <a:rPr lang="zh-CN" altLang="en-US" dirty="0">
                <a:solidFill>
                  <a:srgbClr val="000000"/>
                </a:solidFill>
                <a:latin typeface="华文细黑" pitchFamily="2" charset="-122"/>
                <a:ea typeface="华文细黑" pitchFamily="2" charset="-122"/>
              </a:rPr>
              <a:t>              室就立即卸掉上述消耗性物品。</a:t>
            </a:r>
            <a:endParaRPr lang="zh-CN" altLang="en-US" dirty="0">
              <a:solidFill>
                <a:srgbClr val="000000"/>
              </a:solidFill>
              <a:latin typeface="华文细黑" pitchFamily="2" charset="-122"/>
              <a:ea typeface="华文细黑" pitchFamily="2" charset="-122"/>
            </a:endParaRPr>
          </a:p>
          <a:p>
            <a:pPr algn="just">
              <a:lnSpc>
                <a:spcPct val="135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j)  </a:t>
            </a:r>
            <a:r>
              <a:rPr lang="zh-CN" altLang="en-US" dirty="0">
                <a:solidFill>
                  <a:srgbClr val="000000"/>
                </a:solidFill>
                <a:latin typeface="华文细黑" pitchFamily="2" charset="-122"/>
                <a:ea typeface="华文细黑" pitchFamily="2" charset="-122"/>
              </a:rPr>
              <a:t>在卸除上述消耗性物品的地方应配备一个落地镜，使人员可在离开此处前检查</a:t>
            </a:r>
            <a:endParaRPr lang="zh-CN" altLang="en-US" dirty="0">
              <a:solidFill>
                <a:srgbClr val="000000"/>
              </a:solidFill>
              <a:latin typeface="华文细黑" pitchFamily="2" charset="-122"/>
              <a:ea typeface="华文细黑" pitchFamily="2" charset="-122"/>
            </a:endParaRPr>
          </a:p>
          <a:p>
            <a:pPr algn="just">
              <a:lnSpc>
                <a:spcPct val="135000"/>
              </a:lnSpc>
            </a:pPr>
            <a:r>
              <a:rPr lang="zh-CN" altLang="en-US" dirty="0">
                <a:solidFill>
                  <a:srgbClr val="000000"/>
                </a:solidFill>
                <a:latin typeface="华文细黑" pitchFamily="2" charset="-122"/>
                <a:ea typeface="华文细黑" pitchFamily="2" charset="-122"/>
              </a:rPr>
              <a:t> </a:t>
            </a:r>
            <a:r>
              <a:rPr lang="en-US" altLang="zh-CN" dirty="0">
                <a:solidFill>
                  <a:srgbClr val="000000"/>
                </a:solidFill>
                <a:latin typeface="华文细黑" pitchFamily="2" charset="-122"/>
                <a:ea typeface="华文细黑" pitchFamily="2" charset="-122"/>
              </a:rPr>
              <a:t>            </a:t>
            </a:r>
            <a:r>
              <a:rPr lang="zh-CN" altLang="en-US" dirty="0">
                <a:solidFill>
                  <a:srgbClr val="000000"/>
                </a:solidFill>
                <a:latin typeface="华文细黑" pitchFamily="2" charset="-122"/>
                <a:ea typeface="华文细黑" pitchFamily="2" charset="-122"/>
              </a:rPr>
              <a:t>一下仪表，而无须在更衣室内梳头或做其他更衣室内不允许的动作。</a:t>
            </a:r>
            <a:endParaRPr lang="zh-CN" altLang="en-US" dirty="0">
              <a:solidFill>
                <a:srgbClr val="000000"/>
              </a:solidFill>
              <a:latin typeface="华文细黑" pitchFamily="2" charset="-122"/>
              <a:ea typeface="华文细黑" pitchFamily="2" charset="-122"/>
            </a:endParaRPr>
          </a:p>
        </p:txBody>
      </p:sp>
      <p:sp>
        <p:nvSpPr>
          <p:cNvPr id="46088" name="Rectangle 10"/>
          <p:cNvSpPr/>
          <p:nvPr/>
        </p:nvSpPr>
        <p:spPr>
          <a:xfrm>
            <a:off x="900113" y="2298700"/>
            <a:ext cx="965200" cy="339725"/>
          </a:xfrm>
          <a:prstGeom prst="rect">
            <a:avLst/>
          </a:prstGeom>
          <a:noFill/>
          <a:ln w="9525">
            <a:noFill/>
          </a:ln>
        </p:spPr>
        <p:txBody>
          <a:bodyPr wrap="none" anchor="ctr" anchorCtr="0">
            <a:spAutoFit/>
          </a:bodyPr>
          <a:p>
            <a:r>
              <a:rPr lang="en-US" altLang="zh-CN" b="1" dirty="0">
                <a:latin typeface="华文细黑" pitchFamily="2" charset="-122"/>
                <a:ea typeface="华文细黑" pitchFamily="2" charset="-122"/>
              </a:rPr>
              <a:t>2</a:t>
            </a:r>
            <a:r>
              <a:rPr lang="zh-CN" altLang="en-US" b="1" dirty="0">
                <a:latin typeface="华文细黑" pitchFamily="2" charset="-122"/>
                <a:ea typeface="华文细黑" pitchFamily="2" charset="-122"/>
              </a:rPr>
              <a:t>、</a:t>
            </a:r>
            <a:r>
              <a:rPr lang="en-US" altLang="zh-CN" b="1" dirty="0">
                <a:latin typeface="华文细黑" pitchFamily="2" charset="-122"/>
                <a:ea typeface="华文细黑" pitchFamily="2" charset="-122"/>
              </a:rPr>
              <a:t> </a:t>
            </a:r>
            <a:r>
              <a:rPr lang="zh-CN" altLang="en-US" b="1" dirty="0">
                <a:latin typeface="华文细黑" pitchFamily="2" charset="-122"/>
                <a:ea typeface="华文细黑" pitchFamily="2" charset="-122"/>
              </a:rPr>
              <a:t>脱衣</a:t>
            </a:r>
            <a:endParaRPr lang="zh-CN" altLang="en-US" b="1" dirty="0">
              <a:latin typeface="华文细黑" pitchFamily="2" charset="-122"/>
              <a:ea typeface="华文细黑" pitchFamily="2" charset="-122"/>
            </a:endParaRPr>
          </a:p>
        </p:txBody>
      </p:sp>
      <p:sp>
        <p:nvSpPr>
          <p:cNvPr id="46089" name="Rectangle 11"/>
          <p:cNvSpPr/>
          <p:nvPr/>
        </p:nvSpPr>
        <p:spPr>
          <a:xfrm>
            <a:off x="539750" y="6321425"/>
            <a:ext cx="5597525" cy="336550"/>
          </a:xfrm>
          <a:prstGeom prst="rect">
            <a:avLst/>
          </a:prstGeom>
          <a:noFill/>
          <a:ln w="9525">
            <a:noFill/>
          </a:ln>
        </p:spPr>
        <p:txBody>
          <a:bodyPr wrap="none" anchor="t" anchorCtr="0">
            <a:spAutoFit/>
          </a:bodyPr>
          <a:p>
            <a:r>
              <a:rPr lang="zh-CN" altLang="zh-CN" dirty="0">
                <a:latin typeface="华文细黑" pitchFamily="2" charset="-122"/>
                <a:ea typeface="华文细黑" pitchFamily="2" charset="-122"/>
              </a:rPr>
              <a:t>------IEST-RP-CC027.2洁净室和受控环境中的人员规范和程序</a:t>
            </a:r>
            <a:endParaRPr lang="zh-CN" altLang="en-US" dirty="0">
              <a:latin typeface="华文细黑" pitchFamily="2" charset="-122"/>
              <a:ea typeface="华文细黑" pitchFamily="2" charset="-122"/>
            </a:endParaRPr>
          </a:p>
        </p:txBody>
      </p:sp>
      <p:sp>
        <p:nvSpPr>
          <p:cNvPr id="14"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7105" name="Group 3"/>
          <p:cNvGrpSpPr>
            <a:grpSpLocks noChangeAspect="1"/>
          </p:cNvGrpSpPr>
          <p:nvPr/>
        </p:nvGrpSpPr>
        <p:grpSpPr>
          <a:xfrm>
            <a:off x="7956550" y="6092825"/>
            <a:ext cx="1143000" cy="685800"/>
            <a:chOff x="1800" y="1752"/>
            <a:chExt cx="1800" cy="1081"/>
          </a:xfrm>
        </p:grpSpPr>
        <p:pic>
          <p:nvPicPr>
            <p:cNvPr id="47106" name="Picture 4"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47107" name="WordArt 5"/>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47108"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47109" name="Text Box 7"/>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47110" name="Rectangle 11"/>
          <p:cNvSpPr/>
          <p:nvPr/>
        </p:nvSpPr>
        <p:spPr>
          <a:xfrm>
            <a:off x="684213" y="5075238"/>
            <a:ext cx="2374900" cy="946150"/>
          </a:xfrm>
          <a:prstGeom prst="rect">
            <a:avLst/>
          </a:prstGeom>
          <a:noFill/>
          <a:ln w="9525">
            <a:noFill/>
          </a:ln>
        </p:spPr>
        <p:txBody>
          <a:bodyPr anchor="ctr" anchorCtr="0">
            <a:spAutoFit/>
          </a:bodyPr>
          <a:p>
            <a:r>
              <a:rPr lang="en-US" altLang="zh-CN" sz="2400" b="1" dirty="0">
                <a:latin typeface="华文细黑" pitchFamily="2" charset="-122"/>
                <a:ea typeface="华文细黑" pitchFamily="2" charset="-122"/>
              </a:rPr>
              <a:t>1</a:t>
            </a:r>
            <a:r>
              <a:rPr lang="zh-CN" altLang="en-US" sz="2400" b="1" dirty="0">
                <a:latin typeface="华文细黑" pitchFamily="2" charset="-122"/>
                <a:ea typeface="华文细黑" pitchFamily="2" charset="-122"/>
              </a:rPr>
              <a:t>、</a:t>
            </a:r>
            <a:r>
              <a:rPr lang="zh-CN" altLang="en-US" dirty="0">
                <a:latin typeface="Arial" panose="020B0604020202020204" pitchFamily="34" charset="0"/>
                <a:ea typeface="华文细黑" pitchFamily="2" charset="-122"/>
              </a:rPr>
              <a:t>在进入受控环境前或是出走廊后要带发套和穿着鞋套。</a:t>
            </a:r>
            <a:endParaRPr lang="zh-CN" altLang="en-US" dirty="0">
              <a:latin typeface="Arial" panose="020B0604020202020204" pitchFamily="34" charset="0"/>
              <a:ea typeface="华文细黑" pitchFamily="2" charset="-122"/>
            </a:endParaRPr>
          </a:p>
        </p:txBody>
      </p:sp>
      <p:sp>
        <p:nvSpPr>
          <p:cNvPr id="47111" name="Rectangle 12"/>
          <p:cNvSpPr/>
          <p:nvPr/>
        </p:nvSpPr>
        <p:spPr>
          <a:xfrm rot="-10800000" flipV="1">
            <a:off x="3349625" y="5013325"/>
            <a:ext cx="2446338" cy="1190625"/>
          </a:xfrm>
          <a:prstGeom prst="rect">
            <a:avLst/>
          </a:prstGeom>
          <a:noFill/>
          <a:ln w="9525">
            <a:noFill/>
          </a:ln>
        </p:spPr>
        <p:txBody>
          <a:bodyPr anchor="ctr" anchorCtr="0">
            <a:spAutoFit/>
          </a:bodyPr>
          <a:p>
            <a:pPr defTabSz="914400">
              <a:tabLst>
                <a:tab pos="228600" algn="l"/>
              </a:tabLst>
            </a:pPr>
            <a:r>
              <a:rPr lang="en-US" altLang="zh-CN" sz="2400" b="1" dirty="0">
                <a:latin typeface="华文细黑" pitchFamily="2" charset="-122"/>
                <a:ea typeface="华文细黑" pitchFamily="2" charset="-122"/>
              </a:rPr>
              <a:t>2</a:t>
            </a:r>
            <a:r>
              <a:rPr lang="zh-CN" altLang="en-US" sz="2400" b="1" dirty="0">
                <a:latin typeface="华文细黑" pitchFamily="2" charset="-122"/>
                <a:ea typeface="华文细黑" pitchFamily="2" charset="-122"/>
              </a:rPr>
              <a:t>、</a:t>
            </a:r>
            <a:r>
              <a:rPr lang="zh-CN" altLang="en-US" dirty="0">
                <a:latin typeface="华文细黑" pitchFamily="2" charset="-122"/>
                <a:ea typeface="华文细黑" pitchFamily="2" charset="-122"/>
              </a:rPr>
              <a:t>走过粘尘垫或是其他可以控制碎屑的垫子，每步至少</a:t>
            </a:r>
            <a:r>
              <a:rPr lang="en-US" altLang="zh-CN" dirty="0">
                <a:latin typeface="华文细黑" pitchFamily="2" charset="-122"/>
                <a:ea typeface="华文细黑" pitchFamily="2" charset="-122"/>
              </a:rPr>
              <a:t>3</a:t>
            </a:r>
            <a:r>
              <a:rPr lang="zh-CN" altLang="en-US" dirty="0">
                <a:latin typeface="华文细黑" pitchFamily="2" charset="-122"/>
                <a:ea typeface="华文细黑" pitchFamily="2" charset="-122"/>
              </a:rPr>
              <a:t>次，然后才能进入换衣间。</a:t>
            </a:r>
            <a:endParaRPr lang="zh-CN" altLang="en-US" dirty="0">
              <a:latin typeface="华文细黑" pitchFamily="2" charset="-122"/>
              <a:ea typeface="华文细黑" pitchFamily="2" charset="-122"/>
            </a:endParaRPr>
          </a:p>
        </p:txBody>
      </p:sp>
      <p:sp>
        <p:nvSpPr>
          <p:cNvPr id="47112" name="Rectangle 13"/>
          <p:cNvSpPr/>
          <p:nvPr/>
        </p:nvSpPr>
        <p:spPr>
          <a:xfrm>
            <a:off x="6011863" y="5106988"/>
            <a:ext cx="2376487" cy="946150"/>
          </a:xfrm>
          <a:prstGeom prst="rect">
            <a:avLst/>
          </a:prstGeom>
          <a:noFill/>
          <a:ln w="9525">
            <a:noFill/>
          </a:ln>
        </p:spPr>
        <p:txBody>
          <a:bodyPr anchor="ctr" anchorCtr="0">
            <a:spAutoFit/>
          </a:bodyPr>
          <a:p>
            <a:r>
              <a:rPr lang="en-US" altLang="zh-CN" sz="2400" b="1" dirty="0">
                <a:latin typeface="华文细黑" pitchFamily="2" charset="-122"/>
                <a:ea typeface="华文细黑" pitchFamily="2" charset="-122"/>
              </a:rPr>
              <a:t>3</a:t>
            </a:r>
            <a:r>
              <a:rPr lang="zh-CN" altLang="en-US" sz="2400" b="1" dirty="0">
                <a:latin typeface="华文细黑" pitchFamily="2" charset="-122"/>
                <a:ea typeface="华文细黑" pitchFamily="2" charset="-122"/>
              </a:rPr>
              <a:t>、</a:t>
            </a:r>
            <a:r>
              <a:rPr lang="zh-CN" altLang="en-US" dirty="0">
                <a:latin typeface="华文细黑" pitchFamily="2" charset="-122"/>
                <a:ea typeface="华文细黑" pitchFamily="2" charset="-122"/>
              </a:rPr>
              <a:t>戴两副洁净室手套，把第</a:t>
            </a:r>
            <a:r>
              <a:rPr lang="en-US" altLang="zh-CN" dirty="0">
                <a:latin typeface="华文细黑" pitchFamily="2" charset="-122"/>
                <a:ea typeface="华文细黑" pitchFamily="2" charset="-122"/>
              </a:rPr>
              <a:t>2</a:t>
            </a:r>
            <a:r>
              <a:rPr lang="zh-CN" altLang="en-US" dirty="0">
                <a:latin typeface="华文细黑" pitchFamily="2" charset="-122"/>
                <a:ea typeface="华文细黑" pitchFamily="2" charset="-122"/>
              </a:rPr>
              <a:t>副戴在第</a:t>
            </a:r>
            <a:r>
              <a:rPr lang="en-US" altLang="zh-CN" dirty="0">
                <a:latin typeface="华文细黑" pitchFamily="2" charset="-122"/>
                <a:ea typeface="华文细黑" pitchFamily="2" charset="-122"/>
              </a:rPr>
              <a:t>1</a:t>
            </a:r>
            <a:r>
              <a:rPr lang="zh-CN" altLang="en-US" dirty="0">
                <a:latin typeface="华文细黑" pitchFamily="2" charset="-122"/>
                <a:ea typeface="华文细黑" pitchFamily="2" charset="-122"/>
              </a:rPr>
              <a:t>副外面。</a:t>
            </a:r>
            <a:endParaRPr lang="zh-CN" altLang="en-US" dirty="0">
              <a:latin typeface="华文细黑" pitchFamily="2" charset="-122"/>
              <a:ea typeface="华文细黑" pitchFamily="2" charset="-122"/>
            </a:endParaRPr>
          </a:p>
        </p:txBody>
      </p:sp>
      <p:sp>
        <p:nvSpPr>
          <p:cNvPr id="47113" name="Rectangle 14"/>
          <p:cNvSpPr/>
          <p:nvPr/>
        </p:nvSpPr>
        <p:spPr>
          <a:xfrm>
            <a:off x="611188" y="1773238"/>
            <a:ext cx="1162050" cy="366712"/>
          </a:xfrm>
          <a:prstGeom prst="rect">
            <a:avLst/>
          </a:prstGeom>
          <a:noFill/>
          <a:ln w="9525">
            <a:noFill/>
          </a:ln>
        </p:spPr>
        <p:txBody>
          <a:bodyPr wrap="none" anchor="ctr" anchorCtr="0">
            <a:spAutoFit/>
          </a:bodyPr>
          <a:p>
            <a:r>
              <a:rPr lang="zh-CN" altLang="en-US" sz="1800" b="1" dirty="0">
                <a:latin typeface="Arial" panose="020B0604020202020204" pitchFamily="34" charset="0"/>
                <a:ea typeface="华文细黑" pitchFamily="2" charset="-122"/>
              </a:rPr>
              <a:t>穿衣程序</a:t>
            </a:r>
            <a:r>
              <a:rPr lang="zh-CN" altLang="en-US" sz="1800" dirty="0">
                <a:latin typeface="Arial" panose="020B0604020202020204" pitchFamily="34" charset="0"/>
                <a:ea typeface="宋体" panose="02010600030101010101" pitchFamily="2" charset="-122"/>
              </a:rPr>
              <a:t> </a:t>
            </a:r>
            <a:endParaRPr lang="zh-CN" altLang="en-US" sz="1800" dirty="0">
              <a:latin typeface="Arial" panose="020B0604020202020204" pitchFamily="34" charset="0"/>
              <a:ea typeface="宋体" panose="02010600030101010101" pitchFamily="2" charset="-122"/>
            </a:endParaRPr>
          </a:p>
        </p:txBody>
      </p:sp>
      <p:pic>
        <p:nvPicPr>
          <p:cNvPr id="47114" name="Picture 15"/>
          <p:cNvPicPr>
            <a:picLocks noChangeAspect="1"/>
          </p:cNvPicPr>
          <p:nvPr/>
        </p:nvPicPr>
        <p:blipFill>
          <a:blip r:embed="rId2"/>
          <a:stretch>
            <a:fillRect/>
          </a:stretch>
        </p:blipFill>
        <p:spPr>
          <a:xfrm>
            <a:off x="755650" y="2205038"/>
            <a:ext cx="2206625" cy="2879725"/>
          </a:xfrm>
          <a:prstGeom prst="rect">
            <a:avLst/>
          </a:prstGeom>
          <a:noFill/>
          <a:ln w="9525">
            <a:noFill/>
          </a:ln>
        </p:spPr>
      </p:pic>
      <p:pic>
        <p:nvPicPr>
          <p:cNvPr id="47115" name="Picture 16"/>
          <p:cNvPicPr>
            <a:picLocks noChangeAspect="1"/>
          </p:cNvPicPr>
          <p:nvPr/>
        </p:nvPicPr>
        <p:blipFill>
          <a:blip r:embed="rId3"/>
          <a:stretch>
            <a:fillRect/>
          </a:stretch>
        </p:blipFill>
        <p:spPr>
          <a:xfrm>
            <a:off x="3348038" y="2205038"/>
            <a:ext cx="2266950" cy="2874962"/>
          </a:xfrm>
          <a:prstGeom prst="rect">
            <a:avLst/>
          </a:prstGeom>
          <a:noFill/>
          <a:ln w="9525">
            <a:noFill/>
          </a:ln>
        </p:spPr>
      </p:pic>
      <p:pic>
        <p:nvPicPr>
          <p:cNvPr id="47116" name="Picture 17"/>
          <p:cNvPicPr>
            <a:picLocks noChangeAspect="1"/>
          </p:cNvPicPr>
          <p:nvPr/>
        </p:nvPicPr>
        <p:blipFill>
          <a:blip r:embed="rId4"/>
          <a:stretch>
            <a:fillRect/>
          </a:stretch>
        </p:blipFill>
        <p:spPr>
          <a:xfrm>
            <a:off x="6011863" y="2205038"/>
            <a:ext cx="2227262" cy="2879725"/>
          </a:xfrm>
          <a:prstGeom prst="rect">
            <a:avLst/>
          </a:prstGeom>
          <a:noFill/>
          <a:ln w="9525">
            <a:noFill/>
          </a:ln>
        </p:spPr>
      </p:pic>
      <p:sp>
        <p:nvSpPr>
          <p:cNvPr id="17"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5"/>
    </p:custData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8129" name="Group 3"/>
          <p:cNvGrpSpPr>
            <a:grpSpLocks noChangeAspect="1"/>
          </p:cNvGrpSpPr>
          <p:nvPr/>
        </p:nvGrpSpPr>
        <p:grpSpPr>
          <a:xfrm>
            <a:off x="7956550" y="6092825"/>
            <a:ext cx="1143000" cy="685800"/>
            <a:chOff x="1800" y="1752"/>
            <a:chExt cx="1800" cy="1081"/>
          </a:xfrm>
        </p:grpSpPr>
        <p:pic>
          <p:nvPicPr>
            <p:cNvPr id="48130" name="Picture 4"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48131" name="WordArt 5"/>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48132"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48133" name="Text Box 7"/>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48134" name="Rectangle 8"/>
          <p:cNvSpPr/>
          <p:nvPr/>
        </p:nvSpPr>
        <p:spPr>
          <a:xfrm>
            <a:off x="684213" y="5075238"/>
            <a:ext cx="2374900" cy="946150"/>
          </a:xfrm>
          <a:prstGeom prst="rect">
            <a:avLst/>
          </a:prstGeom>
          <a:noFill/>
          <a:ln w="9525">
            <a:noFill/>
          </a:ln>
        </p:spPr>
        <p:txBody>
          <a:bodyPr anchor="ctr" anchorCtr="0">
            <a:spAutoFit/>
          </a:bodyPr>
          <a:p>
            <a:r>
              <a:rPr lang="en-US" altLang="zh-CN" sz="2400" b="1" dirty="0">
                <a:latin typeface="华文细黑" pitchFamily="2" charset="-122"/>
                <a:ea typeface="华文细黑" pitchFamily="2" charset="-122"/>
              </a:rPr>
              <a:t>4</a:t>
            </a:r>
            <a:r>
              <a:rPr lang="zh-CN" altLang="en-US" sz="2400" b="1" dirty="0">
                <a:latin typeface="华文细黑" pitchFamily="2" charset="-122"/>
                <a:ea typeface="华文细黑" pitchFamily="2" charset="-122"/>
              </a:rPr>
              <a:t>、</a:t>
            </a:r>
            <a:r>
              <a:rPr lang="zh-CN" altLang="en-US" dirty="0">
                <a:latin typeface="Arial" panose="020B0604020202020204" pitchFamily="34" charset="0"/>
                <a:ea typeface="华文细黑" pitchFamily="2" charset="-122"/>
              </a:rPr>
              <a:t>选择合适尺寸的衣服</a:t>
            </a:r>
            <a:r>
              <a:rPr lang="en-US" altLang="zh-CN" dirty="0">
                <a:latin typeface="Arial" panose="020B0604020202020204" pitchFamily="34" charset="0"/>
                <a:ea typeface="华文细黑" pitchFamily="2" charset="-122"/>
              </a:rPr>
              <a:t>(</a:t>
            </a:r>
            <a:r>
              <a:rPr lang="zh-CN" altLang="en-US" dirty="0">
                <a:latin typeface="Arial" panose="020B0604020202020204" pitchFamily="34" charset="0"/>
                <a:ea typeface="华文细黑" pitchFamily="2" charset="-122"/>
              </a:rPr>
              <a:t>披肩帽，长筒靴，连体服和护目镜</a:t>
            </a:r>
            <a:r>
              <a:rPr lang="en-US" altLang="zh-CN" dirty="0">
                <a:latin typeface="Arial" panose="020B0604020202020204" pitchFamily="34" charset="0"/>
                <a:ea typeface="华文细黑" pitchFamily="2" charset="-122"/>
              </a:rPr>
              <a:t>)</a:t>
            </a:r>
            <a:endParaRPr lang="en-US" altLang="zh-CN" dirty="0">
              <a:latin typeface="Arial" panose="020B0604020202020204" pitchFamily="34" charset="0"/>
              <a:ea typeface="华文细黑" pitchFamily="2" charset="-122"/>
            </a:endParaRPr>
          </a:p>
        </p:txBody>
      </p:sp>
      <p:sp>
        <p:nvSpPr>
          <p:cNvPr id="48135" name="Rectangle 9"/>
          <p:cNvSpPr/>
          <p:nvPr/>
        </p:nvSpPr>
        <p:spPr>
          <a:xfrm rot="-10800000" flipV="1">
            <a:off x="3349625" y="5013325"/>
            <a:ext cx="2446338" cy="1190625"/>
          </a:xfrm>
          <a:prstGeom prst="rect">
            <a:avLst/>
          </a:prstGeom>
          <a:noFill/>
          <a:ln w="9525">
            <a:noFill/>
          </a:ln>
        </p:spPr>
        <p:txBody>
          <a:bodyPr anchor="ctr" anchorCtr="0">
            <a:spAutoFit/>
          </a:bodyPr>
          <a:p>
            <a:pPr defTabSz="914400">
              <a:tabLst>
                <a:tab pos="228600" algn="l"/>
              </a:tabLst>
            </a:pPr>
            <a:r>
              <a:rPr lang="en-US" altLang="zh-CN" sz="2400" b="1" dirty="0">
                <a:latin typeface="华文细黑" pitchFamily="2" charset="-122"/>
                <a:ea typeface="华文细黑" pitchFamily="2" charset="-122"/>
              </a:rPr>
              <a:t>5</a:t>
            </a:r>
            <a:r>
              <a:rPr lang="zh-CN" altLang="en-US" sz="2400" b="1" dirty="0">
                <a:latin typeface="华文细黑" pitchFamily="2" charset="-122"/>
                <a:ea typeface="华文细黑" pitchFamily="2" charset="-122"/>
              </a:rPr>
              <a:t>、</a:t>
            </a:r>
            <a:r>
              <a:rPr lang="zh-CN" altLang="en-US" dirty="0">
                <a:latin typeface="华文细黑" pitchFamily="2" charset="-122"/>
                <a:ea typeface="华文细黑" pitchFamily="2" charset="-122"/>
              </a:rPr>
              <a:t>从包装中取出披肩帽，确认</a:t>
            </a:r>
            <a:r>
              <a:rPr lang="en-US" altLang="zh-CN" dirty="0">
                <a:latin typeface="华文细黑" pitchFamily="2" charset="-122"/>
                <a:ea typeface="华文细黑" pitchFamily="2" charset="-122"/>
              </a:rPr>
              <a:t>ID</a:t>
            </a:r>
            <a:r>
              <a:rPr lang="zh-CN" altLang="en-US" dirty="0">
                <a:latin typeface="华文细黑" pitchFamily="2" charset="-122"/>
                <a:ea typeface="华文细黑" pitchFamily="2" charset="-122"/>
              </a:rPr>
              <a:t>牌在里面。先不要戴，把它调整到合适的位置，控制尺寸。</a:t>
            </a:r>
            <a:endParaRPr lang="zh-CN" altLang="en-US" dirty="0">
              <a:latin typeface="华文细黑" pitchFamily="2" charset="-122"/>
              <a:ea typeface="华文细黑" pitchFamily="2" charset="-122"/>
            </a:endParaRPr>
          </a:p>
        </p:txBody>
      </p:sp>
      <p:sp>
        <p:nvSpPr>
          <p:cNvPr id="48136" name="Rectangle 10"/>
          <p:cNvSpPr/>
          <p:nvPr/>
        </p:nvSpPr>
        <p:spPr>
          <a:xfrm>
            <a:off x="6011863" y="5106988"/>
            <a:ext cx="2376487" cy="946150"/>
          </a:xfrm>
          <a:prstGeom prst="rect">
            <a:avLst/>
          </a:prstGeom>
          <a:noFill/>
          <a:ln w="9525">
            <a:noFill/>
          </a:ln>
        </p:spPr>
        <p:txBody>
          <a:bodyPr anchor="ctr" anchorCtr="0">
            <a:spAutoFit/>
          </a:bodyPr>
          <a:p>
            <a:r>
              <a:rPr lang="en-US" altLang="zh-CN" sz="2400" b="1" dirty="0">
                <a:latin typeface="华文细黑" pitchFamily="2" charset="-122"/>
                <a:ea typeface="华文细黑" pitchFamily="2" charset="-122"/>
              </a:rPr>
              <a:t>6</a:t>
            </a:r>
            <a:r>
              <a:rPr lang="zh-CN" altLang="en-US" sz="2400" b="1" dirty="0">
                <a:latin typeface="华文细黑" pitchFamily="2" charset="-122"/>
                <a:ea typeface="华文细黑" pitchFamily="2" charset="-122"/>
              </a:rPr>
              <a:t>、</a:t>
            </a:r>
            <a:r>
              <a:rPr lang="zh-CN" altLang="en-US" dirty="0">
                <a:latin typeface="华文细黑" pitchFamily="2" charset="-122"/>
                <a:ea typeface="华文细黑" pitchFamily="2" charset="-122"/>
              </a:rPr>
              <a:t>从包装中取出连体服，抓紧衣服不要碰到地面，然后把它打开。</a:t>
            </a:r>
            <a:endParaRPr lang="zh-CN" altLang="en-US" dirty="0">
              <a:latin typeface="华文细黑" pitchFamily="2" charset="-122"/>
              <a:ea typeface="华文细黑" pitchFamily="2" charset="-122"/>
            </a:endParaRPr>
          </a:p>
        </p:txBody>
      </p:sp>
      <p:sp>
        <p:nvSpPr>
          <p:cNvPr id="48137" name="Rectangle 11"/>
          <p:cNvSpPr/>
          <p:nvPr/>
        </p:nvSpPr>
        <p:spPr>
          <a:xfrm>
            <a:off x="611188" y="1773238"/>
            <a:ext cx="1162050" cy="366712"/>
          </a:xfrm>
          <a:prstGeom prst="rect">
            <a:avLst/>
          </a:prstGeom>
          <a:noFill/>
          <a:ln w="9525">
            <a:noFill/>
          </a:ln>
        </p:spPr>
        <p:txBody>
          <a:bodyPr wrap="none" anchor="ctr" anchorCtr="0">
            <a:spAutoFit/>
          </a:bodyPr>
          <a:p>
            <a:r>
              <a:rPr lang="zh-CN" altLang="en-US" sz="1800" b="1" dirty="0">
                <a:latin typeface="Arial" panose="020B0604020202020204" pitchFamily="34" charset="0"/>
                <a:ea typeface="华文细黑" pitchFamily="2" charset="-122"/>
              </a:rPr>
              <a:t>穿衣程序</a:t>
            </a:r>
            <a:r>
              <a:rPr lang="zh-CN" altLang="en-US" sz="1800" dirty="0">
                <a:latin typeface="Arial" panose="020B0604020202020204" pitchFamily="34" charset="0"/>
                <a:ea typeface="宋体" panose="02010600030101010101" pitchFamily="2" charset="-122"/>
              </a:rPr>
              <a:t> </a:t>
            </a:r>
            <a:endParaRPr lang="zh-CN" altLang="en-US" sz="1800" dirty="0">
              <a:latin typeface="Arial" panose="020B0604020202020204" pitchFamily="34" charset="0"/>
              <a:ea typeface="宋体" panose="02010600030101010101" pitchFamily="2" charset="-122"/>
            </a:endParaRPr>
          </a:p>
        </p:txBody>
      </p:sp>
      <p:pic>
        <p:nvPicPr>
          <p:cNvPr id="48138" name="Picture 15"/>
          <p:cNvPicPr>
            <a:picLocks noChangeAspect="1"/>
          </p:cNvPicPr>
          <p:nvPr/>
        </p:nvPicPr>
        <p:blipFill>
          <a:blip r:embed="rId2"/>
          <a:stretch>
            <a:fillRect/>
          </a:stretch>
        </p:blipFill>
        <p:spPr>
          <a:xfrm>
            <a:off x="695325" y="2205038"/>
            <a:ext cx="2220913" cy="2879725"/>
          </a:xfrm>
          <a:prstGeom prst="rect">
            <a:avLst/>
          </a:prstGeom>
          <a:noFill/>
          <a:ln w="9525">
            <a:noFill/>
          </a:ln>
        </p:spPr>
      </p:pic>
      <p:pic>
        <p:nvPicPr>
          <p:cNvPr id="48139" name="Picture 16"/>
          <p:cNvPicPr>
            <a:picLocks noChangeAspect="1"/>
          </p:cNvPicPr>
          <p:nvPr/>
        </p:nvPicPr>
        <p:blipFill>
          <a:blip r:embed="rId3"/>
          <a:stretch>
            <a:fillRect/>
          </a:stretch>
        </p:blipFill>
        <p:spPr>
          <a:xfrm>
            <a:off x="3348038" y="2205038"/>
            <a:ext cx="2220912" cy="2879725"/>
          </a:xfrm>
          <a:prstGeom prst="rect">
            <a:avLst/>
          </a:prstGeom>
          <a:noFill/>
          <a:ln w="9525">
            <a:noFill/>
          </a:ln>
        </p:spPr>
      </p:pic>
      <p:pic>
        <p:nvPicPr>
          <p:cNvPr id="48140" name="Picture 17"/>
          <p:cNvPicPr>
            <a:picLocks noChangeAspect="1"/>
          </p:cNvPicPr>
          <p:nvPr/>
        </p:nvPicPr>
        <p:blipFill>
          <a:blip r:embed="rId4"/>
          <a:stretch>
            <a:fillRect/>
          </a:stretch>
        </p:blipFill>
        <p:spPr>
          <a:xfrm>
            <a:off x="6084888" y="2276475"/>
            <a:ext cx="2212975" cy="2878138"/>
          </a:xfrm>
          <a:prstGeom prst="rect">
            <a:avLst/>
          </a:prstGeom>
          <a:noFill/>
          <a:ln w="9525">
            <a:noFill/>
          </a:ln>
        </p:spPr>
      </p:pic>
      <p:sp>
        <p:nvSpPr>
          <p:cNvPr id="17"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5"/>
    </p:custData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9153" name="Group 3"/>
          <p:cNvGrpSpPr>
            <a:grpSpLocks noChangeAspect="1"/>
          </p:cNvGrpSpPr>
          <p:nvPr/>
        </p:nvGrpSpPr>
        <p:grpSpPr>
          <a:xfrm>
            <a:off x="7956550" y="6092825"/>
            <a:ext cx="1143000" cy="685800"/>
            <a:chOff x="1800" y="1752"/>
            <a:chExt cx="1800" cy="1081"/>
          </a:xfrm>
        </p:grpSpPr>
        <p:pic>
          <p:nvPicPr>
            <p:cNvPr id="49154" name="Picture 4"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49155" name="WordArt 5"/>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49156"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49157" name="Text Box 7"/>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49158" name="Rectangle 8"/>
          <p:cNvSpPr/>
          <p:nvPr/>
        </p:nvSpPr>
        <p:spPr>
          <a:xfrm>
            <a:off x="468313" y="5083175"/>
            <a:ext cx="2808287" cy="1082675"/>
          </a:xfrm>
          <a:prstGeom prst="rect">
            <a:avLst/>
          </a:prstGeom>
          <a:noFill/>
          <a:ln w="9525">
            <a:noFill/>
          </a:ln>
        </p:spPr>
        <p:txBody>
          <a:bodyPr anchor="ctr" anchorCtr="0">
            <a:spAutoFit/>
          </a:bodyPr>
          <a:p>
            <a:pPr>
              <a:lnSpc>
                <a:spcPct val="90000"/>
              </a:lnSpc>
            </a:pPr>
            <a:r>
              <a:rPr lang="en-US" altLang="zh-CN" sz="2400" b="1" dirty="0">
                <a:latin typeface="华文细黑" pitchFamily="2" charset="-122"/>
                <a:ea typeface="华文细黑" pitchFamily="2" charset="-122"/>
              </a:rPr>
              <a:t>7</a:t>
            </a:r>
            <a:r>
              <a:rPr lang="zh-CN" altLang="en-US" sz="2400" b="1" dirty="0">
                <a:latin typeface="华文细黑" pitchFamily="2" charset="-122"/>
                <a:ea typeface="华文细黑" pitchFamily="2" charset="-122"/>
              </a:rPr>
              <a:t>、</a:t>
            </a:r>
            <a:r>
              <a:rPr lang="zh-CN" altLang="en-US" dirty="0">
                <a:latin typeface="Arial" panose="020B0604020202020204" pitchFamily="34" charset="0"/>
                <a:ea typeface="华文细黑" pitchFamily="2" charset="-122"/>
              </a:rPr>
              <a:t>抓住右侧袖口直到拉练右下，抓住左侧袖口直到拉练左下。抓住上半身衣服，下半身先穿进衣服里。</a:t>
            </a:r>
            <a:endParaRPr lang="zh-CN" altLang="en-US" dirty="0">
              <a:latin typeface="Arial" panose="020B0604020202020204" pitchFamily="34" charset="0"/>
              <a:ea typeface="华文细黑" pitchFamily="2" charset="-122"/>
            </a:endParaRPr>
          </a:p>
        </p:txBody>
      </p:sp>
      <p:sp>
        <p:nvSpPr>
          <p:cNvPr id="49159" name="Rectangle 9"/>
          <p:cNvSpPr/>
          <p:nvPr/>
        </p:nvSpPr>
        <p:spPr>
          <a:xfrm rot="-10800000" flipV="1">
            <a:off x="3349625" y="5013325"/>
            <a:ext cx="2446338" cy="1190625"/>
          </a:xfrm>
          <a:prstGeom prst="rect">
            <a:avLst/>
          </a:prstGeom>
          <a:noFill/>
          <a:ln w="9525">
            <a:noFill/>
          </a:ln>
        </p:spPr>
        <p:txBody>
          <a:bodyPr anchor="ctr" anchorCtr="0">
            <a:spAutoFit/>
          </a:bodyPr>
          <a:p>
            <a:pPr defTabSz="914400">
              <a:tabLst>
                <a:tab pos="228600" algn="l"/>
              </a:tabLst>
            </a:pPr>
            <a:r>
              <a:rPr lang="en-US" altLang="zh-CN" sz="2400" b="1" dirty="0">
                <a:latin typeface="华文细黑" pitchFamily="2" charset="-122"/>
                <a:ea typeface="华文细黑" pitchFamily="2" charset="-122"/>
              </a:rPr>
              <a:t>8</a:t>
            </a:r>
            <a:r>
              <a:rPr lang="zh-CN" altLang="en-US" sz="2400" b="1" dirty="0">
                <a:latin typeface="华文细黑" pitchFamily="2" charset="-122"/>
                <a:ea typeface="华文细黑" pitchFamily="2" charset="-122"/>
              </a:rPr>
              <a:t>、</a:t>
            </a:r>
            <a:r>
              <a:rPr lang="zh-CN" altLang="en-US" dirty="0">
                <a:latin typeface="华文细黑" pitchFamily="2" charset="-122"/>
                <a:ea typeface="华文细黑" pitchFamily="2" charset="-122"/>
              </a:rPr>
              <a:t>把帽子塞进衣服里。把拉练拉到底。领口处和脚踝处按按纽，如果有的话。</a:t>
            </a:r>
            <a:endParaRPr lang="zh-CN" altLang="en-US" dirty="0">
              <a:latin typeface="华文细黑" pitchFamily="2" charset="-122"/>
              <a:ea typeface="华文细黑" pitchFamily="2" charset="-122"/>
            </a:endParaRPr>
          </a:p>
        </p:txBody>
      </p:sp>
      <p:sp>
        <p:nvSpPr>
          <p:cNvPr id="49160" name="Rectangle 10"/>
          <p:cNvSpPr/>
          <p:nvPr/>
        </p:nvSpPr>
        <p:spPr>
          <a:xfrm>
            <a:off x="6011863" y="5013325"/>
            <a:ext cx="2592387" cy="1190625"/>
          </a:xfrm>
          <a:prstGeom prst="rect">
            <a:avLst/>
          </a:prstGeom>
          <a:noFill/>
          <a:ln w="9525">
            <a:noFill/>
          </a:ln>
        </p:spPr>
        <p:txBody>
          <a:bodyPr anchor="ctr" anchorCtr="0">
            <a:spAutoFit/>
          </a:bodyPr>
          <a:p>
            <a:r>
              <a:rPr lang="en-US" altLang="zh-CN" sz="2400" b="1" dirty="0">
                <a:latin typeface="华文细黑" pitchFamily="2" charset="-122"/>
                <a:ea typeface="华文细黑" pitchFamily="2" charset="-122"/>
              </a:rPr>
              <a:t>9</a:t>
            </a:r>
            <a:r>
              <a:rPr lang="zh-CN" altLang="en-US" sz="2400" b="1" dirty="0">
                <a:latin typeface="华文细黑" pitchFamily="2" charset="-122"/>
                <a:ea typeface="华文细黑" pitchFamily="2" charset="-122"/>
              </a:rPr>
              <a:t>、</a:t>
            </a:r>
            <a:r>
              <a:rPr lang="zh-CN" altLang="en-US" dirty="0">
                <a:latin typeface="华文细黑" pitchFamily="2" charset="-122"/>
                <a:ea typeface="华文细黑" pitchFamily="2" charset="-122"/>
              </a:rPr>
              <a:t>轻轻翻下手套，露出袖口，按下按纽</a:t>
            </a:r>
            <a:r>
              <a:rPr lang="en-US" altLang="zh-CN" dirty="0">
                <a:latin typeface="华文细黑" pitchFamily="2" charset="-122"/>
                <a:ea typeface="华文细黑" pitchFamily="2" charset="-122"/>
              </a:rPr>
              <a:t>(</a:t>
            </a:r>
            <a:r>
              <a:rPr lang="zh-CN" altLang="en-US" dirty="0">
                <a:latin typeface="华文细黑" pitchFamily="2" charset="-122"/>
                <a:ea typeface="华文细黑" pitchFamily="2" charset="-122"/>
              </a:rPr>
              <a:t>如果有的话</a:t>
            </a:r>
            <a:r>
              <a:rPr lang="en-US" altLang="zh-CN" dirty="0">
                <a:latin typeface="华文细黑" pitchFamily="2" charset="-122"/>
                <a:ea typeface="华文细黑" pitchFamily="2" charset="-122"/>
              </a:rPr>
              <a:t>)</a:t>
            </a:r>
            <a:r>
              <a:rPr lang="zh-CN" altLang="en-US" dirty="0">
                <a:latin typeface="华文细黑" pitchFamily="2" charset="-122"/>
                <a:ea typeface="华文细黑" pitchFamily="2" charset="-122"/>
              </a:rPr>
              <a:t>。按照你的需要把手套放在袖口外或是里面。</a:t>
            </a:r>
            <a:endParaRPr lang="zh-CN" altLang="en-US" dirty="0">
              <a:latin typeface="华文细黑" pitchFamily="2" charset="-122"/>
              <a:ea typeface="华文细黑" pitchFamily="2" charset="-122"/>
            </a:endParaRPr>
          </a:p>
        </p:txBody>
      </p:sp>
      <p:sp>
        <p:nvSpPr>
          <p:cNvPr id="49161" name="Rectangle 11"/>
          <p:cNvSpPr/>
          <p:nvPr/>
        </p:nvSpPr>
        <p:spPr>
          <a:xfrm>
            <a:off x="611188" y="1773238"/>
            <a:ext cx="1162050" cy="366712"/>
          </a:xfrm>
          <a:prstGeom prst="rect">
            <a:avLst/>
          </a:prstGeom>
          <a:noFill/>
          <a:ln w="9525">
            <a:noFill/>
          </a:ln>
        </p:spPr>
        <p:txBody>
          <a:bodyPr wrap="none" anchor="ctr" anchorCtr="0">
            <a:spAutoFit/>
          </a:bodyPr>
          <a:p>
            <a:r>
              <a:rPr lang="zh-CN" altLang="en-US" sz="1800" b="1" dirty="0">
                <a:latin typeface="Arial" panose="020B0604020202020204" pitchFamily="34" charset="0"/>
                <a:ea typeface="华文细黑" pitchFamily="2" charset="-122"/>
              </a:rPr>
              <a:t>穿衣程序</a:t>
            </a:r>
            <a:r>
              <a:rPr lang="zh-CN" altLang="en-US" sz="1800" dirty="0">
                <a:latin typeface="Arial" panose="020B0604020202020204" pitchFamily="34" charset="0"/>
                <a:ea typeface="宋体" panose="02010600030101010101" pitchFamily="2" charset="-122"/>
              </a:rPr>
              <a:t> </a:t>
            </a:r>
            <a:endParaRPr lang="zh-CN" altLang="en-US" sz="1800" dirty="0">
              <a:latin typeface="Arial" panose="020B0604020202020204" pitchFamily="34" charset="0"/>
              <a:ea typeface="宋体" panose="02010600030101010101" pitchFamily="2" charset="-122"/>
            </a:endParaRPr>
          </a:p>
        </p:txBody>
      </p:sp>
      <p:pic>
        <p:nvPicPr>
          <p:cNvPr id="49162" name="Picture 15"/>
          <p:cNvPicPr>
            <a:picLocks noChangeAspect="1"/>
          </p:cNvPicPr>
          <p:nvPr/>
        </p:nvPicPr>
        <p:blipFill>
          <a:blip r:embed="rId2"/>
          <a:stretch>
            <a:fillRect/>
          </a:stretch>
        </p:blipFill>
        <p:spPr>
          <a:xfrm>
            <a:off x="755650" y="2205038"/>
            <a:ext cx="2220913" cy="2879725"/>
          </a:xfrm>
          <a:prstGeom prst="rect">
            <a:avLst/>
          </a:prstGeom>
          <a:noFill/>
          <a:ln w="9525">
            <a:noFill/>
          </a:ln>
        </p:spPr>
      </p:pic>
      <p:pic>
        <p:nvPicPr>
          <p:cNvPr id="49163" name="Picture 16"/>
          <p:cNvPicPr>
            <a:picLocks noChangeAspect="1"/>
          </p:cNvPicPr>
          <p:nvPr/>
        </p:nvPicPr>
        <p:blipFill>
          <a:blip r:embed="rId3"/>
          <a:stretch>
            <a:fillRect/>
          </a:stretch>
        </p:blipFill>
        <p:spPr>
          <a:xfrm>
            <a:off x="3419475" y="2205038"/>
            <a:ext cx="2220913" cy="2879725"/>
          </a:xfrm>
          <a:prstGeom prst="rect">
            <a:avLst/>
          </a:prstGeom>
          <a:noFill/>
          <a:ln w="9525">
            <a:noFill/>
          </a:ln>
        </p:spPr>
      </p:pic>
      <p:pic>
        <p:nvPicPr>
          <p:cNvPr id="49164" name="Picture 17"/>
          <p:cNvPicPr>
            <a:picLocks noChangeAspect="1"/>
          </p:cNvPicPr>
          <p:nvPr/>
        </p:nvPicPr>
        <p:blipFill>
          <a:blip r:embed="rId4"/>
          <a:stretch>
            <a:fillRect/>
          </a:stretch>
        </p:blipFill>
        <p:spPr>
          <a:xfrm>
            <a:off x="6084888" y="2205038"/>
            <a:ext cx="2235200" cy="2879725"/>
          </a:xfrm>
          <a:prstGeom prst="rect">
            <a:avLst/>
          </a:prstGeom>
          <a:noFill/>
          <a:ln w="9525">
            <a:noFill/>
          </a:ln>
        </p:spPr>
      </p:pic>
      <p:sp>
        <p:nvSpPr>
          <p:cNvPr id="17"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5"/>
    </p:custData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0177" name="Group 3"/>
          <p:cNvGrpSpPr>
            <a:grpSpLocks noChangeAspect="1"/>
          </p:cNvGrpSpPr>
          <p:nvPr/>
        </p:nvGrpSpPr>
        <p:grpSpPr>
          <a:xfrm>
            <a:off x="7956550" y="6092825"/>
            <a:ext cx="1143000" cy="685800"/>
            <a:chOff x="1800" y="1752"/>
            <a:chExt cx="1800" cy="1081"/>
          </a:xfrm>
        </p:grpSpPr>
        <p:pic>
          <p:nvPicPr>
            <p:cNvPr id="50178" name="Picture 4"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50179" name="WordArt 5"/>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50180"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0181" name="Text Box 7"/>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0182" name="Rectangle 8"/>
          <p:cNvSpPr/>
          <p:nvPr/>
        </p:nvSpPr>
        <p:spPr>
          <a:xfrm>
            <a:off x="250825" y="4941888"/>
            <a:ext cx="3097213" cy="1744662"/>
          </a:xfrm>
          <a:prstGeom prst="rect">
            <a:avLst/>
          </a:prstGeom>
          <a:noFill/>
          <a:ln w="9525">
            <a:noFill/>
          </a:ln>
        </p:spPr>
        <p:txBody>
          <a:bodyPr anchor="ctr" anchorCtr="0">
            <a:spAutoFit/>
          </a:bodyPr>
          <a:p>
            <a:pPr>
              <a:lnSpc>
                <a:spcPct val="90000"/>
              </a:lnSpc>
            </a:pPr>
            <a:r>
              <a:rPr lang="en-US" altLang="zh-CN" sz="2400" b="1" dirty="0">
                <a:latin typeface="华文细黑" pitchFamily="2" charset="-122"/>
                <a:ea typeface="华文细黑" pitchFamily="2" charset="-122"/>
              </a:rPr>
              <a:t>10</a:t>
            </a:r>
            <a:r>
              <a:rPr lang="zh-CN" altLang="en-US" sz="2400" b="1" dirty="0">
                <a:latin typeface="华文细黑" pitchFamily="2" charset="-122"/>
                <a:ea typeface="华文细黑" pitchFamily="2" charset="-122"/>
              </a:rPr>
              <a:t>、</a:t>
            </a:r>
            <a:r>
              <a:rPr lang="zh-CN" altLang="en-US" dirty="0">
                <a:latin typeface="Arial" panose="020B0604020202020204" pitchFamily="34" charset="0"/>
                <a:ea typeface="华文细黑" pitchFamily="2" charset="-122"/>
              </a:rPr>
              <a:t>从包装中取出长筒靴，穿上第一双。按照需要按住腿部的按纽和带扣。旋转腿部到洁净区域，不要碰到长凳的顶端。不要立即穿第二双，同样旋转腿部到洁净区域，不要碰到长凳的顶端，然后再穿上。</a:t>
            </a:r>
            <a:endParaRPr lang="zh-CN" altLang="en-US" dirty="0">
              <a:latin typeface="Arial" panose="020B0604020202020204" pitchFamily="34" charset="0"/>
              <a:ea typeface="华文细黑" pitchFamily="2" charset="-122"/>
            </a:endParaRPr>
          </a:p>
        </p:txBody>
      </p:sp>
      <p:sp>
        <p:nvSpPr>
          <p:cNvPr id="50183" name="Rectangle 9"/>
          <p:cNvSpPr/>
          <p:nvPr/>
        </p:nvSpPr>
        <p:spPr>
          <a:xfrm rot="-10800000" flipV="1">
            <a:off x="3419475" y="5013325"/>
            <a:ext cx="2232025" cy="946150"/>
          </a:xfrm>
          <a:prstGeom prst="rect">
            <a:avLst/>
          </a:prstGeom>
          <a:noFill/>
          <a:ln w="9525">
            <a:noFill/>
          </a:ln>
        </p:spPr>
        <p:txBody>
          <a:bodyPr anchor="ctr" anchorCtr="0">
            <a:spAutoFit/>
          </a:bodyPr>
          <a:p>
            <a:pPr defTabSz="914400">
              <a:tabLst>
                <a:tab pos="228600" algn="l"/>
              </a:tabLst>
            </a:pPr>
            <a:r>
              <a:rPr lang="en-US" altLang="zh-CN" sz="2400" b="1" dirty="0">
                <a:latin typeface="华文细黑" pitchFamily="2" charset="-122"/>
                <a:ea typeface="华文细黑" pitchFamily="2" charset="-122"/>
              </a:rPr>
              <a:t>11</a:t>
            </a:r>
            <a:r>
              <a:rPr lang="zh-CN" altLang="en-US" sz="2400" b="1" dirty="0">
                <a:latin typeface="华文细黑" pitchFamily="2" charset="-122"/>
                <a:ea typeface="华文细黑" pitchFamily="2" charset="-122"/>
              </a:rPr>
              <a:t>、</a:t>
            </a:r>
            <a:r>
              <a:rPr lang="zh-CN" altLang="en-US" dirty="0">
                <a:latin typeface="华文细黑" pitchFamily="2" charset="-122"/>
                <a:ea typeface="华文细黑" pitchFamily="2" charset="-122"/>
              </a:rPr>
              <a:t>戴上护目镜。把它戴到眼睛暴露于外部的区域处。</a:t>
            </a:r>
            <a:endParaRPr lang="zh-CN" altLang="en-US" dirty="0">
              <a:latin typeface="华文细黑" pitchFamily="2" charset="-122"/>
              <a:ea typeface="华文细黑" pitchFamily="2" charset="-122"/>
            </a:endParaRPr>
          </a:p>
        </p:txBody>
      </p:sp>
      <p:sp>
        <p:nvSpPr>
          <p:cNvPr id="50184" name="Rectangle 10"/>
          <p:cNvSpPr/>
          <p:nvPr/>
        </p:nvSpPr>
        <p:spPr>
          <a:xfrm>
            <a:off x="6011863" y="5013325"/>
            <a:ext cx="2592387" cy="946150"/>
          </a:xfrm>
          <a:prstGeom prst="rect">
            <a:avLst/>
          </a:prstGeom>
          <a:noFill/>
          <a:ln w="9525">
            <a:noFill/>
          </a:ln>
        </p:spPr>
        <p:txBody>
          <a:bodyPr anchor="ctr" anchorCtr="0">
            <a:spAutoFit/>
          </a:bodyPr>
          <a:p>
            <a:r>
              <a:rPr lang="en-US" altLang="zh-CN" sz="2400" b="1" dirty="0">
                <a:latin typeface="华文细黑" pitchFamily="2" charset="-122"/>
                <a:ea typeface="华文细黑" pitchFamily="2" charset="-122"/>
              </a:rPr>
              <a:t>12</a:t>
            </a:r>
            <a:r>
              <a:rPr lang="zh-CN" altLang="en-US" sz="2400" b="1" dirty="0">
                <a:latin typeface="华文细黑" pitchFamily="2" charset="-122"/>
                <a:ea typeface="华文细黑" pitchFamily="2" charset="-122"/>
              </a:rPr>
              <a:t>、</a:t>
            </a:r>
            <a:r>
              <a:rPr lang="zh-CN" altLang="en-US" dirty="0">
                <a:latin typeface="华文细黑" pitchFamily="2" charset="-122"/>
                <a:ea typeface="华文细黑" pitchFamily="2" charset="-122"/>
              </a:rPr>
              <a:t>对照镜子检查穿着是否得体。丢掉外层手套，进入洁净室。</a:t>
            </a:r>
            <a:endParaRPr lang="zh-CN" altLang="en-US" dirty="0">
              <a:latin typeface="华文细黑" pitchFamily="2" charset="-122"/>
              <a:ea typeface="华文细黑" pitchFamily="2" charset="-122"/>
            </a:endParaRPr>
          </a:p>
        </p:txBody>
      </p:sp>
      <p:sp>
        <p:nvSpPr>
          <p:cNvPr id="50185" name="Rectangle 11"/>
          <p:cNvSpPr/>
          <p:nvPr/>
        </p:nvSpPr>
        <p:spPr>
          <a:xfrm>
            <a:off x="611188" y="1700213"/>
            <a:ext cx="1162050" cy="366712"/>
          </a:xfrm>
          <a:prstGeom prst="rect">
            <a:avLst/>
          </a:prstGeom>
          <a:noFill/>
          <a:ln w="9525">
            <a:noFill/>
          </a:ln>
        </p:spPr>
        <p:txBody>
          <a:bodyPr wrap="none" anchor="ctr" anchorCtr="0">
            <a:spAutoFit/>
          </a:bodyPr>
          <a:p>
            <a:r>
              <a:rPr lang="zh-CN" altLang="en-US" sz="1800" b="1" dirty="0">
                <a:latin typeface="Arial" panose="020B0604020202020204" pitchFamily="34" charset="0"/>
                <a:ea typeface="华文细黑" pitchFamily="2" charset="-122"/>
              </a:rPr>
              <a:t>穿衣程序</a:t>
            </a:r>
            <a:r>
              <a:rPr lang="zh-CN" altLang="en-US" sz="1800" dirty="0">
                <a:latin typeface="Arial" panose="020B0604020202020204" pitchFamily="34" charset="0"/>
                <a:ea typeface="宋体" panose="02010600030101010101" pitchFamily="2" charset="-122"/>
              </a:rPr>
              <a:t> </a:t>
            </a:r>
            <a:endParaRPr lang="zh-CN" altLang="en-US" sz="1800" dirty="0">
              <a:latin typeface="Arial" panose="020B0604020202020204" pitchFamily="34" charset="0"/>
              <a:ea typeface="宋体" panose="02010600030101010101" pitchFamily="2" charset="-122"/>
            </a:endParaRPr>
          </a:p>
        </p:txBody>
      </p:sp>
      <p:pic>
        <p:nvPicPr>
          <p:cNvPr id="50186" name="Picture 15"/>
          <p:cNvPicPr>
            <a:picLocks noChangeAspect="1"/>
          </p:cNvPicPr>
          <p:nvPr/>
        </p:nvPicPr>
        <p:blipFill>
          <a:blip r:embed="rId2"/>
          <a:stretch>
            <a:fillRect/>
          </a:stretch>
        </p:blipFill>
        <p:spPr>
          <a:xfrm>
            <a:off x="684213" y="2133600"/>
            <a:ext cx="2212975" cy="2878138"/>
          </a:xfrm>
          <a:prstGeom prst="rect">
            <a:avLst/>
          </a:prstGeom>
          <a:noFill/>
          <a:ln w="9525">
            <a:noFill/>
          </a:ln>
        </p:spPr>
      </p:pic>
      <p:pic>
        <p:nvPicPr>
          <p:cNvPr id="50187" name="Picture 16"/>
          <p:cNvPicPr>
            <a:picLocks noChangeAspect="1"/>
          </p:cNvPicPr>
          <p:nvPr/>
        </p:nvPicPr>
        <p:blipFill>
          <a:blip r:embed="rId3"/>
          <a:stretch>
            <a:fillRect/>
          </a:stretch>
        </p:blipFill>
        <p:spPr>
          <a:xfrm>
            <a:off x="3367088" y="2133600"/>
            <a:ext cx="2212975" cy="2878138"/>
          </a:xfrm>
          <a:prstGeom prst="rect">
            <a:avLst/>
          </a:prstGeom>
          <a:noFill/>
          <a:ln w="9525">
            <a:noFill/>
          </a:ln>
        </p:spPr>
      </p:pic>
      <p:pic>
        <p:nvPicPr>
          <p:cNvPr id="50188" name="Picture 17"/>
          <p:cNvPicPr>
            <a:picLocks noChangeAspect="1"/>
          </p:cNvPicPr>
          <p:nvPr/>
        </p:nvPicPr>
        <p:blipFill>
          <a:blip r:embed="rId4"/>
          <a:stretch>
            <a:fillRect/>
          </a:stretch>
        </p:blipFill>
        <p:spPr>
          <a:xfrm>
            <a:off x="6156325" y="2133600"/>
            <a:ext cx="2212975" cy="2878138"/>
          </a:xfrm>
          <a:prstGeom prst="rect">
            <a:avLst/>
          </a:prstGeom>
          <a:noFill/>
          <a:ln w="9525">
            <a:noFill/>
          </a:ln>
        </p:spPr>
      </p:pic>
      <p:sp>
        <p:nvSpPr>
          <p:cNvPr id="17"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5"/>
    </p:custData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1201" name="Group 3"/>
          <p:cNvGrpSpPr>
            <a:grpSpLocks noChangeAspect="1"/>
          </p:cNvGrpSpPr>
          <p:nvPr/>
        </p:nvGrpSpPr>
        <p:grpSpPr>
          <a:xfrm>
            <a:off x="7956550" y="6092825"/>
            <a:ext cx="1143000" cy="685800"/>
            <a:chOff x="1800" y="1752"/>
            <a:chExt cx="1800" cy="1081"/>
          </a:xfrm>
        </p:grpSpPr>
        <p:pic>
          <p:nvPicPr>
            <p:cNvPr id="51202" name="Picture 4"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51203" name="WordArt 5"/>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51204"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1205" name="Text Box 7"/>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pic>
        <p:nvPicPr>
          <p:cNvPr id="51206" name="Picture 11"/>
          <p:cNvPicPr>
            <a:picLocks noChangeAspect="1"/>
          </p:cNvPicPr>
          <p:nvPr/>
        </p:nvPicPr>
        <p:blipFill>
          <a:blip r:embed="rId2"/>
          <a:stretch>
            <a:fillRect/>
          </a:stretch>
        </p:blipFill>
        <p:spPr>
          <a:xfrm>
            <a:off x="755650" y="2419350"/>
            <a:ext cx="2206625" cy="2881313"/>
          </a:xfrm>
          <a:prstGeom prst="rect">
            <a:avLst/>
          </a:prstGeom>
          <a:noFill/>
          <a:ln w="9525">
            <a:noFill/>
          </a:ln>
        </p:spPr>
      </p:pic>
      <p:pic>
        <p:nvPicPr>
          <p:cNvPr id="51207" name="Picture 12"/>
          <p:cNvPicPr>
            <a:picLocks noChangeAspect="1"/>
          </p:cNvPicPr>
          <p:nvPr/>
        </p:nvPicPr>
        <p:blipFill>
          <a:blip r:embed="rId3"/>
          <a:stretch>
            <a:fillRect/>
          </a:stretch>
        </p:blipFill>
        <p:spPr>
          <a:xfrm>
            <a:off x="3478213" y="2422525"/>
            <a:ext cx="2173287" cy="2878138"/>
          </a:xfrm>
          <a:prstGeom prst="rect">
            <a:avLst/>
          </a:prstGeom>
          <a:noFill/>
          <a:ln w="9525">
            <a:noFill/>
          </a:ln>
        </p:spPr>
      </p:pic>
      <p:pic>
        <p:nvPicPr>
          <p:cNvPr id="51208" name="Picture 13"/>
          <p:cNvPicPr>
            <a:picLocks noChangeAspect="1"/>
          </p:cNvPicPr>
          <p:nvPr/>
        </p:nvPicPr>
        <p:blipFill>
          <a:blip r:embed="rId4"/>
          <a:stretch>
            <a:fillRect/>
          </a:stretch>
        </p:blipFill>
        <p:spPr>
          <a:xfrm>
            <a:off x="6100763" y="2425700"/>
            <a:ext cx="2216150" cy="2874963"/>
          </a:xfrm>
          <a:prstGeom prst="rect">
            <a:avLst/>
          </a:prstGeom>
          <a:noFill/>
          <a:ln w="9525">
            <a:noFill/>
          </a:ln>
        </p:spPr>
      </p:pic>
      <p:sp>
        <p:nvSpPr>
          <p:cNvPr id="51209" name="Rectangle 20"/>
          <p:cNvSpPr/>
          <p:nvPr/>
        </p:nvSpPr>
        <p:spPr>
          <a:xfrm>
            <a:off x="684213" y="5219700"/>
            <a:ext cx="2374900" cy="976313"/>
          </a:xfrm>
          <a:prstGeom prst="rect">
            <a:avLst/>
          </a:prstGeom>
          <a:noFill/>
          <a:ln w="9525">
            <a:noFill/>
          </a:ln>
        </p:spPr>
        <p:txBody>
          <a:bodyPr anchor="ctr" anchorCtr="0">
            <a:spAutoFit/>
          </a:bodyPr>
          <a:p>
            <a:r>
              <a:rPr lang="en-US" altLang="zh-CN" sz="2400" b="1" dirty="0">
                <a:latin typeface="华文细黑" pitchFamily="2" charset="-122"/>
                <a:ea typeface="华文细黑" pitchFamily="2" charset="-122"/>
              </a:rPr>
              <a:t>1</a:t>
            </a:r>
            <a:r>
              <a:rPr lang="zh-CN" altLang="en-US" sz="2400" b="1" dirty="0">
                <a:latin typeface="华文细黑" pitchFamily="2" charset="-122"/>
                <a:ea typeface="华文细黑" pitchFamily="2" charset="-122"/>
              </a:rPr>
              <a:t>、</a:t>
            </a:r>
            <a:r>
              <a:rPr lang="zh-CN" altLang="en-US" dirty="0">
                <a:latin typeface="宋体" panose="02010600030101010101" pitchFamily="2" charset="-122"/>
                <a:ea typeface="华文细黑" pitchFamily="2" charset="-122"/>
              </a:rPr>
              <a:t>坐在长凳上。旋转双腿到达进入区域，不要碰到长凳的顶端</a:t>
            </a:r>
            <a:r>
              <a:rPr lang="zh-CN" altLang="en-US" sz="1800" dirty="0">
                <a:latin typeface="Arial" panose="020B0604020202020204" pitchFamily="34" charset="0"/>
                <a:ea typeface="华文细黑" pitchFamily="2" charset="-122"/>
              </a:rPr>
              <a:t>。</a:t>
            </a:r>
            <a:r>
              <a:rPr lang="zh-CN" altLang="en-US" sz="1800" dirty="0">
                <a:latin typeface="Arial" panose="020B0604020202020204" pitchFamily="34" charset="0"/>
                <a:ea typeface="宋体" panose="02010600030101010101" pitchFamily="2" charset="-122"/>
              </a:rPr>
              <a:t> </a:t>
            </a:r>
            <a:endParaRPr lang="zh-CN" altLang="en-US" sz="1800" dirty="0">
              <a:latin typeface="Arial" panose="020B0604020202020204" pitchFamily="34" charset="0"/>
              <a:ea typeface="宋体" panose="02010600030101010101" pitchFamily="2" charset="-122"/>
            </a:endParaRPr>
          </a:p>
        </p:txBody>
      </p:sp>
      <p:sp>
        <p:nvSpPr>
          <p:cNvPr id="51210" name="Rectangle 21"/>
          <p:cNvSpPr/>
          <p:nvPr/>
        </p:nvSpPr>
        <p:spPr>
          <a:xfrm rot="-10800000" flipV="1">
            <a:off x="3349625" y="5238750"/>
            <a:ext cx="2446338" cy="946150"/>
          </a:xfrm>
          <a:prstGeom prst="rect">
            <a:avLst/>
          </a:prstGeom>
          <a:noFill/>
          <a:ln w="9525">
            <a:noFill/>
          </a:ln>
        </p:spPr>
        <p:txBody>
          <a:bodyPr anchor="ctr" anchorCtr="0">
            <a:spAutoFit/>
          </a:bodyPr>
          <a:p>
            <a:pPr defTabSz="914400">
              <a:tabLst>
                <a:tab pos="228600" algn="l"/>
              </a:tabLst>
            </a:pPr>
            <a:r>
              <a:rPr lang="en-US" altLang="zh-CN" sz="2400" b="1" dirty="0">
                <a:latin typeface="华文细黑" pitchFamily="2" charset="-122"/>
                <a:ea typeface="华文细黑" pitchFamily="2" charset="-122"/>
              </a:rPr>
              <a:t>2</a:t>
            </a:r>
            <a:r>
              <a:rPr lang="zh-CN" altLang="en-US" sz="2400" b="1" dirty="0">
                <a:latin typeface="华文细黑" pitchFamily="2" charset="-122"/>
                <a:ea typeface="华文细黑" pitchFamily="2" charset="-122"/>
              </a:rPr>
              <a:t>、</a:t>
            </a:r>
            <a:r>
              <a:rPr lang="zh-CN" altLang="en-US" dirty="0">
                <a:latin typeface="华文细黑" pitchFamily="2" charset="-122"/>
                <a:ea typeface="华文细黑" pitchFamily="2" charset="-122"/>
              </a:rPr>
              <a:t>去掉护目镜。一次脱掉一只套筒靴，不要让顶部碰到台阶或是地面。</a:t>
            </a:r>
            <a:endParaRPr lang="zh-CN" altLang="en-US" dirty="0">
              <a:latin typeface="华文细黑" pitchFamily="2" charset="-122"/>
              <a:ea typeface="华文细黑" pitchFamily="2" charset="-122"/>
            </a:endParaRPr>
          </a:p>
        </p:txBody>
      </p:sp>
      <p:sp>
        <p:nvSpPr>
          <p:cNvPr id="51211" name="Rectangle 22"/>
          <p:cNvSpPr/>
          <p:nvPr/>
        </p:nvSpPr>
        <p:spPr>
          <a:xfrm>
            <a:off x="6011863" y="5229225"/>
            <a:ext cx="2376487" cy="701675"/>
          </a:xfrm>
          <a:prstGeom prst="rect">
            <a:avLst/>
          </a:prstGeom>
          <a:noFill/>
          <a:ln w="9525">
            <a:noFill/>
          </a:ln>
        </p:spPr>
        <p:txBody>
          <a:bodyPr anchor="ctr" anchorCtr="0">
            <a:spAutoFit/>
          </a:bodyPr>
          <a:p>
            <a:r>
              <a:rPr lang="en-US" altLang="zh-CN" sz="2400" b="1" dirty="0">
                <a:latin typeface="华文细黑" pitchFamily="2" charset="-122"/>
                <a:ea typeface="华文细黑" pitchFamily="2" charset="-122"/>
              </a:rPr>
              <a:t>3</a:t>
            </a:r>
            <a:r>
              <a:rPr lang="zh-CN" altLang="en-US" sz="2400" b="1" dirty="0">
                <a:latin typeface="华文细黑" pitchFamily="2" charset="-122"/>
                <a:ea typeface="华文细黑" pitchFamily="2" charset="-122"/>
              </a:rPr>
              <a:t>、</a:t>
            </a:r>
            <a:r>
              <a:rPr lang="zh-CN" altLang="en-US" dirty="0">
                <a:latin typeface="华文细黑" pitchFamily="2" charset="-122"/>
                <a:ea typeface="华文细黑" pitchFamily="2" charset="-122"/>
              </a:rPr>
              <a:t>坐在长凳上脱掉连体服，不要碰地面。</a:t>
            </a:r>
            <a:r>
              <a:rPr lang="zh-CN" altLang="en-US" dirty="0">
                <a:latin typeface="宋体" panose="02010600030101010101" pitchFamily="2" charset="-122"/>
                <a:ea typeface="宋体" panose="02010600030101010101" pitchFamily="2" charset="-122"/>
              </a:rPr>
              <a:t> </a:t>
            </a:r>
            <a:endParaRPr lang="zh-CN" altLang="en-US" dirty="0">
              <a:latin typeface="宋体" panose="02010600030101010101" pitchFamily="2" charset="-122"/>
              <a:ea typeface="宋体" panose="02010600030101010101" pitchFamily="2" charset="-122"/>
            </a:endParaRPr>
          </a:p>
        </p:txBody>
      </p:sp>
      <p:sp>
        <p:nvSpPr>
          <p:cNvPr id="51212" name="Rectangle 23"/>
          <p:cNvSpPr/>
          <p:nvPr/>
        </p:nvSpPr>
        <p:spPr>
          <a:xfrm>
            <a:off x="611188" y="1773238"/>
            <a:ext cx="1162050" cy="366712"/>
          </a:xfrm>
          <a:prstGeom prst="rect">
            <a:avLst/>
          </a:prstGeom>
          <a:noFill/>
          <a:ln w="9525">
            <a:noFill/>
          </a:ln>
        </p:spPr>
        <p:txBody>
          <a:bodyPr wrap="none" anchor="ctr" anchorCtr="0">
            <a:spAutoFit/>
          </a:bodyPr>
          <a:p>
            <a:r>
              <a:rPr lang="zh-CN" altLang="en-US" sz="1800" b="1" dirty="0">
                <a:latin typeface="Arial" panose="020B0604020202020204" pitchFamily="34" charset="0"/>
                <a:ea typeface="华文细黑" pitchFamily="2" charset="-122"/>
              </a:rPr>
              <a:t>脱衣程序</a:t>
            </a:r>
            <a:r>
              <a:rPr lang="zh-CN" altLang="en-US" sz="1800" dirty="0">
                <a:latin typeface="Arial" panose="020B0604020202020204" pitchFamily="34" charset="0"/>
                <a:ea typeface="宋体" panose="02010600030101010101" pitchFamily="2" charset="-122"/>
              </a:rPr>
              <a:t> </a:t>
            </a:r>
            <a:endParaRPr lang="zh-CN" altLang="en-US" sz="1800" dirty="0">
              <a:latin typeface="Arial" panose="020B0604020202020204" pitchFamily="34" charset="0"/>
              <a:ea typeface="宋体" panose="02010600030101010101" pitchFamily="2" charset="-122"/>
            </a:endParaRPr>
          </a:p>
        </p:txBody>
      </p:sp>
      <p:sp>
        <p:nvSpPr>
          <p:cNvPr id="17"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5"/>
    </p:custData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2225" name="Group 3"/>
          <p:cNvGrpSpPr>
            <a:grpSpLocks noChangeAspect="1"/>
          </p:cNvGrpSpPr>
          <p:nvPr/>
        </p:nvGrpSpPr>
        <p:grpSpPr>
          <a:xfrm>
            <a:off x="7956550" y="6092825"/>
            <a:ext cx="1143000" cy="685800"/>
            <a:chOff x="1800" y="1752"/>
            <a:chExt cx="1800" cy="1081"/>
          </a:xfrm>
        </p:grpSpPr>
        <p:pic>
          <p:nvPicPr>
            <p:cNvPr id="52226" name="Picture 4"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52227" name="WordArt 5"/>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52228"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2229" name="Text Box 7"/>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2230" name="Rectangle 11"/>
          <p:cNvSpPr/>
          <p:nvPr/>
        </p:nvSpPr>
        <p:spPr>
          <a:xfrm>
            <a:off x="684213" y="5289550"/>
            <a:ext cx="2374900" cy="731838"/>
          </a:xfrm>
          <a:prstGeom prst="rect">
            <a:avLst/>
          </a:prstGeom>
          <a:noFill/>
          <a:ln w="9525">
            <a:noFill/>
          </a:ln>
        </p:spPr>
        <p:txBody>
          <a:bodyPr anchor="ctr" anchorCtr="0">
            <a:spAutoFit/>
          </a:bodyPr>
          <a:p>
            <a:r>
              <a:rPr lang="en-US" altLang="zh-CN" sz="2400" dirty="0">
                <a:latin typeface="华文细黑" pitchFamily="2" charset="-122"/>
                <a:ea typeface="华文细黑" pitchFamily="2" charset="-122"/>
              </a:rPr>
              <a:t>4</a:t>
            </a:r>
            <a:r>
              <a:rPr lang="zh-CN" altLang="en-US" sz="2400" dirty="0">
                <a:latin typeface="华文细黑" pitchFamily="2" charset="-122"/>
                <a:ea typeface="华文细黑" pitchFamily="2" charset="-122"/>
              </a:rPr>
              <a:t>、</a:t>
            </a:r>
            <a:r>
              <a:rPr lang="zh-CN" altLang="en-US" dirty="0">
                <a:latin typeface="华文细黑" pitchFamily="2" charset="-122"/>
                <a:ea typeface="华文细黑" pitchFamily="2" charset="-122"/>
              </a:rPr>
              <a:t>抓住袖口，从上半身开始脱下连体服 </a:t>
            </a:r>
            <a:r>
              <a:rPr lang="zh-CN" altLang="en-US" sz="1800" dirty="0">
                <a:latin typeface="华文细黑" pitchFamily="2" charset="-122"/>
                <a:ea typeface="华文细黑" pitchFamily="2" charset="-122"/>
              </a:rPr>
              <a:t>。 </a:t>
            </a:r>
            <a:endParaRPr lang="zh-CN" altLang="en-US" sz="1800" dirty="0">
              <a:latin typeface="华文细黑" pitchFamily="2" charset="-122"/>
              <a:ea typeface="华文细黑" pitchFamily="2" charset="-122"/>
            </a:endParaRPr>
          </a:p>
        </p:txBody>
      </p:sp>
      <p:sp>
        <p:nvSpPr>
          <p:cNvPr id="52231" name="Rectangle 12"/>
          <p:cNvSpPr/>
          <p:nvPr/>
        </p:nvSpPr>
        <p:spPr>
          <a:xfrm rot="-10800000" flipV="1">
            <a:off x="3349625" y="5237163"/>
            <a:ext cx="2446338" cy="946150"/>
          </a:xfrm>
          <a:prstGeom prst="rect">
            <a:avLst/>
          </a:prstGeom>
          <a:noFill/>
          <a:ln w="9525">
            <a:noFill/>
          </a:ln>
        </p:spPr>
        <p:txBody>
          <a:bodyPr anchor="ctr" anchorCtr="0">
            <a:spAutoFit/>
          </a:bodyPr>
          <a:p>
            <a:pPr defTabSz="914400">
              <a:tabLst>
                <a:tab pos="228600" algn="l"/>
              </a:tabLst>
            </a:pPr>
            <a:r>
              <a:rPr lang="en-US" altLang="zh-CN" sz="2400" dirty="0">
                <a:latin typeface="华文细黑" pitchFamily="2" charset="-122"/>
                <a:ea typeface="华文细黑" pitchFamily="2" charset="-122"/>
              </a:rPr>
              <a:t>5</a:t>
            </a:r>
            <a:r>
              <a:rPr lang="zh-CN" altLang="en-US" sz="2400" dirty="0">
                <a:latin typeface="华文细黑" pitchFamily="2" charset="-122"/>
                <a:ea typeface="华文细黑" pitchFamily="2" charset="-122"/>
              </a:rPr>
              <a:t>、</a:t>
            </a:r>
            <a:r>
              <a:rPr lang="zh-CN" altLang="en-US" dirty="0">
                <a:latin typeface="华文细黑" pitchFamily="2" charset="-122"/>
                <a:ea typeface="华文细黑" pitchFamily="2" charset="-122"/>
              </a:rPr>
              <a:t>如果不继续穿着同件衣服，把衣服放在储物间里。</a:t>
            </a:r>
            <a:r>
              <a:rPr lang="zh-CN" altLang="en-US" dirty="0">
                <a:latin typeface="宋体" panose="02010600030101010101" pitchFamily="2" charset="-122"/>
                <a:ea typeface="宋体" panose="02010600030101010101" pitchFamily="2" charset="-122"/>
              </a:rPr>
              <a:t> </a:t>
            </a:r>
            <a:endParaRPr lang="zh-CN" altLang="en-US" dirty="0">
              <a:latin typeface="宋体" panose="02010600030101010101" pitchFamily="2" charset="-122"/>
              <a:ea typeface="宋体" panose="02010600030101010101" pitchFamily="2" charset="-122"/>
            </a:endParaRPr>
          </a:p>
        </p:txBody>
      </p:sp>
      <p:sp>
        <p:nvSpPr>
          <p:cNvPr id="52232" name="Rectangle 14"/>
          <p:cNvSpPr/>
          <p:nvPr/>
        </p:nvSpPr>
        <p:spPr>
          <a:xfrm>
            <a:off x="611188" y="1773238"/>
            <a:ext cx="1162050" cy="366712"/>
          </a:xfrm>
          <a:prstGeom prst="rect">
            <a:avLst/>
          </a:prstGeom>
          <a:noFill/>
          <a:ln w="9525">
            <a:noFill/>
          </a:ln>
        </p:spPr>
        <p:txBody>
          <a:bodyPr wrap="none" anchor="ctr" anchorCtr="0">
            <a:spAutoFit/>
          </a:bodyPr>
          <a:p>
            <a:r>
              <a:rPr lang="zh-CN" altLang="en-US" sz="1800" b="1" dirty="0">
                <a:latin typeface="Arial" panose="020B0604020202020204" pitchFamily="34" charset="0"/>
                <a:ea typeface="华文细黑" pitchFamily="2" charset="-122"/>
              </a:rPr>
              <a:t>脱衣程序</a:t>
            </a:r>
            <a:r>
              <a:rPr lang="zh-CN" altLang="en-US" sz="1800" dirty="0">
                <a:latin typeface="Arial" panose="020B0604020202020204" pitchFamily="34" charset="0"/>
                <a:ea typeface="宋体" panose="02010600030101010101" pitchFamily="2" charset="-122"/>
              </a:rPr>
              <a:t> </a:t>
            </a:r>
            <a:endParaRPr lang="zh-CN" altLang="en-US" sz="1800" dirty="0">
              <a:latin typeface="Arial" panose="020B0604020202020204" pitchFamily="34" charset="0"/>
              <a:ea typeface="宋体" panose="02010600030101010101" pitchFamily="2" charset="-122"/>
            </a:endParaRPr>
          </a:p>
        </p:txBody>
      </p:sp>
      <p:pic>
        <p:nvPicPr>
          <p:cNvPr id="52233" name="Picture 15"/>
          <p:cNvPicPr>
            <a:picLocks noChangeAspect="1"/>
          </p:cNvPicPr>
          <p:nvPr/>
        </p:nvPicPr>
        <p:blipFill>
          <a:blip r:embed="rId2"/>
          <a:stretch>
            <a:fillRect/>
          </a:stretch>
        </p:blipFill>
        <p:spPr>
          <a:xfrm>
            <a:off x="755650" y="2420938"/>
            <a:ext cx="2201863" cy="2874962"/>
          </a:xfrm>
          <a:prstGeom prst="rect">
            <a:avLst/>
          </a:prstGeom>
          <a:noFill/>
          <a:ln w="9525">
            <a:noFill/>
          </a:ln>
        </p:spPr>
      </p:pic>
      <p:pic>
        <p:nvPicPr>
          <p:cNvPr id="52234" name="Picture 16"/>
          <p:cNvPicPr>
            <a:picLocks noChangeAspect="1"/>
          </p:cNvPicPr>
          <p:nvPr/>
        </p:nvPicPr>
        <p:blipFill>
          <a:blip r:embed="rId3"/>
          <a:stretch>
            <a:fillRect/>
          </a:stretch>
        </p:blipFill>
        <p:spPr>
          <a:xfrm>
            <a:off x="3419475" y="2420938"/>
            <a:ext cx="2201863" cy="2874962"/>
          </a:xfrm>
          <a:prstGeom prst="rect">
            <a:avLst/>
          </a:prstGeom>
          <a:noFill/>
          <a:ln w="9525">
            <a:noFill/>
          </a:ln>
        </p:spPr>
      </p:pic>
      <p:pic>
        <p:nvPicPr>
          <p:cNvPr id="52235" name="Picture 17"/>
          <p:cNvPicPr>
            <a:picLocks noChangeAspect="1"/>
          </p:cNvPicPr>
          <p:nvPr/>
        </p:nvPicPr>
        <p:blipFill>
          <a:blip r:embed="rId4"/>
          <a:stretch>
            <a:fillRect/>
          </a:stretch>
        </p:blipFill>
        <p:spPr>
          <a:xfrm>
            <a:off x="6011863" y="2420938"/>
            <a:ext cx="2201862" cy="2874962"/>
          </a:xfrm>
          <a:prstGeom prst="rect">
            <a:avLst/>
          </a:prstGeom>
          <a:noFill/>
          <a:ln w="9525">
            <a:noFill/>
          </a:ln>
        </p:spPr>
      </p:pic>
      <p:sp>
        <p:nvSpPr>
          <p:cNvPr id="52236" name="Rectangle 18"/>
          <p:cNvSpPr/>
          <p:nvPr/>
        </p:nvSpPr>
        <p:spPr>
          <a:xfrm rot="-10800000" flipV="1">
            <a:off x="5940425" y="5229225"/>
            <a:ext cx="2447925" cy="946150"/>
          </a:xfrm>
          <a:prstGeom prst="rect">
            <a:avLst/>
          </a:prstGeom>
          <a:noFill/>
          <a:ln w="9525">
            <a:noFill/>
          </a:ln>
        </p:spPr>
        <p:txBody>
          <a:bodyPr anchor="ctr" anchorCtr="0">
            <a:spAutoFit/>
          </a:bodyPr>
          <a:p>
            <a:pPr marL="342900" indent="-342900" defTabSz="914400">
              <a:tabLst>
                <a:tab pos="228600" algn="l"/>
              </a:tabLst>
            </a:pPr>
            <a:r>
              <a:rPr lang="en-US" altLang="zh-CN" sz="2400" dirty="0">
                <a:latin typeface="华文细黑" pitchFamily="2" charset="-122"/>
                <a:ea typeface="华文细黑" pitchFamily="2" charset="-122"/>
              </a:rPr>
              <a:t>6</a:t>
            </a:r>
            <a:r>
              <a:rPr lang="zh-CN" altLang="en-US" sz="2400" dirty="0">
                <a:latin typeface="华文细黑" pitchFamily="2" charset="-122"/>
                <a:ea typeface="华文细黑" pitchFamily="2" charset="-122"/>
              </a:rPr>
              <a:t>、</a:t>
            </a:r>
            <a:r>
              <a:rPr lang="zh-CN" altLang="en-US" dirty="0">
                <a:latin typeface="华文细黑" pitchFamily="2" charset="-122"/>
                <a:ea typeface="华文细黑" pitchFamily="2" charset="-122"/>
              </a:rPr>
              <a:t>如果衣服要继续穿</a:t>
            </a:r>
            <a:endParaRPr lang="zh-CN" altLang="en-US" dirty="0">
              <a:latin typeface="华文细黑" pitchFamily="2" charset="-122"/>
              <a:ea typeface="华文细黑" pitchFamily="2" charset="-122"/>
            </a:endParaRPr>
          </a:p>
          <a:p>
            <a:pPr marL="342900" indent="-342900" defTabSz="914400">
              <a:tabLst>
                <a:tab pos="228600" algn="l"/>
              </a:tabLst>
            </a:pPr>
            <a:r>
              <a:rPr lang="zh-CN" altLang="en-US" dirty="0">
                <a:latin typeface="华文细黑" pitchFamily="2" charset="-122"/>
                <a:ea typeface="华文细黑" pitchFamily="2" charset="-122"/>
              </a:rPr>
              <a:t>着，衣服必须要挂起来，</a:t>
            </a:r>
            <a:endParaRPr lang="zh-CN" altLang="en-US" dirty="0">
              <a:latin typeface="华文细黑" pitchFamily="2" charset="-122"/>
              <a:ea typeface="华文细黑" pitchFamily="2" charset="-122"/>
            </a:endParaRPr>
          </a:p>
          <a:p>
            <a:pPr marL="342900" indent="-342900" defTabSz="914400">
              <a:tabLst>
                <a:tab pos="228600" algn="l"/>
              </a:tabLst>
            </a:pPr>
            <a:r>
              <a:rPr lang="zh-CN" altLang="en-US" dirty="0">
                <a:latin typeface="华文细黑" pitchFamily="2" charset="-122"/>
                <a:ea typeface="华文细黑" pitchFamily="2" charset="-122"/>
              </a:rPr>
              <a:t>放在受控的环境中。</a:t>
            </a:r>
            <a:endParaRPr lang="zh-CN" altLang="en-US" dirty="0">
              <a:latin typeface="华文细黑" pitchFamily="2" charset="-122"/>
              <a:ea typeface="华文细黑" pitchFamily="2" charset="-122"/>
            </a:endParaRPr>
          </a:p>
        </p:txBody>
      </p:sp>
      <p:sp>
        <p:nvSpPr>
          <p:cNvPr id="17"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5"/>
    </p:custData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169" name="Group 2"/>
          <p:cNvGrpSpPr>
            <a:grpSpLocks noChangeAspect="1"/>
          </p:cNvGrpSpPr>
          <p:nvPr/>
        </p:nvGrpSpPr>
        <p:grpSpPr>
          <a:xfrm>
            <a:off x="7956550" y="6092825"/>
            <a:ext cx="1143000" cy="685800"/>
            <a:chOff x="1800" y="1752"/>
            <a:chExt cx="1800" cy="1081"/>
          </a:xfrm>
        </p:grpSpPr>
        <p:pic>
          <p:nvPicPr>
            <p:cNvPr id="7170"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7171"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7172"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7173" name="Text Box 6"/>
          <p:cNvSpPr txBox="1"/>
          <p:nvPr/>
        </p:nvSpPr>
        <p:spPr>
          <a:xfrm>
            <a:off x="3779838" y="2276475"/>
            <a:ext cx="4897437" cy="3479800"/>
          </a:xfrm>
          <a:prstGeom prst="rect">
            <a:avLst/>
          </a:prstGeom>
          <a:noFill/>
          <a:ln w="9525">
            <a:noFill/>
          </a:ln>
        </p:spPr>
        <p:txBody>
          <a:bodyPr anchor="t" anchorCtr="0">
            <a:spAutoFit/>
          </a:bodyPr>
          <a:p>
            <a:pPr marL="800100" lvl="1" indent="-342900" algn="just" eaLnBrk="1" hangingPunct="1">
              <a:buSzPct val="100000"/>
            </a:pPr>
            <a:endParaRPr lang="en-US" altLang="zh-CN" sz="1400" dirty="0">
              <a:solidFill>
                <a:srgbClr val="000000"/>
              </a:solidFill>
              <a:latin typeface="Times New Roman" panose="02020603050405020304" pitchFamily="18" charset="0"/>
              <a:ea typeface="华文细黑" pitchFamily="2" charset="-122"/>
            </a:endParaRPr>
          </a:p>
          <a:p>
            <a:pPr marL="342900" indent="-342900" algn="just">
              <a:lnSpc>
                <a:spcPct val="130000"/>
              </a:lnSpc>
            </a:pPr>
            <a:r>
              <a:rPr lang="en-US" altLang="zh-CN" dirty="0">
                <a:latin typeface="华文细黑" pitchFamily="2" charset="-122"/>
                <a:ea typeface="华文细黑" pitchFamily="2" charset="-122"/>
              </a:rPr>
              <a:t>              </a:t>
            </a:r>
            <a:r>
              <a:rPr lang="zh-CN" altLang="en-US" dirty="0">
                <a:latin typeface="华文细黑" pitchFamily="2" charset="-122"/>
                <a:ea typeface="华文细黑" pitchFamily="2" charset="-122"/>
              </a:rPr>
              <a:t>连体服是覆盖从颈部至手腕至脚踝的整个身体的整体式服装。有的连体服甚至与头套和鞋连在一起，但那种连体服并不常见。连体服前襟的拉链一直至颈部，还要有带内衬的门襟唇边（拉链罩）。内衬使唇边平贴在拉链上面，并防止拉链钩住唇边布料。裤腿的直径应足够大，使得常用鞋、运动鞋和长筒靴都能够方便地滑进裤腿开口而不会钩住，同时与洁净靴的鞋腰相配。在鞋腰背面或侧面，膝盖以下的部分有一排竖直排列的摁扣，用于将靴子的上部与连体服接触牢靠。</a:t>
            </a:r>
            <a:endParaRPr lang="zh-CN" altLang="en-US" dirty="0">
              <a:latin typeface="华文细黑" pitchFamily="2" charset="-122"/>
              <a:ea typeface="华文细黑" pitchFamily="2" charset="-122"/>
            </a:endParaRPr>
          </a:p>
        </p:txBody>
      </p:sp>
      <p:sp>
        <p:nvSpPr>
          <p:cNvPr id="7174" name="Rectangle 7"/>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二、洁净服及附件</a:t>
            </a:r>
            <a:endParaRPr lang="zh-CN" altLang="en-US" sz="2400" dirty="0">
              <a:latin typeface="华文细黑" pitchFamily="2" charset="-122"/>
              <a:ea typeface="华文细黑" pitchFamily="2" charset="-122"/>
            </a:endParaRPr>
          </a:p>
        </p:txBody>
      </p:sp>
      <p:pic>
        <p:nvPicPr>
          <p:cNvPr id="7175" name="Picture 13"/>
          <p:cNvPicPr>
            <a:picLocks noChangeAspect="1"/>
          </p:cNvPicPr>
          <p:nvPr/>
        </p:nvPicPr>
        <p:blipFill>
          <a:blip r:embed="rId2"/>
          <a:stretch>
            <a:fillRect/>
          </a:stretch>
        </p:blipFill>
        <p:spPr>
          <a:xfrm>
            <a:off x="468313" y="2781300"/>
            <a:ext cx="3384550" cy="2592388"/>
          </a:xfrm>
          <a:prstGeom prst="rect">
            <a:avLst/>
          </a:prstGeom>
          <a:noFill/>
          <a:ln w="9525">
            <a:noFill/>
          </a:ln>
        </p:spPr>
      </p:pic>
      <p:sp>
        <p:nvSpPr>
          <p:cNvPr id="7176" name="Rectangle 15"/>
          <p:cNvSpPr/>
          <p:nvPr/>
        </p:nvSpPr>
        <p:spPr>
          <a:xfrm>
            <a:off x="1476375" y="5516563"/>
            <a:ext cx="798513" cy="336550"/>
          </a:xfrm>
          <a:prstGeom prst="rect">
            <a:avLst/>
          </a:prstGeom>
          <a:noFill/>
          <a:ln w="9525">
            <a:noFill/>
          </a:ln>
        </p:spPr>
        <p:txBody>
          <a:bodyPr wrap="none" anchor="t" anchorCtr="0">
            <a:spAutoFit/>
          </a:bodyPr>
          <a:p>
            <a:r>
              <a:rPr lang="zh-CN" altLang="en-US" b="1" dirty="0">
                <a:latin typeface="宋体" panose="02010600030101010101" pitchFamily="2" charset="-122"/>
                <a:ea typeface="宋体" panose="02010600030101010101" pitchFamily="2" charset="-122"/>
              </a:rPr>
              <a:t>连体服</a:t>
            </a:r>
            <a:endParaRPr lang="zh-CN" altLang="en-US" b="1" dirty="0">
              <a:latin typeface="宋体" panose="02010600030101010101" pitchFamily="2" charset="-122"/>
              <a:ea typeface="宋体" panose="02010600030101010101" pitchFamily="2" charset="-122"/>
            </a:endParaRPr>
          </a:p>
        </p:txBody>
      </p:sp>
      <p:sp>
        <p:nvSpPr>
          <p:cNvPr id="13"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3"/>
    </p:custData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3249" name="Group 3"/>
          <p:cNvGrpSpPr>
            <a:grpSpLocks noChangeAspect="1"/>
          </p:cNvGrpSpPr>
          <p:nvPr/>
        </p:nvGrpSpPr>
        <p:grpSpPr>
          <a:xfrm>
            <a:off x="7956550" y="6092825"/>
            <a:ext cx="1143000" cy="685800"/>
            <a:chOff x="1800" y="1752"/>
            <a:chExt cx="1800" cy="1081"/>
          </a:xfrm>
        </p:grpSpPr>
        <p:pic>
          <p:nvPicPr>
            <p:cNvPr id="53250" name="Picture 4"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53251" name="WordArt 5"/>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53252"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3253" name="Text Box 7"/>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3254" name="Rectangle 8"/>
          <p:cNvSpPr/>
          <p:nvPr/>
        </p:nvSpPr>
        <p:spPr>
          <a:xfrm>
            <a:off x="684213" y="5013325"/>
            <a:ext cx="2374900" cy="1190625"/>
          </a:xfrm>
          <a:prstGeom prst="rect">
            <a:avLst/>
          </a:prstGeom>
          <a:noFill/>
          <a:ln w="9525">
            <a:noFill/>
          </a:ln>
        </p:spPr>
        <p:txBody>
          <a:bodyPr anchor="ctr" anchorCtr="0">
            <a:spAutoFit/>
          </a:bodyPr>
          <a:p>
            <a:r>
              <a:rPr lang="en-US" altLang="zh-CN" sz="2400" dirty="0">
                <a:latin typeface="华文细黑" pitchFamily="2" charset="-122"/>
                <a:ea typeface="华文细黑" pitchFamily="2" charset="-122"/>
              </a:rPr>
              <a:t>7</a:t>
            </a:r>
            <a:r>
              <a:rPr lang="zh-CN" altLang="en-US" sz="2400" dirty="0">
                <a:latin typeface="华文细黑" pitchFamily="2" charset="-122"/>
                <a:ea typeface="华文细黑" pitchFamily="2" charset="-122"/>
              </a:rPr>
              <a:t>、</a:t>
            </a:r>
            <a:r>
              <a:rPr lang="zh-CN" altLang="en-US" dirty="0">
                <a:latin typeface="华文细黑" pitchFamily="2" charset="-122"/>
                <a:ea typeface="华文细黑" pitchFamily="2" charset="-122"/>
              </a:rPr>
              <a:t>连体服挂起来后，套筒靴按住按纽，挂在衣服后面，让顶部接触不到地面。</a:t>
            </a:r>
            <a:endParaRPr lang="zh-CN" altLang="en-US" dirty="0">
              <a:latin typeface="华文细黑" pitchFamily="2" charset="-122"/>
              <a:ea typeface="华文细黑" pitchFamily="2" charset="-122"/>
            </a:endParaRPr>
          </a:p>
        </p:txBody>
      </p:sp>
      <p:sp>
        <p:nvSpPr>
          <p:cNvPr id="53255" name="Rectangle 9"/>
          <p:cNvSpPr/>
          <p:nvPr/>
        </p:nvSpPr>
        <p:spPr>
          <a:xfrm rot="-10800000" flipV="1">
            <a:off x="3349625" y="5013325"/>
            <a:ext cx="2446338" cy="1190625"/>
          </a:xfrm>
          <a:prstGeom prst="rect">
            <a:avLst/>
          </a:prstGeom>
          <a:noFill/>
          <a:ln w="9525">
            <a:noFill/>
          </a:ln>
        </p:spPr>
        <p:txBody>
          <a:bodyPr anchor="ctr" anchorCtr="0">
            <a:spAutoFit/>
          </a:bodyPr>
          <a:p>
            <a:pPr defTabSz="914400">
              <a:tabLst>
                <a:tab pos="228600" algn="l"/>
              </a:tabLst>
            </a:pPr>
            <a:r>
              <a:rPr lang="en-US" altLang="zh-CN" sz="2400" dirty="0">
                <a:latin typeface="华文细黑" pitchFamily="2" charset="-122"/>
                <a:ea typeface="华文细黑" pitchFamily="2" charset="-122"/>
              </a:rPr>
              <a:t>8</a:t>
            </a:r>
            <a:r>
              <a:rPr lang="zh-CN" altLang="en-US" sz="2400" dirty="0">
                <a:latin typeface="华文细黑" pitchFamily="2" charset="-122"/>
                <a:ea typeface="华文细黑" pitchFamily="2" charset="-122"/>
              </a:rPr>
              <a:t>、</a:t>
            </a:r>
            <a:r>
              <a:rPr lang="zh-CN" altLang="en-US" dirty="0">
                <a:latin typeface="华文细黑" pitchFamily="2" charset="-122"/>
                <a:ea typeface="华文细黑" pitchFamily="2" charset="-122"/>
              </a:rPr>
              <a:t>脱下披肩帽，把它和袖子或是颈部的开口处按纽按起来。把护目镜挂在衣架上或是连体服前面。</a:t>
            </a:r>
            <a:endParaRPr lang="zh-CN" altLang="en-US" dirty="0">
              <a:latin typeface="华文细黑" pitchFamily="2" charset="-122"/>
              <a:ea typeface="华文细黑" pitchFamily="2" charset="-122"/>
            </a:endParaRPr>
          </a:p>
        </p:txBody>
      </p:sp>
      <p:sp>
        <p:nvSpPr>
          <p:cNvPr id="53256" name="Rectangle 10"/>
          <p:cNvSpPr/>
          <p:nvPr/>
        </p:nvSpPr>
        <p:spPr>
          <a:xfrm>
            <a:off x="611188" y="1773238"/>
            <a:ext cx="1162050" cy="366712"/>
          </a:xfrm>
          <a:prstGeom prst="rect">
            <a:avLst/>
          </a:prstGeom>
          <a:noFill/>
          <a:ln w="9525">
            <a:noFill/>
          </a:ln>
        </p:spPr>
        <p:txBody>
          <a:bodyPr wrap="none" anchor="ctr" anchorCtr="0">
            <a:spAutoFit/>
          </a:bodyPr>
          <a:p>
            <a:r>
              <a:rPr lang="zh-CN" altLang="en-US" sz="1800" b="1" dirty="0">
                <a:latin typeface="Arial" panose="020B0604020202020204" pitchFamily="34" charset="0"/>
                <a:ea typeface="华文细黑" pitchFamily="2" charset="-122"/>
              </a:rPr>
              <a:t>脱衣程序</a:t>
            </a:r>
            <a:r>
              <a:rPr lang="zh-CN" altLang="en-US" sz="1800" dirty="0">
                <a:latin typeface="Arial" panose="020B0604020202020204" pitchFamily="34" charset="0"/>
                <a:ea typeface="宋体" panose="02010600030101010101" pitchFamily="2" charset="-122"/>
              </a:rPr>
              <a:t> </a:t>
            </a:r>
            <a:endParaRPr lang="zh-CN" altLang="en-US" sz="1800" dirty="0">
              <a:latin typeface="Arial" panose="020B0604020202020204" pitchFamily="34" charset="0"/>
              <a:ea typeface="宋体" panose="02010600030101010101" pitchFamily="2" charset="-122"/>
            </a:endParaRPr>
          </a:p>
        </p:txBody>
      </p:sp>
      <p:sp>
        <p:nvSpPr>
          <p:cNvPr id="53257" name="Rectangle 14"/>
          <p:cNvSpPr/>
          <p:nvPr/>
        </p:nvSpPr>
        <p:spPr>
          <a:xfrm rot="-10800000" flipV="1">
            <a:off x="5938838" y="5084763"/>
            <a:ext cx="2451100" cy="946150"/>
          </a:xfrm>
          <a:prstGeom prst="rect">
            <a:avLst/>
          </a:prstGeom>
          <a:noFill/>
          <a:ln w="9525">
            <a:noFill/>
          </a:ln>
        </p:spPr>
        <p:txBody>
          <a:bodyPr anchor="ctr" anchorCtr="0">
            <a:spAutoFit/>
          </a:bodyPr>
          <a:p>
            <a:pPr marL="342900" indent="-342900" defTabSz="914400">
              <a:tabLst>
                <a:tab pos="228600" algn="l"/>
              </a:tabLst>
            </a:pPr>
            <a:r>
              <a:rPr lang="en-US" altLang="zh-CN" sz="2400" dirty="0">
                <a:latin typeface="华文细黑" pitchFamily="2" charset="-122"/>
                <a:ea typeface="华文细黑" pitchFamily="2" charset="-122"/>
              </a:rPr>
              <a:t>9</a:t>
            </a:r>
            <a:r>
              <a:rPr lang="zh-CN" altLang="en-US" sz="2400" dirty="0">
                <a:latin typeface="华文细黑" pitchFamily="2" charset="-122"/>
                <a:ea typeface="华文细黑" pitchFamily="2" charset="-122"/>
              </a:rPr>
              <a:t>、</a:t>
            </a:r>
            <a:r>
              <a:rPr lang="zh-CN" altLang="en-US" dirty="0">
                <a:latin typeface="华文细黑" pitchFamily="2" charset="-122"/>
                <a:ea typeface="华文细黑" pitchFamily="2" charset="-122"/>
              </a:rPr>
              <a:t>把护目镜挂在衣架</a:t>
            </a:r>
            <a:endParaRPr lang="zh-CN" altLang="en-US" dirty="0">
              <a:latin typeface="华文细黑" pitchFamily="2" charset="-122"/>
              <a:ea typeface="华文细黑" pitchFamily="2" charset="-122"/>
            </a:endParaRPr>
          </a:p>
          <a:p>
            <a:pPr marL="342900" indent="-342900" defTabSz="914400">
              <a:tabLst>
                <a:tab pos="228600" algn="l"/>
              </a:tabLst>
            </a:pPr>
            <a:r>
              <a:rPr lang="zh-CN" altLang="en-US" dirty="0">
                <a:latin typeface="华文细黑" pitchFamily="2" charset="-122"/>
                <a:ea typeface="华文细黑" pitchFamily="2" charset="-122"/>
              </a:rPr>
              <a:t>上或是连体服前面。服装</a:t>
            </a:r>
            <a:endParaRPr lang="zh-CN" altLang="en-US" dirty="0">
              <a:latin typeface="华文细黑" pitchFamily="2" charset="-122"/>
              <a:ea typeface="华文细黑" pitchFamily="2" charset="-122"/>
            </a:endParaRPr>
          </a:p>
          <a:p>
            <a:pPr marL="342900" indent="-342900" defTabSz="914400">
              <a:tabLst>
                <a:tab pos="228600" algn="l"/>
              </a:tabLst>
            </a:pPr>
            <a:r>
              <a:rPr lang="zh-CN" altLang="en-US" dirty="0">
                <a:latin typeface="华文细黑" pitchFamily="2" charset="-122"/>
                <a:ea typeface="华文细黑" pitchFamily="2" charset="-122"/>
              </a:rPr>
              <a:t>袋也可以用来储藏。</a:t>
            </a:r>
            <a:endParaRPr lang="zh-CN" altLang="en-US" dirty="0">
              <a:latin typeface="华文细黑" pitchFamily="2" charset="-122"/>
              <a:ea typeface="华文细黑" pitchFamily="2" charset="-122"/>
            </a:endParaRPr>
          </a:p>
        </p:txBody>
      </p:sp>
      <p:pic>
        <p:nvPicPr>
          <p:cNvPr id="53258" name="Picture 15"/>
          <p:cNvPicPr>
            <a:picLocks noChangeAspect="1"/>
          </p:cNvPicPr>
          <p:nvPr/>
        </p:nvPicPr>
        <p:blipFill>
          <a:blip r:embed="rId2"/>
          <a:stretch>
            <a:fillRect/>
          </a:stretch>
        </p:blipFill>
        <p:spPr>
          <a:xfrm>
            <a:off x="714375" y="2205038"/>
            <a:ext cx="2201863" cy="2874962"/>
          </a:xfrm>
          <a:prstGeom prst="rect">
            <a:avLst/>
          </a:prstGeom>
          <a:noFill/>
          <a:ln w="9525">
            <a:noFill/>
          </a:ln>
        </p:spPr>
      </p:pic>
      <p:pic>
        <p:nvPicPr>
          <p:cNvPr id="53259" name="Picture 16"/>
          <p:cNvPicPr>
            <a:picLocks noChangeAspect="1"/>
          </p:cNvPicPr>
          <p:nvPr/>
        </p:nvPicPr>
        <p:blipFill>
          <a:blip r:embed="rId3"/>
          <a:stretch>
            <a:fillRect/>
          </a:stretch>
        </p:blipFill>
        <p:spPr>
          <a:xfrm>
            <a:off x="3419475" y="2205038"/>
            <a:ext cx="2201863" cy="2874962"/>
          </a:xfrm>
          <a:prstGeom prst="rect">
            <a:avLst/>
          </a:prstGeom>
          <a:noFill/>
          <a:ln w="9525">
            <a:noFill/>
          </a:ln>
        </p:spPr>
      </p:pic>
      <p:pic>
        <p:nvPicPr>
          <p:cNvPr id="53260" name="Picture 17"/>
          <p:cNvPicPr>
            <a:picLocks noChangeAspect="1"/>
          </p:cNvPicPr>
          <p:nvPr/>
        </p:nvPicPr>
        <p:blipFill>
          <a:blip r:embed="rId4"/>
          <a:stretch>
            <a:fillRect/>
          </a:stretch>
        </p:blipFill>
        <p:spPr>
          <a:xfrm>
            <a:off x="6011863" y="2205038"/>
            <a:ext cx="2201862" cy="2874962"/>
          </a:xfrm>
          <a:prstGeom prst="rect">
            <a:avLst/>
          </a:prstGeom>
          <a:noFill/>
          <a:ln w="9525">
            <a:noFill/>
          </a:ln>
        </p:spPr>
      </p:pic>
      <p:sp>
        <p:nvSpPr>
          <p:cNvPr id="17"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5"/>
    </p:custData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4273" name="Group 3"/>
          <p:cNvGrpSpPr>
            <a:grpSpLocks noChangeAspect="1"/>
          </p:cNvGrpSpPr>
          <p:nvPr/>
        </p:nvGrpSpPr>
        <p:grpSpPr>
          <a:xfrm>
            <a:off x="7956550" y="6092825"/>
            <a:ext cx="1143000" cy="685800"/>
            <a:chOff x="1800" y="1752"/>
            <a:chExt cx="1800" cy="1081"/>
          </a:xfrm>
        </p:grpSpPr>
        <p:pic>
          <p:nvPicPr>
            <p:cNvPr id="54274" name="Picture 4"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54275" name="WordArt 5"/>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54276"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4277" name="Text Box 7"/>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4278" name="Rectangle 8"/>
          <p:cNvSpPr/>
          <p:nvPr/>
        </p:nvSpPr>
        <p:spPr>
          <a:xfrm>
            <a:off x="1619250" y="5229225"/>
            <a:ext cx="2374900" cy="701675"/>
          </a:xfrm>
          <a:prstGeom prst="rect">
            <a:avLst/>
          </a:prstGeom>
          <a:noFill/>
          <a:ln w="9525">
            <a:noFill/>
          </a:ln>
        </p:spPr>
        <p:txBody>
          <a:bodyPr anchor="ctr" anchorCtr="0">
            <a:spAutoFit/>
          </a:bodyPr>
          <a:p>
            <a:r>
              <a:rPr lang="en-US" altLang="en-US" sz="2400" dirty="0">
                <a:latin typeface="华文细黑" pitchFamily="2" charset="-122"/>
                <a:ea typeface="华文细黑" pitchFamily="2" charset="-122"/>
              </a:rPr>
              <a:t>10</a:t>
            </a:r>
            <a:r>
              <a:rPr lang="zh-CN" altLang="en-US" sz="2400" dirty="0">
                <a:latin typeface="华文细黑" pitchFamily="2" charset="-122"/>
                <a:ea typeface="华文细黑" pitchFamily="2" charset="-122"/>
              </a:rPr>
              <a:t>、</a:t>
            </a:r>
            <a:r>
              <a:rPr lang="en-US" altLang="en-US" dirty="0">
                <a:latin typeface="华文细黑" pitchFamily="2" charset="-122"/>
                <a:ea typeface="华文细黑" pitchFamily="2" charset="-122"/>
              </a:rPr>
              <a:t>离开换衣间，丢掉发套和鞋套。</a:t>
            </a:r>
            <a:endParaRPr lang="zh-CN" altLang="en-US" dirty="0">
              <a:latin typeface="华文细黑" pitchFamily="2" charset="-122"/>
              <a:ea typeface="华文细黑" pitchFamily="2" charset="-122"/>
            </a:endParaRPr>
          </a:p>
        </p:txBody>
      </p:sp>
      <p:sp>
        <p:nvSpPr>
          <p:cNvPr id="54279" name="Rectangle 9"/>
          <p:cNvSpPr/>
          <p:nvPr/>
        </p:nvSpPr>
        <p:spPr>
          <a:xfrm rot="-10800000" flipV="1">
            <a:off x="5006975" y="5229225"/>
            <a:ext cx="2517775" cy="701675"/>
          </a:xfrm>
          <a:prstGeom prst="rect">
            <a:avLst/>
          </a:prstGeom>
          <a:noFill/>
          <a:ln w="9525">
            <a:noFill/>
          </a:ln>
        </p:spPr>
        <p:txBody>
          <a:bodyPr anchor="ctr" anchorCtr="0">
            <a:spAutoFit/>
          </a:bodyPr>
          <a:p>
            <a:pPr defTabSz="914400">
              <a:tabLst>
                <a:tab pos="228600" algn="l"/>
              </a:tabLst>
            </a:pPr>
            <a:r>
              <a:rPr lang="en-US" altLang="en-US" sz="2400" dirty="0">
                <a:latin typeface="华文细黑" pitchFamily="2" charset="-122"/>
                <a:ea typeface="华文细黑" pitchFamily="2" charset="-122"/>
              </a:rPr>
              <a:t>11</a:t>
            </a:r>
            <a:r>
              <a:rPr lang="zh-CN" altLang="en-US" sz="2400" dirty="0">
                <a:latin typeface="华文细黑" pitchFamily="2" charset="-122"/>
                <a:ea typeface="华文细黑" pitchFamily="2" charset="-122"/>
              </a:rPr>
              <a:t>、</a:t>
            </a:r>
            <a:r>
              <a:rPr lang="en-US" altLang="en-US" dirty="0">
                <a:latin typeface="华文细黑" pitchFamily="2" charset="-122"/>
                <a:ea typeface="华文细黑" pitchFamily="2" charset="-122"/>
              </a:rPr>
              <a:t>结束。小心存放衣服，以备下次继续使用。</a:t>
            </a:r>
            <a:endParaRPr lang="zh-CN" altLang="en-US" dirty="0">
              <a:latin typeface="华文细黑" pitchFamily="2" charset="-122"/>
              <a:ea typeface="华文细黑" pitchFamily="2" charset="-122"/>
            </a:endParaRPr>
          </a:p>
        </p:txBody>
      </p:sp>
      <p:sp>
        <p:nvSpPr>
          <p:cNvPr id="54280" name="Rectangle 10"/>
          <p:cNvSpPr/>
          <p:nvPr/>
        </p:nvSpPr>
        <p:spPr>
          <a:xfrm>
            <a:off x="611188" y="1773238"/>
            <a:ext cx="1162050" cy="366712"/>
          </a:xfrm>
          <a:prstGeom prst="rect">
            <a:avLst/>
          </a:prstGeom>
          <a:noFill/>
          <a:ln w="9525">
            <a:noFill/>
          </a:ln>
        </p:spPr>
        <p:txBody>
          <a:bodyPr wrap="none" anchor="ctr" anchorCtr="0">
            <a:spAutoFit/>
          </a:bodyPr>
          <a:p>
            <a:r>
              <a:rPr lang="zh-CN" altLang="en-US" sz="1800" b="1" dirty="0">
                <a:latin typeface="Arial" panose="020B0604020202020204" pitchFamily="34" charset="0"/>
                <a:ea typeface="华文细黑" pitchFamily="2" charset="-122"/>
              </a:rPr>
              <a:t>脱衣程序</a:t>
            </a:r>
            <a:r>
              <a:rPr lang="zh-CN" altLang="en-US" sz="1800" dirty="0">
                <a:latin typeface="Arial" panose="020B0604020202020204" pitchFamily="34" charset="0"/>
                <a:ea typeface="宋体" panose="02010600030101010101" pitchFamily="2" charset="-122"/>
              </a:rPr>
              <a:t> </a:t>
            </a:r>
            <a:endParaRPr lang="zh-CN" altLang="en-US" sz="1800" dirty="0">
              <a:latin typeface="Arial" panose="020B0604020202020204" pitchFamily="34" charset="0"/>
              <a:ea typeface="宋体" panose="02010600030101010101" pitchFamily="2" charset="-122"/>
            </a:endParaRPr>
          </a:p>
        </p:txBody>
      </p:sp>
      <p:pic>
        <p:nvPicPr>
          <p:cNvPr id="54281" name="Picture 15"/>
          <p:cNvPicPr>
            <a:picLocks noChangeAspect="1"/>
          </p:cNvPicPr>
          <p:nvPr/>
        </p:nvPicPr>
        <p:blipFill>
          <a:blip r:embed="rId2"/>
          <a:stretch>
            <a:fillRect/>
          </a:stretch>
        </p:blipFill>
        <p:spPr>
          <a:xfrm>
            <a:off x="1692275" y="2276475"/>
            <a:ext cx="2224088" cy="2878138"/>
          </a:xfrm>
          <a:prstGeom prst="rect">
            <a:avLst/>
          </a:prstGeom>
          <a:noFill/>
          <a:ln w="9525">
            <a:noFill/>
          </a:ln>
        </p:spPr>
      </p:pic>
      <p:pic>
        <p:nvPicPr>
          <p:cNvPr id="54282" name="Picture 16"/>
          <p:cNvPicPr>
            <a:picLocks noChangeAspect="1"/>
          </p:cNvPicPr>
          <p:nvPr/>
        </p:nvPicPr>
        <p:blipFill>
          <a:blip r:embed="rId3"/>
          <a:stretch>
            <a:fillRect/>
          </a:stretch>
        </p:blipFill>
        <p:spPr>
          <a:xfrm>
            <a:off x="5076825" y="2276475"/>
            <a:ext cx="2201863" cy="2874963"/>
          </a:xfrm>
          <a:prstGeom prst="rect">
            <a:avLst/>
          </a:prstGeom>
          <a:noFill/>
          <a:ln w="9525">
            <a:noFill/>
          </a:ln>
        </p:spPr>
      </p:pic>
      <p:sp>
        <p:nvSpPr>
          <p:cNvPr id="15"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4"/>
    </p:custData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5297" name="Group 2"/>
          <p:cNvGrpSpPr>
            <a:grpSpLocks noChangeAspect="1"/>
          </p:cNvGrpSpPr>
          <p:nvPr/>
        </p:nvGrpSpPr>
        <p:grpSpPr>
          <a:xfrm>
            <a:off x="7956550" y="6092825"/>
            <a:ext cx="1143000" cy="685800"/>
            <a:chOff x="1800" y="1752"/>
            <a:chExt cx="1800" cy="1081"/>
          </a:xfrm>
        </p:grpSpPr>
        <p:pic>
          <p:nvPicPr>
            <p:cNvPr id="55298"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55299"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55300"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5301"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5302" name="Rectangle 7"/>
          <p:cNvSpPr/>
          <p:nvPr/>
        </p:nvSpPr>
        <p:spPr>
          <a:xfrm>
            <a:off x="684213" y="1747838"/>
            <a:ext cx="4248150" cy="457200"/>
          </a:xfrm>
          <a:prstGeom prst="rect">
            <a:avLst/>
          </a:prstGeom>
          <a:noFill/>
          <a:ln w="9525">
            <a:noFill/>
          </a:ln>
        </p:spPr>
        <p:txBody>
          <a:bodyPr anchor="t" anchorCtr="0">
            <a:spAutoFit/>
          </a:bodyPr>
          <a:p>
            <a:r>
              <a:rPr lang="zh-CN" altLang="en-US" sz="2400" dirty="0">
                <a:latin typeface="华文细黑" pitchFamily="2" charset="-122"/>
                <a:ea typeface="华文细黑" pitchFamily="2" charset="-122"/>
              </a:rPr>
              <a:t>七、典型的洁净服运转流程</a:t>
            </a:r>
            <a:endParaRPr lang="zh-CN" altLang="en-US" sz="2400" dirty="0">
              <a:latin typeface="华文细黑" pitchFamily="2" charset="-122"/>
              <a:ea typeface="华文细黑" pitchFamily="2" charset="-122"/>
            </a:endParaRPr>
          </a:p>
        </p:txBody>
      </p:sp>
      <p:pic>
        <p:nvPicPr>
          <p:cNvPr id="55303" name="Picture 8"/>
          <p:cNvPicPr>
            <a:picLocks noChangeAspect="1"/>
          </p:cNvPicPr>
          <p:nvPr/>
        </p:nvPicPr>
        <p:blipFill>
          <a:blip r:embed="rId2"/>
          <a:stretch>
            <a:fillRect/>
          </a:stretch>
        </p:blipFill>
        <p:spPr>
          <a:xfrm>
            <a:off x="533400" y="2422525"/>
            <a:ext cx="3678238" cy="2878138"/>
          </a:xfrm>
          <a:prstGeom prst="rect">
            <a:avLst/>
          </a:prstGeom>
          <a:noFill/>
          <a:ln w="9525">
            <a:noFill/>
          </a:ln>
        </p:spPr>
      </p:pic>
      <p:pic>
        <p:nvPicPr>
          <p:cNvPr id="55304" name="Picture 9"/>
          <p:cNvPicPr>
            <a:picLocks noChangeAspect="1"/>
          </p:cNvPicPr>
          <p:nvPr/>
        </p:nvPicPr>
        <p:blipFill>
          <a:blip r:embed="rId3"/>
          <a:stretch>
            <a:fillRect/>
          </a:stretch>
        </p:blipFill>
        <p:spPr>
          <a:xfrm>
            <a:off x="4638675" y="2420938"/>
            <a:ext cx="3678238" cy="2878137"/>
          </a:xfrm>
          <a:prstGeom prst="rect">
            <a:avLst/>
          </a:prstGeom>
          <a:noFill/>
          <a:ln w="9525">
            <a:noFill/>
          </a:ln>
        </p:spPr>
      </p:pic>
      <p:sp>
        <p:nvSpPr>
          <p:cNvPr id="55305" name="Rectangle 10"/>
          <p:cNvSpPr/>
          <p:nvPr/>
        </p:nvSpPr>
        <p:spPr>
          <a:xfrm>
            <a:off x="1258888" y="5456238"/>
            <a:ext cx="2181225" cy="457200"/>
          </a:xfrm>
          <a:prstGeom prst="rect">
            <a:avLst/>
          </a:prstGeom>
          <a:noFill/>
          <a:ln w="9525">
            <a:noFill/>
          </a:ln>
        </p:spPr>
        <p:txBody>
          <a:bodyPr wrap="none" anchor="ctr" anchorCtr="0">
            <a:spAutoFit/>
          </a:bodyPr>
          <a:p>
            <a:r>
              <a:rPr lang="en-US" altLang="zh-CN" sz="2400" dirty="0">
                <a:latin typeface="华文细黑" pitchFamily="2" charset="-122"/>
                <a:ea typeface="华文细黑" pitchFamily="2" charset="-122"/>
              </a:rPr>
              <a:t>1</a:t>
            </a:r>
            <a:r>
              <a:rPr lang="zh-CN" altLang="en-US" sz="2400" dirty="0">
                <a:latin typeface="华文细黑" pitchFamily="2" charset="-122"/>
                <a:ea typeface="华文细黑" pitchFamily="2" charset="-122"/>
              </a:rPr>
              <a:t>、</a:t>
            </a:r>
            <a:r>
              <a:rPr lang="zh-CN" altLang="en-US" dirty="0">
                <a:latin typeface="华文细黑" pitchFamily="2" charset="-122"/>
                <a:ea typeface="华文细黑" pitchFamily="2" charset="-122"/>
              </a:rPr>
              <a:t> </a:t>
            </a:r>
            <a:r>
              <a:rPr lang="zh-CN" altLang="en-US" sz="1800" dirty="0">
                <a:latin typeface="华文细黑" pitchFamily="2" charset="-122"/>
                <a:ea typeface="华文细黑" pitchFamily="2" charset="-122"/>
              </a:rPr>
              <a:t>从客户处提取</a:t>
            </a:r>
            <a:r>
              <a:rPr lang="zh-CN" altLang="en-US" dirty="0">
                <a:latin typeface="宋体" panose="02010600030101010101" pitchFamily="2" charset="-122"/>
                <a:ea typeface="宋体" panose="02010600030101010101" pitchFamily="2" charset="-122"/>
              </a:rPr>
              <a:t> </a:t>
            </a:r>
            <a:endParaRPr lang="zh-CN" altLang="en-US" dirty="0">
              <a:latin typeface="宋体" panose="02010600030101010101" pitchFamily="2" charset="-122"/>
              <a:ea typeface="宋体" panose="02010600030101010101" pitchFamily="2" charset="-122"/>
            </a:endParaRPr>
          </a:p>
        </p:txBody>
      </p:sp>
      <p:sp>
        <p:nvSpPr>
          <p:cNvPr id="55306" name="Rectangle 11"/>
          <p:cNvSpPr/>
          <p:nvPr/>
        </p:nvSpPr>
        <p:spPr>
          <a:xfrm>
            <a:off x="5508625" y="5456238"/>
            <a:ext cx="1673225" cy="457200"/>
          </a:xfrm>
          <a:prstGeom prst="rect">
            <a:avLst/>
          </a:prstGeom>
          <a:noFill/>
          <a:ln w="9525">
            <a:noFill/>
          </a:ln>
        </p:spPr>
        <p:txBody>
          <a:bodyPr wrap="none" anchor="ctr" anchorCtr="0">
            <a:spAutoFit/>
          </a:bodyPr>
          <a:p>
            <a:r>
              <a:rPr lang="en-US" altLang="zh-CN" sz="2400" dirty="0">
                <a:latin typeface="华文细黑" pitchFamily="2" charset="-122"/>
                <a:ea typeface="华文细黑" pitchFamily="2" charset="-122"/>
              </a:rPr>
              <a:t>2</a:t>
            </a:r>
            <a:r>
              <a:rPr lang="zh-CN" altLang="en-US" sz="2400" dirty="0">
                <a:latin typeface="华文细黑" pitchFamily="2" charset="-122"/>
                <a:ea typeface="华文细黑" pitchFamily="2" charset="-122"/>
              </a:rPr>
              <a:t>、</a:t>
            </a:r>
            <a:r>
              <a:rPr lang="zh-CN" altLang="en-US" dirty="0">
                <a:latin typeface="华文细黑" pitchFamily="2" charset="-122"/>
                <a:ea typeface="华文细黑" pitchFamily="2" charset="-122"/>
              </a:rPr>
              <a:t> </a:t>
            </a:r>
            <a:r>
              <a:rPr lang="zh-CN" altLang="en-US" sz="1800" dirty="0">
                <a:latin typeface="华文细黑" pitchFamily="2" charset="-122"/>
                <a:ea typeface="华文细黑" pitchFamily="2" charset="-122"/>
              </a:rPr>
              <a:t>污染检查</a:t>
            </a:r>
            <a:r>
              <a:rPr lang="zh-CN" altLang="en-US" dirty="0">
                <a:latin typeface="华文细黑" pitchFamily="2" charset="-122"/>
                <a:ea typeface="华文细黑" pitchFamily="2" charset="-122"/>
              </a:rPr>
              <a:t> </a:t>
            </a:r>
            <a:endParaRPr lang="zh-CN" altLang="en-US" dirty="0">
              <a:latin typeface="华文细黑" pitchFamily="2" charset="-122"/>
              <a:ea typeface="华文细黑" pitchFamily="2" charset="-122"/>
            </a:endParaRPr>
          </a:p>
        </p:txBody>
      </p:sp>
      <p:sp>
        <p:nvSpPr>
          <p:cNvPr id="15"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4"/>
    </p:custData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6321" name="Group 2"/>
          <p:cNvGrpSpPr>
            <a:grpSpLocks noChangeAspect="1"/>
          </p:cNvGrpSpPr>
          <p:nvPr/>
        </p:nvGrpSpPr>
        <p:grpSpPr>
          <a:xfrm>
            <a:off x="7956550" y="6092825"/>
            <a:ext cx="1143000" cy="685800"/>
            <a:chOff x="1800" y="1752"/>
            <a:chExt cx="1800" cy="1081"/>
          </a:xfrm>
        </p:grpSpPr>
        <p:pic>
          <p:nvPicPr>
            <p:cNvPr id="56322"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56323"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56324"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6325"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6326" name="Rectangle 7"/>
          <p:cNvSpPr/>
          <p:nvPr/>
        </p:nvSpPr>
        <p:spPr>
          <a:xfrm>
            <a:off x="684213" y="1747838"/>
            <a:ext cx="4535487" cy="457200"/>
          </a:xfrm>
          <a:prstGeom prst="rect">
            <a:avLst/>
          </a:prstGeom>
          <a:noFill/>
          <a:ln w="9525">
            <a:noFill/>
          </a:ln>
        </p:spPr>
        <p:txBody>
          <a:bodyPr anchor="t" anchorCtr="0">
            <a:spAutoFit/>
          </a:bodyPr>
          <a:p>
            <a:r>
              <a:rPr lang="zh-CN" altLang="en-US" sz="2400" dirty="0">
                <a:latin typeface="华文细黑" pitchFamily="2" charset="-122"/>
                <a:ea typeface="华文细黑" pitchFamily="2" charset="-122"/>
              </a:rPr>
              <a:t>七、典型的洁净服运转流程</a:t>
            </a:r>
            <a:endParaRPr lang="zh-CN" altLang="en-US" sz="2400" dirty="0">
              <a:latin typeface="华文细黑" pitchFamily="2" charset="-122"/>
              <a:ea typeface="华文细黑" pitchFamily="2" charset="-122"/>
            </a:endParaRPr>
          </a:p>
        </p:txBody>
      </p:sp>
      <p:sp>
        <p:nvSpPr>
          <p:cNvPr id="56327" name="Rectangle 8"/>
          <p:cNvSpPr/>
          <p:nvPr/>
        </p:nvSpPr>
        <p:spPr>
          <a:xfrm>
            <a:off x="1852613" y="5456238"/>
            <a:ext cx="1114425" cy="457200"/>
          </a:xfrm>
          <a:prstGeom prst="rect">
            <a:avLst/>
          </a:prstGeom>
          <a:noFill/>
          <a:ln w="9525">
            <a:noFill/>
          </a:ln>
        </p:spPr>
        <p:txBody>
          <a:bodyPr wrap="none" anchor="ctr" anchorCtr="0">
            <a:spAutoFit/>
          </a:bodyPr>
          <a:p>
            <a:r>
              <a:rPr lang="en-US" altLang="zh-CN" sz="2400" dirty="0">
                <a:latin typeface="华文细黑" pitchFamily="2" charset="-122"/>
                <a:ea typeface="华文细黑" pitchFamily="2" charset="-122"/>
              </a:rPr>
              <a:t>3</a:t>
            </a:r>
            <a:r>
              <a:rPr lang="zh-CN" altLang="en-US" sz="2400" dirty="0">
                <a:latin typeface="华文细黑" pitchFamily="2" charset="-122"/>
                <a:ea typeface="华文细黑" pitchFamily="2" charset="-122"/>
              </a:rPr>
              <a:t>、</a:t>
            </a:r>
            <a:r>
              <a:rPr lang="zh-CN" altLang="en-US" sz="1800" dirty="0">
                <a:latin typeface="华文细黑" pitchFamily="2" charset="-122"/>
                <a:ea typeface="华文细黑" pitchFamily="2" charset="-122"/>
              </a:rPr>
              <a:t>修补</a:t>
            </a:r>
            <a:endParaRPr lang="zh-CN" altLang="en-US" sz="1800" dirty="0">
              <a:latin typeface="华文细黑" pitchFamily="2" charset="-122"/>
              <a:ea typeface="华文细黑" pitchFamily="2" charset="-122"/>
            </a:endParaRPr>
          </a:p>
        </p:txBody>
      </p:sp>
      <p:sp>
        <p:nvSpPr>
          <p:cNvPr id="56328" name="Rectangle 9"/>
          <p:cNvSpPr/>
          <p:nvPr/>
        </p:nvSpPr>
        <p:spPr>
          <a:xfrm>
            <a:off x="5694363" y="5456238"/>
            <a:ext cx="1571625" cy="457200"/>
          </a:xfrm>
          <a:prstGeom prst="rect">
            <a:avLst/>
          </a:prstGeom>
          <a:noFill/>
          <a:ln w="9525">
            <a:noFill/>
          </a:ln>
        </p:spPr>
        <p:txBody>
          <a:bodyPr wrap="none" anchor="ctr" anchorCtr="0">
            <a:spAutoFit/>
          </a:bodyPr>
          <a:p>
            <a:r>
              <a:rPr lang="en-US" altLang="zh-CN" sz="2400" dirty="0">
                <a:latin typeface="华文细黑" pitchFamily="2" charset="-122"/>
                <a:ea typeface="华文细黑" pitchFamily="2" charset="-122"/>
              </a:rPr>
              <a:t>4</a:t>
            </a:r>
            <a:r>
              <a:rPr lang="zh-CN" altLang="en-US" sz="2400" dirty="0">
                <a:latin typeface="华文细黑" pitchFamily="2" charset="-122"/>
                <a:ea typeface="华文细黑" pitchFamily="2" charset="-122"/>
              </a:rPr>
              <a:t>、</a:t>
            </a:r>
            <a:r>
              <a:rPr lang="zh-CN" altLang="en-US" sz="1800" dirty="0">
                <a:latin typeface="华文细黑" pitchFamily="2" charset="-122"/>
                <a:ea typeface="华文细黑" pitchFamily="2" charset="-122"/>
              </a:rPr>
              <a:t>洁净清洗</a:t>
            </a:r>
            <a:endParaRPr lang="zh-CN" altLang="en-US" sz="1800" dirty="0">
              <a:latin typeface="华文细黑" pitchFamily="2" charset="-122"/>
              <a:ea typeface="华文细黑" pitchFamily="2" charset="-122"/>
            </a:endParaRPr>
          </a:p>
        </p:txBody>
      </p:sp>
      <p:pic>
        <p:nvPicPr>
          <p:cNvPr id="56329" name="Picture 10"/>
          <p:cNvPicPr>
            <a:picLocks noChangeAspect="1"/>
          </p:cNvPicPr>
          <p:nvPr/>
        </p:nvPicPr>
        <p:blipFill>
          <a:blip r:embed="rId2"/>
          <a:stretch>
            <a:fillRect/>
          </a:stretch>
        </p:blipFill>
        <p:spPr>
          <a:xfrm>
            <a:off x="611188" y="2420938"/>
            <a:ext cx="3667125" cy="2879725"/>
          </a:xfrm>
          <a:prstGeom prst="rect">
            <a:avLst/>
          </a:prstGeom>
          <a:noFill/>
          <a:ln w="9525">
            <a:noFill/>
          </a:ln>
        </p:spPr>
      </p:pic>
      <p:pic>
        <p:nvPicPr>
          <p:cNvPr id="56330" name="Picture 11"/>
          <p:cNvPicPr>
            <a:picLocks noChangeAspect="1"/>
          </p:cNvPicPr>
          <p:nvPr/>
        </p:nvPicPr>
        <p:blipFill>
          <a:blip r:embed="rId3"/>
          <a:stretch>
            <a:fillRect/>
          </a:stretch>
        </p:blipFill>
        <p:spPr>
          <a:xfrm>
            <a:off x="4859338" y="2420938"/>
            <a:ext cx="3444875" cy="2879725"/>
          </a:xfrm>
          <a:prstGeom prst="rect">
            <a:avLst/>
          </a:prstGeom>
          <a:noFill/>
          <a:ln w="9525">
            <a:noFill/>
          </a:ln>
        </p:spPr>
      </p:pic>
      <p:sp>
        <p:nvSpPr>
          <p:cNvPr id="15"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4"/>
    </p:custData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7345" name="Group 2"/>
          <p:cNvGrpSpPr>
            <a:grpSpLocks noChangeAspect="1"/>
          </p:cNvGrpSpPr>
          <p:nvPr/>
        </p:nvGrpSpPr>
        <p:grpSpPr>
          <a:xfrm>
            <a:off x="7956550" y="6092825"/>
            <a:ext cx="1143000" cy="685800"/>
            <a:chOff x="1800" y="1752"/>
            <a:chExt cx="1800" cy="1081"/>
          </a:xfrm>
        </p:grpSpPr>
        <p:pic>
          <p:nvPicPr>
            <p:cNvPr id="57346"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57347"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57348"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7349"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7350" name="Rectangle 7"/>
          <p:cNvSpPr/>
          <p:nvPr/>
        </p:nvSpPr>
        <p:spPr>
          <a:xfrm>
            <a:off x="684213" y="1747838"/>
            <a:ext cx="4608512" cy="457200"/>
          </a:xfrm>
          <a:prstGeom prst="rect">
            <a:avLst/>
          </a:prstGeom>
          <a:noFill/>
          <a:ln w="9525">
            <a:noFill/>
          </a:ln>
        </p:spPr>
        <p:txBody>
          <a:bodyPr anchor="t" anchorCtr="0">
            <a:spAutoFit/>
          </a:bodyPr>
          <a:p>
            <a:r>
              <a:rPr lang="zh-CN" altLang="en-US" sz="2400" dirty="0">
                <a:latin typeface="华文细黑" pitchFamily="2" charset="-122"/>
                <a:ea typeface="华文细黑" pitchFamily="2" charset="-122"/>
              </a:rPr>
              <a:t>七、典型的洁净服运转流程</a:t>
            </a:r>
            <a:endParaRPr lang="zh-CN" altLang="en-US" sz="2400" dirty="0">
              <a:latin typeface="华文细黑" pitchFamily="2" charset="-122"/>
              <a:ea typeface="华文细黑" pitchFamily="2" charset="-122"/>
            </a:endParaRPr>
          </a:p>
        </p:txBody>
      </p:sp>
      <p:sp>
        <p:nvSpPr>
          <p:cNvPr id="57351" name="Rectangle 8"/>
          <p:cNvSpPr/>
          <p:nvPr/>
        </p:nvSpPr>
        <p:spPr>
          <a:xfrm>
            <a:off x="1636713" y="5456238"/>
            <a:ext cx="1114425" cy="457200"/>
          </a:xfrm>
          <a:prstGeom prst="rect">
            <a:avLst/>
          </a:prstGeom>
          <a:noFill/>
          <a:ln w="9525">
            <a:noFill/>
          </a:ln>
        </p:spPr>
        <p:txBody>
          <a:bodyPr wrap="none" anchor="ctr" anchorCtr="0">
            <a:spAutoFit/>
          </a:bodyPr>
          <a:p>
            <a:r>
              <a:rPr lang="en-US" altLang="zh-CN" sz="2400" dirty="0">
                <a:latin typeface="华文细黑" pitchFamily="2" charset="-122"/>
                <a:ea typeface="华文细黑" pitchFamily="2" charset="-122"/>
              </a:rPr>
              <a:t>5</a:t>
            </a:r>
            <a:r>
              <a:rPr lang="zh-CN" altLang="en-US" sz="2400" dirty="0">
                <a:latin typeface="华文细黑" pitchFamily="2" charset="-122"/>
                <a:ea typeface="华文细黑" pitchFamily="2" charset="-122"/>
              </a:rPr>
              <a:t>、</a:t>
            </a:r>
            <a:r>
              <a:rPr lang="zh-CN" altLang="en-US" sz="1800" dirty="0">
                <a:latin typeface="华文细黑" pitchFamily="2" charset="-122"/>
                <a:ea typeface="华文细黑" pitchFamily="2" charset="-122"/>
              </a:rPr>
              <a:t>烘干</a:t>
            </a:r>
            <a:endParaRPr lang="zh-CN" altLang="en-US" sz="1800" dirty="0">
              <a:latin typeface="华文细黑" pitchFamily="2" charset="-122"/>
              <a:ea typeface="华文细黑" pitchFamily="2" charset="-122"/>
            </a:endParaRPr>
          </a:p>
        </p:txBody>
      </p:sp>
      <p:sp>
        <p:nvSpPr>
          <p:cNvPr id="57352" name="Rectangle 9"/>
          <p:cNvSpPr/>
          <p:nvPr/>
        </p:nvSpPr>
        <p:spPr>
          <a:xfrm>
            <a:off x="5905500" y="5456238"/>
            <a:ext cx="1165225" cy="457200"/>
          </a:xfrm>
          <a:prstGeom prst="rect">
            <a:avLst/>
          </a:prstGeom>
          <a:noFill/>
          <a:ln w="9525">
            <a:noFill/>
          </a:ln>
        </p:spPr>
        <p:txBody>
          <a:bodyPr wrap="none" anchor="ctr" anchorCtr="0">
            <a:spAutoFit/>
          </a:bodyPr>
          <a:p>
            <a:r>
              <a:rPr lang="en-US" altLang="zh-CN" sz="2400" dirty="0">
                <a:latin typeface="华文细黑" pitchFamily="2" charset="-122"/>
                <a:ea typeface="华文细黑" pitchFamily="2" charset="-122"/>
              </a:rPr>
              <a:t>6</a:t>
            </a:r>
            <a:r>
              <a:rPr lang="zh-CN" altLang="en-US" sz="2400" dirty="0">
                <a:latin typeface="华文细黑" pitchFamily="2" charset="-122"/>
                <a:ea typeface="华文细黑" pitchFamily="2" charset="-122"/>
              </a:rPr>
              <a:t>、</a:t>
            </a:r>
            <a:r>
              <a:rPr lang="zh-CN" altLang="en-US" dirty="0">
                <a:latin typeface="华文细黑" pitchFamily="2" charset="-122"/>
                <a:ea typeface="华文细黑" pitchFamily="2" charset="-122"/>
              </a:rPr>
              <a:t> </a:t>
            </a:r>
            <a:r>
              <a:rPr lang="zh-CN" altLang="en-US" sz="1800" dirty="0">
                <a:latin typeface="华文细黑" pitchFamily="2" charset="-122"/>
                <a:ea typeface="华文细黑" pitchFamily="2" charset="-122"/>
              </a:rPr>
              <a:t>包装</a:t>
            </a:r>
            <a:endParaRPr lang="zh-CN" altLang="en-US" sz="1800" dirty="0">
              <a:latin typeface="华文细黑" pitchFamily="2" charset="-122"/>
              <a:ea typeface="华文细黑" pitchFamily="2" charset="-122"/>
            </a:endParaRPr>
          </a:p>
        </p:txBody>
      </p:sp>
      <p:pic>
        <p:nvPicPr>
          <p:cNvPr id="57353" name="Picture 10"/>
          <p:cNvPicPr>
            <a:picLocks noChangeAspect="1"/>
          </p:cNvPicPr>
          <p:nvPr/>
        </p:nvPicPr>
        <p:blipFill>
          <a:blip r:embed="rId2"/>
          <a:stretch>
            <a:fillRect/>
          </a:stretch>
        </p:blipFill>
        <p:spPr>
          <a:xfrm>
            <a:off x="611188" y="2420938"/>
            <a:ext cx="3627437" cy="2878137"/>
          </a:xfrm>
          <a:prstGeom prst="rect">
            <a:avLst/>
          </a:prstGeom>
          <a:noFill/>
          <a:ln w="9525">
            <a:noFill/>
          </a:ln>
        </p:spPr>
      </p:pic>
      <p:pic>
        <p:nvPicPr>
          <p:cNvPr id="57354" name="Picture 11"/>
          <p:cNvPicPr>
            <a:picLocks noChangeAspect="1"/>
          </p:cNvPicPr>
          <p:nvPr/>
        </p:nvPicPr>
        <p:blipFill>
          <a:blip r:embed="rId3"/>
          <a:stretch>
            <a:fillRect/>
          </a:stretch>
        </p:blipFill>
        <p:spPr>
          <a:xfrm>
            <a:off x="4859338" y="2420938"/>
            <a:ext cx="3678237" cy="2878137"/>
          </a:xfrm>
          <a:prstGeom prst="rect">
            <a:avLst/>
          </a:prstGeom>
          <a:noFill/>
          <a:ln w="9525">
            <a:noFill/>
          </a:ln>
        </p:spPr>
      </p:pic>
      <p:sp>
        <p:nvSpPr>
          <p:cNvPr id="15"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4"/>
    </p:custData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8369" name="Group 2"/>
          <p:cNvGrpSpPr>
            <a:grpSpLocks noChangeAspect="1"/>
          </p:cNvGrpSpPr>
          <p:nvPr/>
        </p:nvGrpSpPr>
        <p:grpSpPr>
          <a:xfrm>
            <a:off x="7956550" y="6092825"/>
            <a:ext cx="1143000" cy="685800"/>
            <a:chOff x="1800" y="1752"/>
            <a:chExt cx="1800" cy="1081"/>
          </a:xfrm>
        </p:grpSpPr>
        <p:pic>
          <p:nvPicPr>
            <p:cNvPr id="58370"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58371"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58372"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8373"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8374" name="Rectangle 7"/>
          <p:cNvSpPr/>
          <p:nvPr/>
        </p:nvSpPr>
        <p:spPr>
          <a:xfrm>
            <a:off x="684213" y="1747838"/>
            <a:ext cx="4608512" cy="457200"/>
          </a:xfrm>
          <a:prstGeom prst="rect">
            <a:avLst/>
          </a:prstGeom>
          <a:noFill/>
          <a:ln w="9525">
            <a:noFill/>
          </a:ln>
        </p:spPr>
        <p:txBody>
          <a:bodyPr anchor="t" anchorCtr="0">
            <a:spAutoFit/>
          </a:bodyPr>
          <a:p>
            <a:r>
              <a:rPr lang="zh-CN" altLang="en-US" sz="2400" dirty="0">
                <a:latin typeface="华文细黑" pitchFamily="2" charset="-122"/>
                <a:ea typeface="华文细黑" pitchFamily="2" charset="-122"/>
              </a:rPr>
              <a:t>七、典型的洁净服运转流程</a:t>
            </a:r>
            <a:endParaRPr lang="zh-CN" altLang="en-US" sz="2400" dirty="0">
              <a:latin typeface="华文细黑" pitchFamily="2" charset="-122"/>
              <a:ea typeface="华文细黑" pitchFamily="2" charset="-122"/>
            </a:endParaRPr>
          </a:p>
        </p:txBody>
      </p:sp>
      <p:sp>
        <p:nvSpPr>
          <p:cNvPr id="58375" name="Rectangle 8"/>
          <p:cNvSpPr/>
          <p:nvPr/>
        </p:nvSpPr>
        <p:spPr>
          <a:xfrm>
            <a:off x="1636713" y="5456238"/>
            <a:ext cx="1571625" cy="457200"/>
          </a:xfrm>
          <a:prstGeom prst="rect">
            <a:avLst/>
          </a:prstGeom>
          <a:noFill/>
          <a:ln w="9525">
            <a:noFill/>
          </a:ln>
        </p:spPr>
        <p:txBody>
          <a:bodyPr wrap="none" anchor="ctr" anchorCtr="0">
            <a:spAutoFit/>
          </a:bodyPr>
          <a:p>
            <a:r>
              <a:rPr lang="en-US" altLang="zh-CN" sz="2400" dirty="0">
                <a:latin typeface="华文细黑" pitchFamily="2" charset="-122"/>
                <a:ea typeface="华文细黑" pitchFamily="2" charset="-122"/>
              </a:rPr>
              <a:t>7</a:t>
            </a:r>
            <a:r>
              <a:rPr lang="zh-CN" altLang="en-US" sz="2400" dirty="0">
                <a:latin typeface="华文细黑" pitchFamily="2" charset="-122"/>
                <a:ea typeface="华文细黑" pitchFamily="2" charset="-122"/>
              </a:rPr>
              <a:t>、</a:t>
            </a:r>
            <a:r>
              <a:rPr lang="zh-CN" altLang="en-US" sz="1800" dirty="0">
                <a:latin typeface="华文细黑" pitchFamily="2" charset="-122"/>
                <a:ea typeface="华文细黑" pitchFamily="2" charset="-122"/>
              </a:rPr>
              <a:t>质量检验</a:t>
            </a:r>
            <a:endParaRPr lang="zh-CN" altLang="en-US" sz="1800" dirty="0">
              <a:latin typeface="华文细黑" pitchFamily="2" charset="-122"/>
              <a:ea typeface="华文细黑" pitchFamily="2" charset="-122"/>
            </a:endParaRPr>
          </a:p>
        </p:txBody>
      </p:sp>
      <p:sp>
        <p:nvSpPr>
          <p:cNvPr id="58376" name="Rectangle 9"/>
          <p:cNvSpPr/>
          <p:nvPr/>
        </p:nvSpPr>
        <p:spPr>
          <a:xfrm>
            <a:off x="5595938" y="5456238"/>
            <a:ext cx="2327275" cy="457200"/>
          </a:xfrm>
          <a:prstGeom prst="rect">
            <a:avLst/>
          </a:prstGeom>
          <a:noFill/>
          <a:ln w="9525">
            <a:noFill/>
          </a:ln>
        </p:spPr>
        <p:txBody>
          <a:bodyPr wrap="none" anchor="ctr" anchorCtr="0">
            <a:spAutoFit/>
          </a:bodyPr>
          <a:p>
            <a:r>
              <a:rPr lang="en-US" altLang="zh-CN" sz="2400" dirty="0">
                <a:latin typeface="华文细黑" pitchFamily="2" charset="-122"/>
                <a:ea typeface="华文细黑" pitchFamily="2" charset="-122"/>
              </a:rPr>
              <a:t>8</a:t>
            </a:r>
            <a:r>
              <a:rPr lang="zh-CN" altLang="en-US" sz="2400" dirty="0">
                <a:latin typeface="华文细黑" pitchFamily="2" charset="-122"/>
                <a:ea typeface="华文细黑" pitchFamily="2" charset="-122"/>
              </a:rPr>
              <a:t>、</a:t>
            </a:r>
            <a:r>
              <a:rPr lang="zh-CN" altLang="en-US" dirty="0">
                <a:latin typeface="华文细黑" pitchFamily="2" charset="-122"/>
                <a:ea typeface="华文细黑" pitchFamily="2" charset="-122"/>
              </a:rPr>
              <a:t> </a:t>
            </a:r>
            <a:r>
              <a:rPr lang="en-US" altLang="zh-CN" sz="1800" dirty="0">
                <a:latin typeface="华文细黑" pitchFamily="2" charset="-122"/>
                <a:ea typeface="华文细黑" pitchFamily="2" charset="-122"/>
              </a:rPr>
              <a:t>BODY BOX</a:t>
            </a:r>
            <a:r>
              <a:rPr lang="zh-CN" altLang="en-US" sz="1800" dirty="0">
                <a:latin typeface="华文细黑" pitchFamily="2" charset="-122"/>
                <a:ea typeface="华文细黑" pitchFamily="2" charset="-122"/>
              </a:rPr>
              <a:t>测试</a:t>
            </a:r>
            <a:endParaRPr lang="zh-CN" altLang="en-US" sz="1800" dirty="0">
              <a:latin typeface="华文细黑" pitchFamily="2" charset="-122"/>
              <a:ea typeface="华文细黑" pitchFamily="2" charset="-122"/>
            </a:endParaRPr>
          </a:p>
        </p:txBody>
      </p:sp>
      <p:pic>
        <p:nvPicPr>
          <p:cNvPr id="58377" name="Picture 10"/>
          <p:cNvPicPr>
            <a:picLocks noChangeAspect="1"/>
          </p:cNvPicPr>
          <p:nvPr/>
        </p:nvPicPr>
        <p:blipFill>
          <a:blip r:embed="rId2"/>
          <a:stretch>
            <a:fillRect/>
          </a:stretch>
        </p:blipFill>
        <p:spPr>
          <a:xfrm>
            <a:off x="684213" y="2420938"/>
            <a:ext cx="3678237" cy="2878137"/>
          </a:xfrm>
          <a:prstGeom prst="rect">
            <a:avLst/>
          </a:prstGeom>
          <a:noFill/>
          <a:ln w="9525">
            <a:noFill/>
          </a:ln>
        </p:spPr>
      </p:pic>
      <p:pic>
        <p:nvPicPr>
          <p:cNvPr id="58378" name="Picture 11"/>
          <p:cNvPicPr>
            <a:picLocks noChangeAspect="1"/>
          </p:cNvPicPr>
          <p:nvPr/>
        </p:nvPicPr>
        <p:blipFill>
          <a:blip r:embed="rId3"/>
          <a:stretch>
            <a:fillRect/>
          </a:stretch>
        </p:blipFill>
        <p:spPr>
          <a:xfrm>
            <a:off x="4859338" y="2420938"/>
            <a:ext cx="3678237" cy="2878137"/>
          </a:xfrm>
          <a:prstGeom prst="rect">
            <a:avLst/>
          </a:prstGeom>
          <a:noFill/>
          <a:ln w="9525">
            <a:noFill/>
          </a:ln>
        </p:spPr>
      </p:pic>
      <p:sp>
        <p:nvSpPr>
          <p:cNvPr id="15"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4"/>
    </p:custData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9393" name="Group 2"/>
          <p:cNvGrpSpPr>
            <a:grpSpLocks noChangeAspect="1"/>
          </p:cNvGrpSpPr>
          <p:nvPr/>
        </p:nvGrpSpPr>
        <p:grpSpPr>
          <a:xfrm>
            <a:off x="7956550" y="6092825"/>
            <a:ext cx="1143000" cy="685800"/>
            <a:chOff x="1800" y="1752"/>
            <a:chExt cx="1800" cy="1081"/>
          </a:xfrm>
        </p:grpSpPr>
        <p:pic>
          <p:nvPicPr>
            <p:cNvPr id="59394"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59395"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59396"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9397" name="Text Box 6"/>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59398" name="Rectangle 7"/>
          <p:cNvSpPr/>
          <p:nvPr/>
        </p:nvSpPr>
        <p:spPr>
          <a:xfrm>
            <a:off x="684213" y="1773238"/>
            <a:ext cx="5183187" cy="457200"/>
          </a:xfrm>
          <a:prstGeom prst="rect">
            <a:avLst/>
          </a:prstGeom>
          <a:noFill/>
          <a:ln w="9525">
            <a:noFill/>
          </a:ln>
        </p:spPr>
        <p:txBody>
          <a:bodyPr anchor="t" anchorCtr="0">
            <a:spAutoFit/>
          </a:bodyPr>
          <a:p>
            <a:r>
              <a:rPr lang="zh-CN" altLang="en-US" sz="2400" dirty="0">
                <a:latin typeface="华文细黑" pitchFamily="2" charset="-122"/>
                <a:ea typeface="华文细黑" pitchFamily="2" charset="-122"/>
              </a:rPr>
              <a:t>七、典型的洁净服运转流程</a:t>
            </a:r>
            <a:endParaRPr lang="zh-CN" altLang="en-US" sz="2400" dirty="0">
              <a:latin typeface="华文细黑" pitchFamily="2" charset="-122"/>
              <a:ea typeface="华文细黑" pitchFamily="2" charset="-122"/>
            </a:endParaRPr>
          </a:p>
        </p:txBody>
      </p:sp>
      <p:sp>
        <p:nvSpPr>
          <p:cNvPr id="59399" name="Rectangle 8"/>
          <p:cNvSpPr/>
          <p:nvPr/>
        </p:nvSpPr>
        <p:spPr>
          <a:xfrm>
            <a:off x="1720850" y="5456238"/>
            <a:ext cx="1343025" cy="457200"/>
          </a:xfrm>
          <a:prstGeom prst="rect">
            <a:avLst/>
          </a:prstGeom>
          <a:noFill/>
          <a:ln w="9525">
            <a:noFill/>
          </a:ln>
        </p:spPr>
        <p:txBody>
          <a:bodyPr wrap="none" anchor="ctr" anchorCtr="0">
            <a:spAutoFit/>
          </a:bodyPr>
          <a:p>
            <a:r>
              <a:rPr lang="en-US" altLang="zh-CN" sz="2400" dirty="0">
                <a:latin typeface="华文细黑" pitchFamily="2" charset="-122"/>
                <a:ea typeface="华文细黑" pitchFamily="2" charset="-122"/>
              </a:rPr>
              <a:t>9</a:t>
            </a:r>
            <a:r>
              <a:rPr lang="zh-CN" altLang="en-US" sz="2400" dirty="0">
                <a:latin typeface="华文细黑" pitchFamily="2" charset="-122"/>
                <a:ea typeface="华文细黑" pitchFamily="2" charset="-122"/>
              </a:rPr>
              <a:t>、</a:t>
            </a:r>
            <a:r>
              <a:rPr lang="zh-CN" altLang="en-US" sz="1800" dirty="0">
                <a:latin typeface="华文细黑" pitchFamily="2" charset="-122"/>
                <a:ea typeface="华文细黑" pitchFamily="2" charset="-122"/>
              </a:rPr>
              <a:t>待分发</a:t>
            </a:r>
            <a:endParaRPr lang="zh-CN" altLang="en-US" sz="1800" dirty="0">
              <a:latin typeface="华文细黑" pitchFamily="2" charset="-122"/>
              <a:ea typeface="华文细黑" pitchFamily="2" charset="-122"/>
            </a:endParaRPr>
          </a:p>
        </p:txBody>
      </p:sp>
      <p:sp>
        <p:nvSpPr>
          <p:cNvPr id="59400" name="Rectangle 9"/>
          <p:cNvSpPr/>
          <p:nvPr/>
        </p:nvSpPr>
        <p:spPr>
          <a:xfrm>
            <a:off x="5595938" y="5456238"/>
            <a:ext cx="1612900" cy="457200"/>
          </a:xfrm>
          <a:prstGeom prst="rect">
            <a:avLst/>
          </a:prstGeom>
          <a:noFill/>
          <a:ln w="9525">
            <a:noFill/>
          </a:ln>
        </p:spPr>
        <p:txBody>
          <a:bodyPr wrap="none" anchor="ctr" anchorCtr="0">
            <a:spAutoFit/>
          </a:bodyPr>
          <a:p>
            <a:r>
              <a:rPr lang="en-US" altLang="zh-CN" sz="2400" dirty="0">
                <a:latin typeface="华文细黑" pitchFamily="2" charset="-122"/>
                <a:ea typeface="华文细黑" pitchFamily="2" charset="-122"/>
              </a:rPr>
              <a:t>10</a:t>
            </a:r>
            <a:r>
              <a:rPr lang="zh-CN" altLang="en-US" sz="2400" dirty="0">
                <a:latin typeface="华文细黑" pitchFamily="2" charset="-122"/>
                <a:ea typeface="华文细黑" pitchFamily="2" charset="-122"/>
              </a:rPr>
              <a:t>、</a:t>
            </a:r>
            <a:r>
              <a:rPr lang="zh-CN" altLang="en-US" dirty="0">
                <a:latin typeface="华文细黑" pitchFamily="2" charset="-122"/>
                <a:ea typeface="华文细黑" pitchFamily="2" charset="-122"/>
              </a:rPr>
              <a:t> </a:t>
            </a:r>
            <a:r>
              <a:rPr lang="en-US" altLang="en-US" dirty="0">
                <a:latin typeface="华文细黑" pitchFamily="2" charset="-122"/>
                <a:ea typeface="华文细黑" pitchFamily="2" charset="-122"/>
              </a:rPr>
              <a:t> </a:t>
            </a:r>
            <a:r>
              <a:rPr lang="en-US" altLang="en-US" sz="1800" dirty="0">
                <a:latin typeface="华文细黑" pitchFamily="2" charset="-122"/>
                <a:ea typeface="华文细黑" pitchFamily="2" charset="-122"/>
              </a:rPr>
              <a:t>客户处</a:t>
            </a:r>
            <a:endParaRPr lang="zh-CN" altLang="en-US" sz="1800" dirty="0">
              <a:latin typeface="华文细黑" pitchFamily="2" charset="-122"/>
              <a:ea typeface="华文细黑" pitchFamily="2" charset="-122"/>
            </a:endParaRPr>
          </a:p>
        </p:txBody>
      </p:sp>
      <p:pic>
        <p:nvPicPr>
          <p:cNvPr id="59401" name="Picture 10"/>
          <p:cNvPicPr>
            <a:picLocks noChangeAspect="1"/>
          </p:cNvPicPr>
          <p:nvPr/>
        </p:nvPicPr>
        <p:blipFill>
          <a:blip r:embed="rId2"/>
          <a:stretch>
            <a:fillRect/>
          </a:stretch>
        </p:blipFill>
        <p:spPr>
          <a:xfrm>
            <a:off x="611188" y="2420938"/>
            <a:ext cx="3678237" cy="2878137"/>
          </a:xfrm>
          <a:prstGeom prst="rect">
            <a:avLst/>
          </a:prstGeom>
          <a:noFill/>
          <a:ln w="9525">
            <a:noFill/>
          </a:ln>
        </p:spPr>
      </p:pic>
      <p:pic>
        <p:nvPicPr>
          <p:cNvPr id="59402" name="Picture 11"/>
          <p:cNvPicPr>
            <a:picLocks noChangeAspect="1"/>
          </p:cNvPicPr>
          <p:nvPr/>
        </p:nvPicPr>
        <p:blipFill>
          <a:blip r:embed="rId3"/>
          <a:stretch>
            <a:fillRect/>
          </a:stretch>
        </p:blipFill>
        <p:spPr>
          <a:xfrm>
            <a:off x="4781550" y="2422525"/>
            <a:ext cx="3678238" cy="2878138"/>
          </a:xfrm>
          <a:prstGeom prst="rect">
            <a:avLst/>
          </a:prstGeom>
          <a:noFill/>
          <a:ln w="9525">
            <a:noFill/>
          </a:ln>
        </p:spPr>
      </p:pic>
      <p:sp>
        <p:nvSpPr>
          <p:cNvPr id="15"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4"/>
    </p:custData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0417" name="Group 2"/>
          <p:cNvGrpSpPr>
            <a:grpSpLocks noChangeAspect="1"/>
          </p:cNvGrpSpPr>
          <p:nvPr/>
        </p:nvGrpSpPr>
        <p:grpSpPr>
          <a:xfrm>
            <a:off x="7956550" y="6092825"/>
            <a:ext cx="1143000" cy="685800"/>
            <a:chOff x="1800" y="1752"/>
            <a:chExt cx="1800" cy="1081"/>
          </a:xfrm>
        </p:grpSpPr>
        <p:pic>
          <p:nvPicPr>
            <p:cNvPr id="60418"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60419"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60420"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60421"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八、总结</a:t>
            </a:r>
            <a:endParaRPr lang="zh-CN" altLang="en-US" sz="2400" dirty="0">
              <a:latin typeface="华文细黑" pitchFamily="2" charset="-122"/>
              <a:ea typeface="华文细黑" pitchFamily="2" charset="-122"/>
            </a:endParaRPr>
          </a:p>
        </p:txBody>
      </p:sp>
      <p:sp>
        <p:nvSpPr>
          <p:cNvPr id="60422" name="Text Box 8"/>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60423" name="Text Box 9"/>
          <p:cNvSpPr txBox="1"/>
          <p:nvPr/>
        </p:nvSpPr>
        <p:spPr>
          <a:xfrm>
            <a:off x="684213" y="2743200"/>
            <a:ext cx="7991475" cy="3278188"/>
          </a:xfrm>
          <a:prstGeom prst="rect">
            <a:avLst/>
          </a:prstGeom>
          <a:noFill/>
          <a:ln w="9525">
            <a:noFill/>
          </a:ln>
        </p:spPr>
        <p:txBody>
          <a:bodyPr anchor="t" anchorCtr="0">
            <a:spAutoFit/>
          </a:bodyPr>
          <a:p>
            <a:pPr marL="342900" indent="-342900" algn="just">
              <a:lnSpc>
                <a:spcPct val="145000"/>
              </a:lnSpc>
            </a:pPr>
            <a:r>
              <a:rPr lang="en-US" altLang="zh-CN" dirty="0">
                <a:solidFill>
                  <a:srgbClr val="000000"/>
                </a:solidFill>
                <a:latin typeface="华文细黑" pitchFamily="2" charset="-122"/>
                <a:ea typeface="华文细黑" pitchFamily="2" charset="-122"/>
              </a:rPr>
              <a:t>⑴ </a:t>
            </a:r>
            <a:r>
              <a:rPr lang="zh-CN" altLang="en-US" dirty="0">
                <a:solidFill>
                  <a:srgbClr val="000000"/>
                </a:solidFill>
                <a:latin typeface="华文细黑" pitchFamily="2" charset="-122"/>
                <a:ea typeface="华文细黑" pitchFamily="2" charset="-122"/>
              </a:rPr>
              <a:t>洁净服应能防护人员及其日常服装所散发的污物污染洁净室环境和产品。为尽量提高这种防护作用，应确定选择屏障性织物、洁净服样式及对人员的覆盖程度的原则。</a:t>
            </a:r>
            <a:endParaRPr lang="zh-CN" altLang="en-US" dirty="0">
              <a:solidFill>
                <a:srgbClr val="000000"/>
              </a:solidFill>
              <a:latin typeface="华文细黑" pitchFamily="2" charset="-122"/>
              <a:ea typeface="华文细黑" pitchFamily="2" charset="-122"/>
            </a:endParaRPr>
          </a:p>
          <a:p>
            <a:pPr marL="342900" indent="-342900" algn="just">
              <a:lnSpc>
                <a:spcPct val="145000"/>
              </a:lnSpc>
            </a:pPr>
            <a:r>
              <a:rPr lang="zh-CN" altLang="en-US" dirty="0">
                <a:solidFill>
                  <a:srgbClr val="000000"/>
                </a:solidFill>
                <a:latin typeface="华文细黑" pitchFamily="2" charset="-122"/>
                <a:ea typeface="华文细黑" pitchFamily="2" charset="-122"/>
              </a:rPr>
              <a:t>⑵  洁净服应用耐磨的、起毛少的、不会析出污染物的织物和材料制作。</a:t>
            </a:r>
            <a:endParaRPr lang="zh-CN" altLang="en-US" dirty="0">
              <a:solidFill>
                <a:srgbClr val="000000"/>
              </a:solidFill>
              <a:latin typeface="华文细黑" pitchFamily="2" charset="-122"/>
              <a:ea typeface="华文细黑" pitchFamily="2" charset="-122"/>
            </a:endParaRPr>
          </a:p>
          <a:p>
            <a:pPr marL="342900" indent="-342900" algn="just">
              <a:lnSpc>
                <a:spcPct val="145000"/>
              </a:lnSpc>
            </a:pPr>
            <a:r>
              <a:rPr lang="zh-CN" altLang="en-US" dirty="0">
                <a:solidFill>
                  <a:srgbClr val="000000"/>
                </a:solidFill>
                <a:latin typeface="华文细黑" pitchFamily="2" charset="-122"/>
                <a:ea typeface="华文细黑" pitchFamily="2" charset="-122"/>
              </a:rPr>
              <a:t>⑶  进入洁净室前更换干净洁净服的频率由产品和工艺的洁净度要求而定。</a:t>
            </a:r>
            <a:endParaRPr lang="zh-CN" altLang="en-US" dirty="0">
              <a:solidFill>
                <a:srgbClr val="000000"/>
              </a:solidFill>
              <a:latin typeface="华文细黑" pitchFamily="2" charset="-122"/>
              <a:ea typeface="华文细黑" pitchFamily="2" charset="-122"/>
            </a:endParaRPr>
          </a:p>
          <a:p>
            <a:pPr marL="342900" indent="-342900" algn="just">
              <a:lnSpc>
                <a:spcPct val="145000"/>
              </a:lnSpc>
            </a:pPr>
            <a:r>
              <a:rPr lang="zh-CN" altLang="en-US" dirty="0">
                <a:solidFill>
                  <a:srgbClr val="000000"/>
                </a:solidFill>
                <a:latin typeface="华文细黑" pitchFamily="2" charset="-122"/>
                <a:ea typeface="华文细黑" pitchFamily="2" charset="-122"/>
              </a:rPr>
              <a:t>⑷  重复使用的洁净服应定期进行处理，以清除污染。</a:t>
            </a:r>
            <a:endParaRPr lang="zh-CN" altLang="en-US" dirty="0">
              <a:solidFill>
                <a:srgbClr val="000000"/>
              </a:solidFill>
              <a:latin typeface="华文细黑" pitchFamily="2" charset="-122"/>
              <a:ea typeface="华文细黑" pitchFamily="2" charset="-122"/>
            </a:endParaRPr>
          </a:p>
          <a:p>
            <a:pPr marL="342900" indent="-342900" algn="just">
              <a:lnSpc>
                <a:spcPct val="145000"/>
              </a:lnSpc>
            </a:pPr>
            <a:r>
              <a:rPr lang="zh-CN" altLang="en-US" dirty="0">
                <a:solidFill>
                  <a:srgbClr val="000000"/>
                </a:solidFill>
                <a:latin typeface="华文细黑" pitchFamily="2" charset="-122"/>
                <a:ea typeface="华文细黑" pitchFamily="2" charset="-122"/>
              </a:rPr>
              <a:t>⑸  应对洁净服的清洁、处理（包括按要求进行消毒、灭菌）和包装做出详细规定。</a:t>
            </a:r>
            <a:endParaRPr lang="zh-CN" altLang="en-US" dirty="0">
              <a:solidFill>
                <a:srgbClr val="000000"/>
              </a:solidFill>
              <a:latin typeface="华文细黑" pitchFamily="2" charset="-122"/>
              <a:ea typeface="华文细黑" pitchFamily="2" charset="-122"/>
            </a:endParaRPr>
          </a:p>
          <a:p>
            <a:pPr marL="342900" indent="-342900" algn="just">
              <a:lnSpc>
                <a:spcPct val="145000"/>
              </a:lnSpc>
            </a:pPr>
            <a:r>
              <a:rPr lang="zh-CN" altLang="en-US" dirty="0">
                <a:solidFill>
                  <a:srgbClr val="000000"/>
                </a:solidFill>
                <a:latin typeface="华文细黑" pitchFamily="2" charset="-122"/>
                <a:ea typeface="华文细黑" pitchFamily="2" charset="-122"/>
              </a:rPr>
              <a:t>⑹  应采用被污染几率最少的规范方式运输和贮存洁净服。</a:t>
            </a:r>
            <a:endParaRPr lang="zh-CN" altLang="en-US" dirty="0">
              <a:solidFill>
                <a:srgbClr val="000000"/>
              </a:solidFill>
              <a:latin typeface="华文细黑" pitchFamily="2" charset="-122"/>
              <a:ea typeface="华文细黑" pitchFamily="2" charset="-122"/>
            </a:endParaRPr>
          </a:p>
          <a:p>
            <a:pPr marL="342900" indent="-342900" algn="just">
              <a:lnSpc>
                <a:spcPct val="145000"/>
              </a:lnSpc>
            </a:pPr>
            <a:r>
              <a:rPr lang="zh-CN" altLang="en-US" dirty="0">
                <a:solidFill>
                  <a:srgbClr val="000000"/>
                </a:solidFill>
                <a:latin typeface="华文细黑" pitchFamily="2" charset="-122"/>
                <a:ea typeface="华文细黑" pitchFamily="2" charset="-122"/>
              </a:rPr>
              <a:t>⑺ 洁净服除洗涤、修理或调换外，无论是清洁带包装的还是脏的，都不应拿出贮存区和洁净室范围。</a:t>
            </a:r>
            <a:endParaRPr lang="zh-CN" altLang="en-US" dirty="0">
              <a:solidFill>
                <a:srgbClr val="000000"/>
              </a:solidFill>
              <a:latin typeface="华文细黑" pitchFamily="2" charset="-122"/>
              <a:ea typeface="华文细黑" pitchFamily="2" charset="-122"/>
            </a:endParaRPr>
          </a:p>
        </p:txBody>
      </p:sp>
      <p:sp>
        <p:nvSpPr>
          <p:cNvPr id="71690" name="Rectangle 10"/>
          <p:cNvSpPr>
            <a:spLocks noChangeArrowheads="1"/>
          </p:cNvSpPr>
          <p:nvPr/>
        </p:nvSpPr>
        <p:spPr bwMode="auto">
          <a:xfrm>
            <a:off x="900113" y="2341563"/>
            <a:ext cx="5976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00000"/>
                </a:solidFill>
                <a:effectLst>
                  <a:outerShdw blurRad="38100" dist="38100" dir="2700000" algn="tl">
                    <a:srgbClr val="C0C0C0"/>
                  </a:outerShdw>
                </a:effectLst>
                <a:uLnTx/>
                <a:uFillTx/>
                <a:latin typeface="华文细黑" pitchFamily="2" charset="-122"/>
                <a:ea typeface="华文细黑" pitchFamily="2" charset="-122"/>
                <a:cs typeface="+mn-cs"/>
                <a:sym typeface="+mn-ea"/>
              </a:rPr>
              <a:t>洁净室及其他受控环境服装系统要素：</a:t>
            </a:r>
            <a:endParaRPr kumimoji="0" lang="zh-CN" altLang="en-US" sz="1800" b="1" i="0" u="none" strike="noStrike" kern="1200" cap="none" spc="0" normalizeH="0" baseline="0" noProof="0">
              <a:ln>
                <a:noFill/>
              </a:ln>
              <a:solidFill>
                <a:srgbClr val="000000"/>
              </a:solidFill>
              <a:effectLst>
                <a:outerShdw blurRad="38100" dist="38100" dir="2700000" algn="tl">
                  <a:srgbClr val="C0C0C0"/>
                </a:outerShdw>
              </a:effectLst>
              <a:uLnTx/>
              <a:uFillTx/>
              <a:latin typeface="华文细黑" pitchFamily="2" charset="-122"/>
              <a:ea typeface="华文细黑" pitchFamily="2" charset="-122"/>
              <a:cs typeface="+mn-cs"/>
              <a:sym typeface="+mn-ea"/>
            </a:endParaRPr>
          </a:p>
        </p:txBody>
      </p:sp>
      <p:sp>
        <p:nvSpPr>
          <p:cNvPr id="13"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1441" name="Group 2"/>
          <p:cNvGrpSpPr>
            <a:grpSpLocks noChangeAspect="1"/>
          </p:cNvGrpSpPr>
          <p:nvPr/>
        </p:nvGrpSpPr>
        <p:grpSpPr>
          <a:xfrm>
            <a:off x="7956550" y="6092825"/>
            <a:ext cx="1143000" cy="685800"/>
            <a:chOff x="1800" y="1752"/>
            <a:chExt cx="1800" cy="1081"/>
          </a:xfrm>
        </p:grpSpPr>
        <p:pic>
          <p:nvPicPr>
            <p:cNvPr id="61442"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61443"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61444"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61445"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八、总结</a:t>
            </a:r>
            <a:endParaRPr lang="zh-CN" altLang="en-US" sz="2400" dirty="0">
              <a:latin typeface="华文细黑" pitchFamily="2" charset="-122"/>
              <a:ea typeface="华文细黑" pitchFamily="2" charset="-122"/>
            </a:endParaRPr>
          </a:p>
        </p:txBody>
      </p:sp>
      <p:sp>
        <p:nvSpPr>
          <p:cNvPr id="61446" name="Text Box 8"/>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61447" name="Text Box 9"/>
          <p:cNvSpPr txBox="1"/>
          <p:nvPr/>
        </p:nvSpPr>
        <p:spPr>
          <a:xfrm>
            <a:off x="684213" y="2868613"/>
            <a:ext cx="7991475" cy="2840037"/>
          </a:xfrm>
          <a:prstGeom prst="rect">
            <a:avLst/>
          </a:prstGeom>
          <a:noFill/>
          <a:ln w="9525">
            <a:noFill/>
          </a:ln>
        </p:spPr>
        <p:txBody>
          <a:bodyPr anchor="t" anchorCtr="0">
            <a:spAutoFit/>
          </a:bodyPr>
          <a:p>
            <a:pPr marL="342900" indent="-342900" algn="just">
              <a:lnSpc>
                <a:spcPct val="150000"/>
              </a:lnSpc>
            </a:pPr>
            <a:r>
              <a:rPr lang="en-US" altLang="zh-CN" dirty="0">
                <a:solidFill>
                  <a:srgbClr val="000000"/>
                </a:solidFill>
                <a:latin typeface="华文细黑" pitchFamily="2" charset="-122"/>
                <a:ea typeface="华文细黑" pitchFamily="2" charset="-122"/>
              </a:rPr>
              <a:t>⑻  </a:t>
            </a:r>
            <a:r>
              <a:rPr lang="zh-CN" altLang="en-US" dirty="0">
                <a:solidFill>
                  <a:srgbClr val="000000"/>
                </a:solidFill>
                <a:latin typeface="华文细黑" pitchFamily="2" charset="-122"/>
                <a:ea typeface="华文细黑" pitchFamily="2" charset="-122"/>
              </a:rPr>
              <a:t>应采用防止或尽量降低污染传播的方式穿、脱洁净服。</a:t>
            </a:r>
            <a:endParaRPr lang="zh-CN" altLang="en-US" dirty="0">
              <a:solidFill>
                <a:srgbClr val="000000"/>
              </a:solidFill>
              <a:latin typeface="华文细黑" pitchFamily="2" charset="-122"/>
              <a:ea typeface="华文细黑" pitchFamily="2" charset="-122"/>
            </a:endParaRPr>
          </a:p>
          <a:p>
            <a:pPr marL="342900" indent="-342900" algn="just">
              <a:lnSpc>
                <a:spcPct val="150000"/>
              </a:lnSpc>
            </a:pPr>
            <a:r>
              <a:rPr lang="zh-CN" altLang="en-US" dirty="0">
                <a:solidFill>
                  <a:srgbClr val="000000"/>
                </a:solidFill>
                <a:latin typeface="华文细黑" pitchFamily="2" charset="-122"/>
                <a:ea typeface="华文细黑" pitchFamily="2" charset="-122"/>
              </a:rPr>
              <a:t>⑼  如洁净服要再次使用，应妥善存放，确保尽量减少污染。</a:t>
            </a:r>
            <a:endParaRPr lang="zh-CN" altLang="en-US" dirty="0">
              <a:solidFill>
                <a:srgbClr val="000000"/>
              </a:solidFill>
              <a:latin typeface="华文细黑" pitchFamily="2" charset="-122"/>
              <a:ea typeface="华文细黑" pitchFamily="2" charset="-122"/>
            </a:endParaRPr>
          </a:p>
          <a:p>
            <a:pPr marL="342900" indent="-342900" algn="just">
              <a:lnSpc>
                <a:spcPct val="150000"/>
              </a:lnSpc>
            </a:pPr>
            <a:r>
              <a:rPr lang="zh-CN" altLang="en-US" dirty="0">
                <a:solidFill>
                  <a:srgbClr val="000000"/>
                </a:solidFill>
                <a:latin typeface="华文细黑" pitchFamily="2" charset="-122"/>
                <a:ea typeface="华文细黑" pitchFamily="2" charset="-122"/>
              </a:rPr>
              <a:t>⑽  应定期对洁净服进行检查，以保证其污染控制特性符合规定。</a:t>
            </a:r>
            <a:endParaRPr lang="zh-CN" altLang="en-US" dirty="0">
              <a:solidFill>
                <a:srgbClr val="000000"/>
              </a:solidFill>
              <a:latin typeface="华文细黑" pitchFamily="2" charset="-122"/>
              <a:ea typeface="华文细黑" pitchFamily="2" charset="-122"/>
            </a:endParaRPr>
          </a:p>
          <a:p>
            <a:pPr marL="342900" indent="-342900" algn="just">
              <a:lnSpc>
                <a:spcPct val="150000"/>
              </a:lnSpc>
            </a:pPr>
            <a:r>
              <a:rPr lang="zh-CN" altLang="en-US" dirty="0">
                <a:solidFill>
                  <a:srgbClr val="000000"/>
                </a:solidFill>
                <a:latin typeface="华文细黑" pitchFamily="2" charset="-122"/>
                <a:ea typeface="华文细黑" pitchFamily="2" charset="-122"/>
              </a:rPr>
              <a:t>⑾  应考虑穿着洁净服对人体舒适性的影响。</a:t>
            </a:r>
            <a:endParaRPr lang="zh-CN" altLang="en-US" dirty="0">
              <a:solidFill>
                <a:srgbClr val="000000"/>
              </a:solidFill>
              <a:latin typeface="华文细黑" pitchFamily="2" charset="-122"/>
              <a:ea typeface="华文细黑" pitchFamily="2" charset="-122"/>
            </a:endParaRPr>
          </a:p>
          <a:p>
            <a:pPr marL="342900" indent="-342900" algn="just">
              <a:lnSpc>
                <a:spcPct val="150000"/>
              </a:lnSpc>
            </a:pPr>
            <a:r>
              <a:rPr lang="zh-CN" altLang="en-US" dirty="0">
                <a:solidFill>
                  <a:srgbClr val="000000"/>
                </a:solidFill>
                <a:latin typeface="华文细黑" pitchFamily="2" charset="-122"/>
                <a:ea typeface="华文细黑" pitchFamily="2" charset="-122"/>
              </a:rPr>
              <a:t>⑿  应考虑特定应用所需洁净服的特殊性（如化学、物理或微生物方面的）。</a:t>
            </a:r>
            <a:endParaRPr lang="zh-CN" altLang="en-US" dirty="0">
              <a:solidFill>
                <a:srgbClr val="000000"/>
              </a:solidFill>
              <a:latin typeface="华文细黑" pitchFamily="2" charset="-122"/>
              <a:ea typeface="华文细黑" pitchFamily="2" charset="-122"/>
            </a:endParaRPr>
          </a:p>
          <a:p>
            <a:pPr marL="342900" indent="-342900" algn="just">
              <a:lnSpc>
                <a:spcPct val="150000"/>
              </a:lnSpc>
            </a:pPr>
            <a:r>
              <a:rPr lang="zh-CN" altLang="en-US" dirty="0">
                <a:solidFill>
                  <a:srgbClr val="000000"/>
                </a:solidFill>
                <a:latin typeface="华文细黑" pitchFamily="2" charset="-122"/>
                <a:ea typeface="华文细黑" pitchFamily="2" charset="-122"/>
              </a:rPr>
              <a:t>⒀  在紧急撤离及其后应对洁净服予以特殊处理。</a:t>
            </a:r>
            <a:endParaRPr lang="zh-CN" altLang="en-US" dirty="0">
              <a:solidFill>
                <a:srgbClr val="000000"/>
              </a:solidFill>
              <a:latin typeface="华文细黑" pitchFamily="2" charset="-122"/>
              <a:ea typeface="华文细黑" pitchFamily="2" charset="-122"/>
            </a:endParaRPr>
          </a:p>
          <a:p>
            <a:pPr marL="342900" indent="-342900" algn="just">
              <a:lnSpc>
                <a:spcPct val="150000"/>
              </a:lnSpc>
            </a:pPr>
            <a:r>
              <a:rPr lang="en-US" altLang="zh-CN" b="1" dirty="0">
                <a:solidFill>
                  <a:srgbClr val="000000"/>
                </a:solidFill>
                <a:latin typeface="华文细黑" pitchFamily="2" charset="-122"/>
                <a:ea typeface="华文细黑" pitchFamily="2" charset="-122"/>
              </a:rPr>
              <a:t>————</a:t>
            </a:r>
            <a:r>
              <a:rPr lang="en-US" altLang="zh-CN" sz="2400" b="1" dirty="0">
                <a:latin typeface="华文细黑" pitchFamily="2" charset="-122"/>
                <a:ea typeface="华文细黑" pitchFamily="2" charset="-122"/>
              </a:rPr>
              <a:t>ISO 14644-5 </a:t>
            </a:r>
            <a:r>
              <a:rPr lang="zh-CN" altLang="en-US" sz="2400" b="1" dirty="0">
                <a:latin typeface="华文细黑" pitchFamily="2" charset="-122"/>
                <a:ea typeface="华文细黑" pitchFamily="2" charset="-122"/>
              </a:rPr>
              <a:t>洁净室及相关受控环境  第</a:t>
            </a:r>
            <a:r>
              <a:rPr lang="en-US" altLang="zh-CN" sz="2400" b="1" dirty="0">
                <a:latin typeface="华文细黑" pitchFamily="2" charset="-122"/>
                <a:ea typeface="华文细黑" pitchFamily="2" charset="-122"/>
              </a:rPr>
              <a:t>5</a:t>
            </a:r>
            <a:r>
              <a:rPr lang="zh-CN" altLang="en-US" sz="2400" b="1" dirty="0">
                <a:latin typeface="华文细黑" pitchFamily="2" charset="-122"/>
                <a:ea typeface="华文细黑" pitchFamily="2" charset="-122"/>
              </a:rPr>
              <a:t>部分  运行</a:t>
            </a:r>
            <a:endParaRPr lang="zh-CN" altLang="en-US" sz="2400" b="1" dirty="0">
              <a:latin typeface="华文细黑" pitchFamily="2" charset="-122"/>
              <a:ea typeface="华文细黑" pitchFamily="2" charset="-122"/>
            </a:endParaRPr>
          </a:p>
        </p:txBody>
      </p:sp>
      <p:sp>
        <p:nvSpPr>
          <p:cNvPr id="72714" name="Rectangle 10"/>
          <p:cNvSpPr>
            <a:spLocks noChangeArrowheads="1"/>
          </p:cNvSpPr>
          <p:nvPr/>
        </p:nvSpPr>
        <p:spPr bwMode="auto">
          <a:xfrm>
            <a:off x="900113" y="2341563"/>
            <a:ext cx="5976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00000"/>
                </a:solidFill>
                <a:effectLst>
                  <a:outerShdw blurRad="38100" dist="38100" dir="2700000" algn="tl">
                    <a:srgbClr val="C0C0C0"/>
                  </a:outerShdw>
                </a:effectLst>
                <a:uLnTx/>
                <a:uFillTx/>
                <a:latin typeface="华文细黑" pitchFamily="2" charset="-122"/>
                <a:ea typeface="华文细黑" pitchFamily="2" charset="-122"/>
                <a:cs typeface="+mn-cs"/>
                <a:sym typeface="+mn-ea"/>
              </a:rPr>
              <a:t>洁净室及其他受控环境服装系统要素：</a:t>
            </a:r>
            <a:endParaRPr kumimoji="0" lang="zh-CN" altLang="en-US" sz="1800" b="1" i="0" u="none" strike="noStrike" kern="1200" cap="none" spc="0" normalizeH="0" baseline="0" noProof="0">
              <a:ln>
                <a:noFill/>
              </a:ln>
              <a:solidFill>
                <a:srgbClr val="000000"/>
              </a:solidFill>
              <a:effectLst>
                <a:outerShdw blurRad="38100" dist="38100" dir="2700000" algn="tl">
                  <a:srgbClr val="C0C0C0"/>
                </a:outerShdw>
              </a:effectLst>
              <a:uLnTx/>
              <a:uFillTx/>
              <a:latin typeface="华文细黑" pitchFamily="2" charset="-122"/>
              <a:ea typeface="华文细黑" pitchFamily="2" charset="-122"/>
              <a:cs typeface="+mn-cs"/>
              <a:sym typeface="+mn-ea"/>
            </a:endParaRPr>
          </a:p>
        </p:txBody>
      </p:sp>
      <p:sp>
        <p:nvSpPr>
          <p:cNvPr id="13"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2"/>
    </p:custData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2465" name="Group 2"/>
          <p:cNvGrpSpPr>
            <a:grpSpLocks noChangeAspect="1"/>
          </p:cNvGrpSpPr>
          <p:nvPr/>
        </p:nvGrpSpPr>
        <p:grpSpPr>
          <a:xfrm>
            <a:off x="7956550" y="6092825"/>
            <a:ext cx="1143000" cy="685800"/>
            <a:chOff x="1800" y="1752"/>
            <a:chExt cx="1800" cy="1081"/>
          </a:xfrm>
        </p:grpSpPr>
        <p:pic>
          <p:nvPicPr>
            <p:cNvPr id="62466"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62467"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62468"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62469" name="Text Box 8"/>
          <p:cNvSpPr txBox="1"/>
          <p:nvPr/>
        </p:nvSpPr>
        <p:spPr>
          <a:xfrm>
            <a:off x="4211638" y="2781300"/>
            <a:ext cx="3671887" cy="409575"/>
          </a:xfrm>
          <a:prstGeom prst="rect">
            <a:avLst/>
          </a:prstGeom>
          <a:noFill/>
          <a:ln w="9525">
            <a:noFill/>
          </a:ln>
        </p:spPr>
        <p:txBody>
          <a:bodyPr anchor="t" anchorCtr="0">
            <a:spAutoFit/>
          </a:bodyPr>
          <a:p>
            <a:pPr>
              <a:lnSpc>
                <a:spcPct val="130000"/>
              </a:lnSpc>
              <a:spcBef>
                <a:spcPct val="50000"/>
              </a:spcBef>
            </a:pPr>
            <a:endParaRPr lang="zh-CN" altLang="zh-CN" dirty="0">
              <a:latin typeface="Arial" panose="020B0604020202020204" pitchFamily="34" charset="0"/>
              <a:ea typeface="华文细黑" pitchFamily="2" charset="-122"/>
            </a:endParaRPr>
          </a:p>
        </p:txBody>
      </p:sp>
      <p:sp>
        <p:nvSpPr>
          <p:cNvPr id="62470" name="Rectangle 11"/>
          <p:cNvSpPr>
            <a:spLocks noGrp="1"/>
          </p:cNvSpPr>
          <p:nvPr>
            <p:ph type="title"/>
          </p:nvPr>
        </p:nvSpPr>
        <p:spPr>
          <a:xfrm>
            <a:off x="1403350" y="2997200"/>
            <a:ext cx="5795963" cy="792163"/>
          </a:xfrm>
          <a:ln/>
        </p:spPr>
        <p:txBody>
          <a:bodyPr wrap="square" lIns="91440" tIns="45720" rIns="91440" bIns="45720" anchor="ctr" anchorCtr="0"/>
          <a:p>
            <a:pPr eaLnBrk="1" hangingPunct="1"/>
            <a:r>
              <a:rPr lang="zh-CN" altLang="en-US" sz="3400" dirty="0">
                <a:latin typeface="华文细黑" pitchFamily="2" charset="-122"/>
                <a:ea typeface="华文细黑" pitchFamily="2" charset="-122"/>
              </a:rPr>
              <a:t>介绍完毕</a:t>
            </a:r>
            <a:br>
              <a:rPr lang="zh-CN" altLang="en-US" sz="3400" dirty="0">
                <a:latin typeface="华文细黑" pitchFamily="2" charset="-122"/>
                <a:ea typeface="华文细黑" pitchFamily="2" charset="-122"/>
              </a:rPr>
            </a:br>
            <a:br>
              <a:rPr lang="zh-CN" altLang="en-US" sz="1200" dirty="0">
                <a:latin typeface="华文细黑" pitchFamily="2" charset="-122"/>
                <a:ea typeface="华文细黑" pitchFamily="2" charset="-122"/>
              </a:rPr>
            </a:br>
            <a:r>
              <a:rPr lang="zh-CN" altLang="en-US" sz="3400" dirty="0">
                <a:latin typeface="华文细黑" pitchFamily="2" charset="-122"/>
                <a:ea typeface="华文细黑" pitchFamily="2" charset="-122"/>
              </a:rPr>
              <a:t>		敬请批评指正！</a:t>
            </a:r>
            <a:endParaRPr lang="zh-CN" altLang="en-US" sz="3400" dirty="0">
              <a:latin typeface="华文细黑" pitchFamily="2" charset="-122"/>
              <a:ea typeface="华文细黑" pitchFamily="2" charset="-122"/>
            </a:endParaRPr>
          </a:p>
        </p:txBody>
      </p:sp>
      <p:sp>
        <p:nvSpPr>
          <p:cNvPr id="11"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
        <p:nvSpPr>
          <p:cNvPr id="8" name="矩形 7"/>
          <p:cNvSpPr/>
          <p:nvPr/>
        </p:nvSpPr>
        <p:spPr>
          <a:xfrm>
            <a:off x="2851150" y="4592638"/>
            <a:ext cx="5032375" cy="830263"/>
          </a:xfrm>
          <a:prstGeom prst="rect">
            <a:avLst/>
          </a:prstGeom>
        </p:spPr>
        <p:txBody>
          <a:bodyPr wrap="square">
            <a:spAutoFit/>
          </a:bodyPr>
          <a:p>
            <a:pPr marL="0" marR="0" indent="0" algn="l" defTabSz="914400" rtl="0" eaLnBrk="0" fontAlgn="base" latinLnBrk="0" hangingPunct="0">
              <a:lnSpc>
                <a:spcPct val="150000"/>
              </a:lnSpc>
              <a:spcBef>
                <a:spcPct val="0"/>
              </a:spcBef>
              <a:spcAft>
                <a:spcPct val="0"/>
              </a:spcAft>
              <a:buNone/>
            </a:pPr>
            <a:r>
              <a:rPr kumimoji="0" lang="zh-CN" altLang="en-US" sz="1600" b="0" i="0" u="none" strike="noStrike" kern="1200" cap="none" spc="300" normalizeH="0" baseline="0" noProof="1" dirty="0" smtClean="0">
                <a:solidFill>
                  <a:schemeClr val="tx1"/>
                </a:solidFill>
                <a:latin typeface="微软雅黑 Light" panose="020B0502040204020203" pitchFamily="34" charset="-122"/>
                <a:ea typeface="微软雅黑 Light" panose="020B0502040204020203" pitchFamily="34" charset="-122"/>
                <a:cs typeface="Arial" panose="020B0604020202020204" pitchFamily="34" charset="0"/>
                <a:sym typeface="+mn-ea"/>
              </a:rPr>
              <a:t>上海晨隆静电科技有限公司</a:t>
            </a:r>
            <a:endParaRPr kumimoji="0" lang="zh-CN" altLang="en-US" sz="1600" b="0" i="0" u="none" strike="noStrike" kern="1200" cap="none" spc="300" normalizeH="0" baseline="0" noProof="1" dirty="0" smtClean="0">
              <a:solidFill>
                <a:schemeClr val="tx1"/>
              </a:solidFill>
              <a:latin typeface="微软雅黑 Light" panose="020B0502040204020203" pitchFamily="34" charset="-122"/>
              <a:ea typeface="微软雅黑 Light" panose="020B0502040204020203" pitchFamily="34" charset="-122"/>
              <a:cs typeface="Arial" panose="020B0604020202020204" pitchFamily="34" charset="0"/>
              <a:sym typeface="+mn-ea"/>
            </a:endParaRPr>
          </a:p>
          <a:p>
            <a:pPr marL="0" marR="0" indent="0" algn="l" defTabSz="914400" rtl="0" eaLnBrk="0" fontAlgn="base" latinLnBrk="0" hangingPunct="0">
              <a:lnSpc>
                <a:spcPct val="150000"/>
              </a:lnSpc>
              <a:spcBef>
                <a:spcPct val="0"/>
              </a:spcBef>
              <a:spcAft>
                <a:spcPct val="0"/>
              </a:spcAft>
              <a:buNone/>
            </a:pPr>
            <a:r>
              <a:rPr kumimoji="0" lang="en-US" altLang="zh-CN" sz="1600" b="0" i="0" u="none" strike="noStrike" kern="1200" cap="none" spc="200" normalizeH="0" baseline="0" noProof="1" dirty="0" smtClean="0">
                <a:solidFill>
                  <a:schemeClr val="tx1"/>
                </a:solidFill>
                <a:latin typeface="微软雅黑 Light" panose="020B0502040204020203" pitchFamily="34" charset="-122"/>
                <a:ea typeface="微软雅黑 Light" panose="020B0502040204020203" pitchFamily="34" charset="-122"/>
                <a:cs typeface="Arial" panose="020B0604020202020204" pitchFamily="34" charset="0"/>
                <a:sym typeface="+mn-ea"/>
              </a:rPr>
              <a:t>13901795073        1366147428@qq.com</a:t>
            </a:r>
            <a:endParaRPr kumimoji="0" lang="en-US" altLang="zh-CN" sz="1600" b="0" i="0" u="none" strike="noStrike" kern="1200" cap="none" spc="200" normalizeH="0" baseline="0" noProof="1" dirty="0" smtClean="0">
              <a:solidFill>
                <a:schemeClr val="tx1"/>
              </a:solidFill>
              <a:latin typeface="微软雅黑 Light" panose="020B0502040204020203" pitchFamily="34" charset="-122"/>
              <a:ea typeface="微软雅黑 Light" panose="020B0502040204020203" pitchFamily="34" charset="-122"/>
              <a:cs typeface="Arial" panose="020B0604020202020204" pitchFamily="34" charset="0"/>
              <a:sym typeface="+mn-ea"/>
            </a:endParaRPr>
          </a:p>
        </p:txBody>
      </p:sp>
      <p:pic>
        <p:nvPicPr>
          <p:cNvPr id="62473" name="图片 4"/>
          <p:cNvPicPr>
            <a:picLocks noChangeAspect="1"/>
          </p:cNvPicPr>
          <p:nvPr/>
        </p:nvPicPr>
        <p:blipFill>
          <a:blip r:embed="rId2"/>
          <a:stretch>
            <a:fillRect/>
          </a:stretch>
        </p:blipFill>
        <p:spPr>
          <a:xfrm>
            <a:off x="2514600" y="5076825"/>
            <a:ext cx="261938" cy="260350"/>
          </a:xfrm>
          <a:prstGeom prst="rect">
            <a:avLst/>
          </a:prstGeom>
          <a:noFill/>
          <a:ln w="9525">
            <a:noFill/>
          </a:ln>
        </p:spPr>
      </p:pic>
      <p:pic>
        <p:nvPicPr>
          <p:cNvPr id="62474" name="图片 5"/>
          <p:cNvPicPr>
            <a:picLocks noChangeAspect="1"/>
          </p:cNvPicPr>
          <p:nvPr/>
        </p:nvPicPr>
        <p:blipFill>
          <a:blip r:embed="rId3"/>
          <a:srcRect l="6158" t="21457" r="56346" b="22202"/>
          <a:stretch>
            <a:fillRect/>
          </a:stretch>
        </p:blipFill>
        <p:spPr>
          <a:xfrm flipV="1">
            <a:off x="4733925" y="5148263"/>
            <a:ext cx="239713" cy="180975"/>
          </a:xfrm>
          <a:prstGeom prst="rect">
            <a:avLst/>
          </a:prstGeom>
          <a:noFill/>
          <a:ln w="9525">
            <a:noFill/>
          </a:ln>
        </p:spPr>
      </p:pic>
    </p:spTree>
    <p:custDataLst>
      <p:tags r:id="rId4"/>
    </p:custData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193" name="Group 2"/>
          <p:cNvGrpSpPr>
            <a:grpSpLocks noChangeAspect="1"/>
          </p:cNvGrpSpPr>
          <p:nvPr/>
        </p:nvGrpSpPr>
        <p:grpSpPr>
          <a:xfrm>
            <a:off x="7956550" y="6092825"/>
            <a:ext cx="1143000" cy="685800"/>
            <a:chOff x="1800" y="1752"/>
            <a:chExt cx="1800" cy="1081"/>
          </a:xfrm>
        </p:grpSpPr>
        <p:pic>
          <p:nvPicPr>
            <p:cNvPr id="8194"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8195"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8196"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8197" name="Text Box 6"/>
          <p:cNvSpPr txBox="1"/>
          <p:nvPr/>
        </p:nvSpPr>
        <p:spPr>
          <a:xfrm>
            <a:off x="4932363" y="1633538"/>
            <a:ext cx="3743325" cy="4171950"/>
          </a:xfrm>
          <a:prstGeom prst="rect">
            <a:avLst/>
          </a:prstGeom>
          <a:noFill/>
          <a:ln w="9525">
            <a:noFill/>
          </a:ln>
        </p:spPr>
        <p:txBody>
          <a:bodyPr anchor="t" anchorCtr="0">
            <a:spAutoFit/>
          </a:bodyPr>
          <a:p>
            <a:pPr marL="800100" lvl="1" indent="-342900" algn="just" eaLnBrk="1" hangingPunct="1">
              <a:buSzPct val="100000"/>
            </a:pPr>
            <a:endParaRPr lang="en-US" altLang="zh-CN" sz="1400" dirty="0">
              <a:solidFill>
                <a:srgbClr val="000000"/>
              </a:solidFill>
              <a:latin typeface="Times New Roman" panose="02020603050405020304" pitchFamily="18" charset="0"/>
              <a:ea typeface="华文细黑" pitchFamily="2" charset="-122"/>
            </a:endParaRPr>
          </a:p>
          <a:p>
            <a:pPr marL="342900" indent="-342900" algn="dist">
              <a:lnSpc>
                <a:spcPct val="130000"/>
              </a:lnSpc>
            </a:pPr>
            <a:r>
              <a:rPr lang="en-US" altLang="zh-CN" sz="1400" dirty="0">
                <a:latin typeface="华文细黑" pitchFamily="2" charset="-122"/>
                <a:ea typeface="华文细黑" pitchFamily="2" charset="-122"/>
              </a:rPr>
              <a:t>                </a:t>
            </a:r>
            <a:r>
              <a:rPr lang="zh-CN" altLang="en-US" sz="1400" dirty="0">
                <a:latin typeface="华文细黑" pitchFamily="2" charset="-122"/>
                <a:ea typeface="华文细黑" pitchFamily="2" charset="-122"/>
              </a:rPr>
              <a:t>头套用于覆盖除面部外的整个头部。头罩应包住整个头部，阻止并控制散落的头发和颗粒物。头套前带摁扣或直接做成套筒式。头套的前后襟都应插入连体服或大褂，穿着者的头部来回活动时不会将下襟从衣服中拉出来，也就是说，下襟应足够长，怎样活动也不会从工作服中拉出来。后颈处需用摁扣、拉绳、松紧带或是这几种方式的组合，使头套紧贴头部。尽管采用套筒式头套，最好还是将脸全部露出，其他头套形式有（但不限于）露眼的开口、带摁扣或松紧带的前襟、网孔耳罩、内置面罩、眼镜槽、膨松式的帽顶。全露脸式的设计需要预留摁扣孔，以便于装上面罩。</a:t>
            </a:r>
            <a:endParaRPr lang="zh-CN" altLang="en-US" sz="1400" dirty="0">
              <a:latin typeface="华文细黑" pitchFamily="2" charset="-122"/>
              <a:ea typeface="华文细黑" pitchFamily="2" charset="-122"/>
            </a:endParaRPr>
          </a:p>
        </p:txBody>
      </p:sp>
      <p:sp>
        <p:nvSpPr>
          <p:cNvPr id="8198" name="Rectangle 7"/>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二、洁净服及附件</a:t>
            </a:r>
            <a:endParaRPr lang="zh-CN" altLang="en-US" sz="2400" dirty="0">
              <a:latin typeface="华文细黑" pitchFamily="2" charset="-122"/>
              <a:ea typeface="华文细黑" pitchFamily="2" charset="-122"/>
            </a:endParaRPr>
          </a:p>
        </p:txBody>
      </p:sp>
      <p:pic>
        <p:nvPicPr>
          <p:cNvPr id="8199" name="Picture 12"/>
          <p:cNvPicPr>
            <a:picLocks noChangeAspect="1"/>
          </p:cNvPicPr>
          <p:nvPr/>
        </p:nvPicPr>
        <p:blipFill>
          <a:blip r:embed="rId2"/>
          <a:stretch>
            <a:fillRect/>
          </a:stretch>
        </p:blipFill>
        <p:spPr>
          <a:xfrm>
            <a:off x="395288" y="2349500"/>
            <a:ext cx="4681537" cy="3308350"/>
          </a:xfrm>
          <a:prstGeom prst="rect">
            <a:avLst/>
          </a:prstGeom>
          <a:noFill/>
          <a:ln w="9525">
            <a:noFill/>
          </a:ln>
        </p:spPr>
      </p:pic>
      <p:sp>
        <p:nvSpPr>
          <p:cNvPr id="8200" name="Rectangle 13"/>
          <p:cNvSpPr/>
          <p:nvPr/>
        </p:nvSpPr>
        <p:spPr>
          <a:xfrm>
            <a:off x="1908175" y="5768975"/>
            <a:ext cx="1477963" cy="336550"/>
          </a:xfrm>
          <a:prstGeom prst="rect">
            <a:avLst/>
          </a:prstGeom>
          <a:noFill/>
          <a:ln w="9525">
            <a:noFill/>
          </a:ln>
        </p:spPr>
        <p:txBody>
          <a:bodyPr wrap="none" anchor="t" anchorCtr="0">
            <a:spAutoFit/>
          </a:bodyPr>
          <a:p>
            <a:r>
              <a:rPr lang="zh-CN" altLang="en-US" b="1" dirty="0">
                <a:latin typeface="华文细黑" pitchFamily="2" charset="-122"/>
                <a:ea typeface="华文细黑" pitchFamily="2" charset="-122"/>
              </a:rPr>
              <a:t>头套</a:t>
            </a:r>
            <a:r>
              <a:rPr lang="en-US" altLang="zh-CN" b="1" dirty="0">
                <a:latin typeface="华文细黑" pitchFamily="2" charset="-122"/>
                <a:ea typeface="华文细黑" pitchFamily="2" charset="-122"/>
              </a:rPr>
              <a:t>(</a:t>
            </a:r>
            <a:r>
              <a:rPr lang="zh-CN" altLang="en-US" b="1" dirty="0">
                <a:latin typeface="华文细黑" pitchFamily="2" charset="-122"/>
                <a:ea typeface="华文细黑" pitchFamily="2" charset="-122"/>
              </a:rPr>
              <a:t>披肩帽）</a:t>
            </a:r>
            <a:endParaRPr lang="zh-CN" altLang="en-US" b="1" dirty="0">
              <a:latin typeface="华文细黑" pitchFamily="2" charset="-122"/>
              <a:ea typeface="华文细黑" pitchFamily="2" charset="-122"/>
            </a:endParaRPr>
          </a:p>
        </p:txBody>
      </p:sp>
      <p:sp>
        <p:nvSpPr>
          <p:cNvPr id="13"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3"/>
    </p:custData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217" name="Group 2"/>
          <p:cNvGrpSpPr>
            <a:grpSpLocks noChangeAspect="1"/>
          </p:cNvGrpSpPr>
          <p:nvPr/>
        </p:nvGrpSpPr>
        <p:grpSpPr>
          <a:xfrm>
            <a:off x="7956550" y="6092825"/>
            <a:ext cx="1143000" cy="685800"/>
            <a:chOff x="1800" y="1752"/>
            <a:chExt cx="1800" cy="1081"/>
          </a:xfrm>
        </p:grpSpPr>
        <p:pic>
          <p:nvPicPr>
            <p:cNvPr id="9218"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9219"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9220"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9221" name="Text Box 6"/>
          <p:cNvSpPr txBox="1"/>
          <p:nvPr/>
        </p:nvSpPr>
        <p:spPr>
          <a:xfrm>
            <a:off x="4284663" y="4437063"/>
            <a:ext cx="4248150" cy="1495425"/>
          </a:xfrm>
          <a:prstGeom prst="rect">
            <a:avLst/>
          </a:prstGeom>
          <a:noFill/>
          <a:ln w="9525">
            <a:noFill/>
          </a:ln>
        </p:spPr>
        <p:txBody>
          <a:bodyPr anchor="t" anchorCtr="0">
            <a:spAutoFit/>
          </a:bodyPr>
          <a:p>
            <a:pPr marL="800100" lvl="1" indent="-342900" algn="just" eaLnBrk="1" hangingPunct="1">
              <a:buSzPct val="100000"/>
            </a:pPr>
            <a:endParaRPr lang="en-US" altLang="zh-CN" sz="1400" dirty="0">
              <a:solidFill>
                <a:srgbClr val="000000"/>
              </a:solidFill>
              <a:latin typeface="Times New Roman" panose="02020603050405020304" pitchFamily="18" charset="0"/>
              <a:ea typeface="华文细黑" pitchFamily="2" charset="-122"/>
            </a:endParaRPr>
          </a:p>
          <a:p>
            <a:pPr marL="800100" lvl="1" indent="-342900" algn="just" eaLnBrk="1" hangingPunct="1">
              <a:buSzPct val="100000"/>
            </a:pPr>
            <a:endParaRPr lang="en-US" altLang="zh-CN" sz="1400" dirty="0">
              <a:solidFill>
                <a:srgbClr val="000000"/>
              </a:solidFill>
              <a:latin typeface="Times New Roman" panose="02020603050405020304" pitchFamily="18" charset="0"/>
              <a:ea typeface="华文细黑" pitchFamily="2" charset="-122"/>
            </a:endParaRPr>
          </a:p>
          <a:p>
            <a:pPr marL="342900" indent="-342900"/>
            <a:r>
              <a:rPr lang="en-US" altLang="zh-CN" dirty="0">
                <a:solidFill>
                  <a:srgbClr val="000000"/>
                </a:solidFill>
                <a:latin typeface="华文细黑" pitchFamily="2" charset="-122"/>
                <a:ea typeface="华文细黑" pitchFamily="2" charset="-122"/>
              </a:rPr>
              <a:t>               </a:t>
            </a:r>
            <a:r>
              <a:rPr lang="zh-CN" altLang="en-US" dirty="0">
                <a:solidFill>
                  <a:srgbClr val="000000"/>
                </a:solidFill>
                <a:latin typeface="华文细黑" pitchFamily="2" charset="-122"/>
                <a:ea typeface="华文细黑" pitchFamily="2" charset="-122"/>
              </a:rPr>
              <a:t>发套应膨松、轻薄、带松紧边。发套可以单独戴，也可以与头套或其他头部护具一起使用，发套应包住所有蓬松的头发。发套的材料通常是一次性无纺布。</a:t>
            </a:r>
            <a:endParaRPr lang="zh-CN" altLang="en-US" dirty="0">
              <a:solidFill>
                <a:srgbClr val="000000"/>
              </a:solidFill>
              <a:latin typeface="华文细黑" pitchFamily="2" charset="-122"/>
              <a:ea typeface="华文细黑" pitchFamily="2" charset="-122"/>
            </a:endParaRPr>
          </a:p>
        </p:txBody>
      </p:sp>
      <p:sp>
        <p:nvSpPr>
          <p:cNvPr id="9222" name="Rectangle 7"/>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二、洁净服及附件</a:t>
            </a:r>
            <a:endParaRPr lang="zh-CN" altLang="en-US" sz="2400" dirty="0">
              <a:latin typeface="华文细黑" pitchFamily="2" charset="-122"/>
              <a:ea typeface="华文细黑" pitchFamily="2" charset="-122"/>
            </a:endParaRPr>
          </a:p>
        </p:txBody>
      </p:sp>
      <p:sp>
        <p:nvSpPr>
          <p:cNvPr id="9223" name="Rectangle 10"/>
          <p:cNvSpPr/>
          <p:nvPr/>
        </p:nvSpPr>
        <p:spPr>
          <a:xfrm>
            <a:off x="1763713" y="2565400"/>
            <a:ext cx="1208087" cy="336550"/>
          </a:xfrm>
          <a:prstGeom prst="rect">
            <a:avLst/>
          </a:prstGeom>
          <a:noFill/>
          <a:ln w="9525">
            <a:noFill/>
          </a:ln>
        </p:spPr>
        <p:txBody>
          <a:bodyPr wrap="none" anchor="t" anchorCtr="0">
            <a:spAutoFit/>
          </a:bodyPr>
          <a:p>
            <a:pPr marL="342900" indent="-342900"/>
            <a:r>
              <a:rPr lang="zh-CN" altLang="en-US" b="1" dirty="0">
                <a:latin typeface="宋体" panose="02010600030101010101" pitchFamily="2" charset="-122"/>
                <a:ea typeface="宋体" panose="02010600030101010101" pitchFamily="2" charset="-122"/>
              </a:rPr>
              <a:t>洁净室大褂</a:t>
            </a:r>
            <a:endParaRPr lang="zh-CN" altLang="en-US" b="1" dirty="0">
              <a:latin typeface="宋体" panose="02010600030101010101" pitchFamily="2" charset="-122"/>
              <a:ea typeface="宋体" panose="02010600030101010101" pitchFamily="2" charset="-122"/>
            </a:endParaRPr>
          </a:p>
        </p:txBody>
      </p:sp>
      <p:pic>
        <p:nvPicPr>
          <p:cNvPr id="9224" name="Picture 20"/>
          <p:cNvPicPr>
            <a:picLocks noChangeAspect="1"/>
          </p:cNvPicPr>
          <p:nvPr/>
        </p:nvPicPr>
        <p:blipFill>
          <a:blip r:embed="rId2"/>
          <a:stretch>
            <a:fillRect/>
          </a:stretch>
        </p:blipFill>
        <p:spPr>
          <a:xfrm>
            <a:off x="1116013" y="2997200"/>
            <a:ext cx="2600325" cy="1552575"/>
          </a:xfrm>
          <a:prstGeom prst="rect">
            <a:avLst/>
          </a:prstGeom>
          <a:noFill/>
          <a:ln w="3175" cap="flat" cmpd="sng">
            <a:solidFill>
              <a:schemeClr val="tx1"/>
            </a:solidFill>
            <a:prstDash val="solid"/>
            <a:miter/>
            <a:headEnd type="none" w="med" len="med"/>
            <a:tailEnd type="none" w="med" len="med"/>
          </a:ln>
        </p:spPr>
      </p:pic>
      <p:sp>
        <p:nvSpPr>
          <p:cNvPr id="9225" name="Rectangle 23"/>
          <p:cNvSpPr/>
          <p:nvPr/>
        </p:nvSpPr>
        <p:spPr>
          <a:xfrm>
            <a:off x="828675" y="4724400"/>
            <a:ext cx="3311525" cy="1314450"/>
          </a:xfrm>
          <a:prstGeom prst="rect">
            <a:avLst/>
          </a:prstGeom>
          <a:noFill/>
          <a:ln w="9525">
            <a:noFill/>
          </a:ln>
        </p:spPr>
        <p:txBody>
          <a:bodyPr anchor="ctr" anchorCtr="0">
            <a:spAutoFit/>
          </a:bodyPr>
          <a:p>
            <a:r>
              <a:rPr lang="en-US" altLang="zh-CN" dirty="0">
                <a:latin typeface="华文细黑" pitchFamily="2" charset="-122"/>
                <a:ea typeface="华文细黑" pitchFamily="2" charset="-122"/>
              </a:rPr>
              <a:t>        </a:t>
            </a:r>
            <a:r>
              <a:rPr lang="zh-CN" altLang="en-US" dirty="0">
                <a:latin typeface="华文细黑" pitchFamily="2" charset="-122"/>
                <a:ea typeface="华文细黑" pitchFamily="2" charset="-122"/>
              </a:rPr>
              <a:t>洁净室大褂为四分之三长的工作服，立领，前襟开口，颈部带摁扣。大褂要覆盖住手臂、躯干部分，至少要及膝。大褂通常用于空气洁净度要求不太高的洁净室。</a:t>
            </a:r>
            <a:r>
              <a:rPr lang="zh-CN" altLang="en-US" dirty="0">
                <a:latin typeface="宋体" panose="02010600030101010101" pitchFamily="2" charset="-122"/>
                <a:ea typeface="宋体" panose="02010600030101010101" pitchFamily="2" charset="-122"/>
              </a:rPr>
              <a:t> </a:t>
            </a:r>
            <a:endParaRPr lang="zh-CN" altLang="en-US" dirty="0">
              <a:latin typeface="宋体" panose="02010600030101010101" pitchFamily="2" charset="-122"/>
              <a:ea typeface="宋体" panose="02010600030101010101" pitchFamily="2" charset="-122"/>
            </a:endParaRPr>
          </a:p>
        </p:txBody>
      </p:sp>
      <p:pic>
        <p:nvPicPr>
          <p:cNvPr id="9226" name="Picture 25"/>
          <p:cNvPicPr>
            <a:picLocks noChangeAspect="1"/>
          </p:cNvPicPr>
          <p:nvPr/>
        </p:nvPicPr>
        <p:blipFill>
          <a:blip r:embed="rId3"/>
          <a:stretch>
            <a:fillRect/>
          </a:stretch>
        </p:blipFill>
        <p:spPr>
          <a:xfrm>
            <a:off x="5148263" y="3038475"/>
            <a:ext cx="2732087" cy="1327150"/>
          </a:xfrm>
          <a:prstGeom prst="rect">
            <a:avLst/>
          </a:prstGeom>
          <a:noFill/>
          <a:ln w="9525">
            <a:noFill/>
          </a:ln>
        </p:spPr>
      </p:pic>
      <p:sp>
        <p:nvSpPr>
          <p:cNvPr id="9227" name="Rectangle 26"/>
          <p:cNvSpPr/>
          <p:nvPr/>
        </p:nvSpPr>
        <p:spPr>
          <a:xfrm>
            <a:off x="6011863" y="2565400"/>
            <a:ext cx="590550" cy="336550"/>
          </a:xfrm>
          <a:prstGeom prst="rect">
            <a:avLst/>
          </a:prstGeom>
          <a:noFill/>
          <a:ln w="9525">
            <a:noFill/>
          </a:ln>
        </p:spPr>
        <p:txBody>
          <a:bodyPr wrap="none" anchor="t" anchorCtr="0">
            <a:spAutoFit/>
          </a:bodyPr>
          <a:p>
            <a:r>
              <a:rPr lang="zh-CN" altLang="en-US" b="1" dirty="0">
                <a:solidFill>
                  <a:srgbClr val="000000"/>
                </a:solidFill>
                <a:latin typeface="华文细黑" pitchFamily="2" charset="-122"/>
                <a:ea typeface="华文细黑" pitchFamily="2" charset="-122"/>
              </a:rPr>
              <a:t>发套</a:t>
            </a:r>
            <a:endParaRPr lang="zh-CN" altLang="en-US" b="1" dirty="0">
              <a:solidFill>
                <a:srgbClr val="000000"/>
              </a:solidFill>
              <a:latin typeface="华文细黑" pitchFamily="2" charset="-122"/>
              <a:ea typeface="华文细黑" pitchFamily="2" charset="-122"/>
            </a:endParaRPr>
          </a:p>
        </p:txBody>
      </p:sp>
      <p:sp>
        <p:nvSpPr>
          <p:cNvPr id="16"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4"/>
    </p:custData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241" name="Group 2"/>
          <p:cNvGrpSpPr>
            <a:grpSpLocks noChangeAspect="1"/>
          </p:cNvGrpSpPr>
          <p:nvPr/>
        </p:nvGrpSpPr>
        <p:grpSpPr>
          <a:xfrm>
            <a:off x="7956550" y="6092825"/>
            <a:ext cx="1143000" cy="685800"/>
            <a:chOff x="1800" y="1752"/>
            <a:chExt cx="1800" cy="1081"/>
          </a:xfrm>
        </p:grpSpPr>
        <p:pic>
          <p:nvPicPr>
            <p:cNvPr id="10242"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10243"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10244"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10245" name="Rectangle 7"/>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二、洁净服及附件</a:t>
            </a:r>
            <a:endParaRPr lang="zh-CN" altLang="en-US" sz="2400" dirty="0">
              <a:latin typeface="华文细黑" pitchFamily="2" charset="-122"/>
              <a:ea typeface="华文细黑" pitchFamily="2" charset="-122"/>
            </a:endParaRPr>
          </a:p>
        </p:txBody>
      </p:sp>
      <p:pic>
        <p:nvPicPr>
          <p:cNvPr id="10246" name="Picture 12"/>
          <p:cNvPicPr>
            <a:picLocks noChangeAspect="1"/>
          </p:cNvPicPr>
          <p:nvPr/>
        </p:nvPicPr>
        <p:blipFill>
          <a:blip r:embed="rId2"/>
          <a:stretch>
            <a:fillRect/>
          </a:stretch>
        </p:blipFill>
        <p:spPr>
          <a:xfrm>
            <a:off x="1331913" y="2493963"/>
            <a:ext cx="2016125" cy="2303462"/>
          </a:xfrm>
          <a:prstGeom prst="rect">
            <a:avLst/>
          </a:prstGeom>
          <a:noFill/>
          <a:ln w="9525">
            <a:noFill/>
          </a:ln>
        </p:spPr>
      </p:pic>
      <p:pic>
        <p:nvPicPr>
          <p:cNvPr id="10247" name="Picture 13"/>
          <p:cNvPicPr>
            <a:picLocks noChangeAspect="1"/>
          </p:cNvPicPr>
          <p:nvPr/>
        </p:nvPicPr>
        <p:blipFill>
          <a:blip r:embed="rId3"/>
          <a:stretch>
            <a:fillRect/>
          </a:stretch>
        </p:blipFill>
        <p:spPr>
          <a:xfrm>
            <a:off x="5313363" y="2636838"/>
            <a:ext cx="2571750" cy="2162175"/>
          </a:xfrm>
          <a:prstGeom prst="rect">
            <a:avLst/>
          </a:prstGeom>
          <a:noFill/>
          <a:ln w="9525">
            <a:noFill/>
          </a:ln>
        </p:spPr>
      </p:pic>
      <p:sp>
        <p:nvSpPr>
          <p:cNvPr id="10248" name="Rectangle 15"/>
          <p:cNvSpPr/>
          <p:nvPr/>
        </p:nvSpPr>
        <p:spPr>
          <a:xfrm>
            <a:off x="323850" y="4827588"/>
            <a:ext cx="4032250" cy="1368425"/>
          </a:xfrm>
          <a:prstGeom prst="rect">
            <a:avLst/>
          </a:prstGeom>
          <a:noFill/>
          <a:ln w="9525">
            <a:noFill/>
          </a:ln>
        </p:spPr>
        <p:txBody>
          <a:bodyPr anchor="ctr" anchorCtr="0">
            <a:spAutoFit/>
          </a:bodyPr>
          <a:p>
            <a:r>
              <a:rPr lang="en-US" altLang="zh-CN" sz="1400" dirty="0">
                <a:latin typeface="华文细黑" pitchFamily="2" charset="-122"/>
                <a:ea typeface="华文细黑" pitchFamily="2" charset="-122"/>
              </a:rPr>
              <a:t>        </a:t>
            </a:r>
            <a:r>
              <a:rPr lang="zh-CN" altLang="en-US" sz="1400" dirty="0">
                <a:latin typeface="华文细黑" pitchFamily="2" charset="-122"/>
                <a:ea typeface="华文细黑" pitchFamily="2" charset="-122"/>
              </a:rPr>
              <a:t>护靴由鞋底和鞋腰组成，覆盖脚和小腿下半部分。护靴通常套在鞋子外面，有多种长短和样式。若里面穿鞋，在套穿洁净室护靴之前应首先保证里面的鞋尽可能干净。可在鞋子外面套上一次性鞋套（通常由纺粘聚丙烯材料制成，带防滑鞋底），这样可以减少对洁净靴的污染。</a:t>
            </a:r>
            <a:endParaRPr lang="zh-CN" altLang="en-US" sz="1400" dirty="0">
              <a:latin typeface="华文细黑" pitchFamily="2" charset="-122"/>
              <a:ea typeface="华文细黑" pitchFamily="2" charset="-122"/>
            </a:endParaRPr>
          </a:p>
        </p:txBody>
      </p:sp>
      <p:sp>
        <p:nvSpPr>
          <p:cNvPr id="10249" name="Text Box 16"/>
          <p:cNvSpPr txBox="1"/>
          <p:nvPr/>
        </p:nvSpPr>
        <p:spPr>
          <a:xfrm>
            <a:off x="758825" y="3286125"/>
            <a:ext cx="428625" cy="863600"/>
          </a:xfrm>
          <a:prstGeom prst="rect">
            <a:avLst/>
          </a:prstGeom>
          <a:noFill/>
          <a:ln w="9525">
            <a:noFill/>
          </a:ln>
        </p:spPr>
        <p:txBody>
          <a:bodyPr vert="eaVert" anchor="t" anchorCtr="0">
            <a:spAutoFit/>
          </a:bodyPr>
          <a:p>
            <a:pPr>
              <a:spcBef>
                <a:spcPct val="50000"/>
              </a:spcBef>
            </a:pPr>
            <a:r>
              <a:rPr lang="zh-CN" altLang="en-US" b="1" dirty="0">
                <a:latin typeface="华文细黑" pitchFamily="2" charset="-122"/>
                <a:ea typeface="华文细黑" pitchFamily="2" charset="-122"/>
              </a:rPr>
              <a:t>护靴</a:t>
            </a:r>
            <a:endParaRPr lang="zh-CN" altLang="en-US" b="1" dirty="0">
              <a:latin typeface="华文细黑" pitchFamily="2" charset="-122"/>
              <a:ea typeface="华文细黑" pitchFamily="2" charset="-122"/>
            </a:endParaRPr>
          </a:p>
        </p:txBody>
      </p:sp>
      <p:sp>
        <p:nvSpPr>
          <p:cNvPr id="10250" name="Rectangle 17"/>
          <p:cNvSpPr/>
          <p:nvPr/>
        </p:nvSpPr>
        <p:spPr>
          <a:xfrm>
            <a:off x="4787900" y="4926013"/>
            <a:ext cx="3960813" cy="1155700"/>
          </a:xfrm>
          <a:prstGeom prst="rect">
            <a:avLst/>
          </a:prstGeom>
          <a:noFill/>
          <a:ln w="9525">
            <a:noFill/>
          </a:ln>
        </p:spPr>
        <p:txBody>
          <a:bodyPr anchor="ctr" anchorCtr="0">
            <a:spAutoFit/>
          </a:bodyPr>
          <a:p>
            <a:r>
              <a:rPr lang="en-US" altLang="zh-CN" sz="1400" dirty="0">
                <a:latin typeface="华文细黑" pitchFamily="2" charset="-122"/>
                <a:ea typeface="华文细黑" pitchFamily="2" charset="-122"/>
              </a:rPr>
              <a:t>        </a:t>
            </a:r>
            <a:r>
              <a:rPr lang="zh-CN" altLang="en-US" sz="1400" dirty="0">
                <a:latin typeface="华文细黑" pitchFamily="2" charset="-122"/>
                <a:ea typeface="华文细黑" pitchFamily="2" charset="-122"/>
              </a:rPr>
              <a:t>鞋套用于包住污染物，它应该完全包裹鞋子。开口的地方要使用松紧带使其紧贴穿着者的鞋。鞋套的底应使用适应周围环境的防滑材料制作。鞋套的后部可以装调节摁扣，或在前面再加装调整绷带。</a:t>
            </a:r>
            <a:endParaRPr lang="zh-CN" altLang="en-US" sz="1400" dirty="0">
              <a:latin typeface="华文细黑" pitchFamily="2" charset="-122"/>
              <a:ea typeface="华文细黑" pitchFamily="2" charset="-122"/>
            </a:endParaRPr>
          </a:p>
        </p:txBody>
      </p:sp>
      <p:sp>
        <p:nvSpPr>
          <p:cNvPr id="10251" name="Text Box 18"/>
          <p:cNvSpPr txBox="1"/>
          <p:nvPr/>
        </p:nvSpPr>
        <p:spPr>
          <a:xfrm>
            <a:off x="4719638" y="3357563"/>
            <a:ext cx="428625" cy="719137"/>
          </a:xfrm>
          <a:prstGeom prst="rect">
            <a:avLst/>
          </a:prstGeom>
          <a:noFill/>
          <a:ln w="9525">
            <a:noFill/>
          </a:ln>
        </p:spPr>
        <p:txBody>
          <a:bodyPr vert="eaVert" anchor="t" anchorCtr="0">
            <a:spAutoFit/>
          </a:bodyPr>
          <a:p>
            <a:pPr>
              <a:spcBef>
                <a:spcPct val="50000"/>
              </a:spcBef>
            </a:pPr>
            <a:r>
              <a:rPr lang="zh-CN" altLang="en-US" b="1" dirty="0">
                <a:latin typeface="华文细黑" pitchFamily="2" charset="-122"/>
                <a:ea typeface="华文细黑" pitchFamily="2" charset="-122"/>
              </a:rPr>
              <a:t>鞋套</a:t>
            </a:r>
            <a:endParaRPr lang="zh-CN" altLang="en-US" b="1" dirty="0">
              <a:latin typeface="华文细黑" pitchFamily="2" charset="-122"/>
              <a:ea typeface="华文细黑" pitchFamily="2" charset="-122"/>
            </a:endParaRPr>
          </a:p>
        </p:txBody>
      </p:sp>
      <p:sp>
        <p:nvSpPr>
          <p:cNvPr id="16"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4"/>
    </p:custData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265" name="Group 2"/>
          <p:cNvGrpSpPr>
            <a:grpSpLocks noChangeAspect="1"/>
          </p:cNvGrpSpPr>
          <p:nvPr/>
        </p:nvGrpSpPr>
        <p:grpSpPr>
          <a:xfrm>
            <a:off x="7956550" y="6092825"/>
            <a:ext cx="1143000" cy="685800"/>
            <a:chOff x="1800" y="1752"/>
            <a:chExt cx="1800" cy="1081"/>
          </a:xfrm>
        </p:grpSpPr>
        <p:pic>
          <p:nvPicPr>
            <p:cNvPr id="11266" name="Picture 3" descr="拎袋-[Converted]"/>
            <p:cNvPicPr>
              <a:picLocks noChangeAspect="1"/>
            </p:cNvPicPr>
            <p:nvPr/>
          </p:nvPicPr>
          <p:blipFill>
            <a:blip r:embed="rId1">
              <a:clrChange>
                <a:clrFrom>
                  <a:srgbClr val="FFFFFF"/>
                </a:clrFrom>
                <a:clrTo>
                  <a:srgbClr val="FFFFFF">
                    <a:alpha val="0"/>
                  </a:srgbClr>
                </a:clrTo>
              </a:clrChange>
            </a:blip>
            <a:srcRect l="36273" t="72569" r="35576" b="19972"/>
            <a:stretch>
              <a:fillRect/>
            </a:stretch>
          </p:blipFill>
          <p:spPr>
            <a:xfrm>
              <a:off x="1800" y="1752"/>
              <a:ext cx="1800" cy="695"/>
            </a:xfrm>
            <a:prstGeom prst="rect">
              <a:avLst/>
            </a:prstGeom>
            <a:noFill/>
            <a:ln w="9525">
              <a:noFill/>
            </a:ln>
          </p:spPr>
        </p:pic>
        <p:sp>
          <p:nvSpPr>
            <p:cNvPr id="11267" name="WordArt 4"/>
            <p:cNvSpPr>
              <a:spLocks noChangeAspect="1" noTextEdit="1"/>
            </p:cNvSpPr>
            <p:nvPr/>
          </p:nvSpPr>
          <p:spPr>
            <a:xfrm>
              <a:off x="1800" y="2532"/>
              <a:ext cx="1800" cy="301"/>
            </a:xfrm>
            <a:prstGeom prst="rect">
              <a:avLst/>
            </a:prstGeom>
          </p:spPr>
          <p:txBody>
            <a:bodyPr wrap="none" fromWordArt="1">
              <a:prstTxWarp prst="textPlain">
                <a:avLst>
                  <a:gd name="adj" fmla="val 50000"/>
                </a:avLst>
              </a:prstTxWarp>
              <a:normAutofit/>
            </a:bodyPr>
            <a:p>
              <a:pPr algn="ctr"/>
              <a:r>
                <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rPr>
                <a:t>晨隆静电科技</a:t>
              </a:r>
              <a:endParaRPr lang="zh-CN" altLang="en-US" sz="800">
                <a:ln w="9525" cap="flat" cmpd="sng">
                  <a:solidFill>
                    <a:srgbClr val="000000"/>
                  </a:solidFill>
                  <a:prstDash val="solid"/>
                  <a:round/>
                  <a:headEnd type="none" w="med" len="med"/>
                  <a:tailEnd type="none" w="med" len="med"/>
                </a:ln>
                <a:solidFill>
                  <a:srgbClr val="000000"/>
                </a:solidFill>
                <a:latin typeface="幼圆" charset="0"/>
                <a:ea typeface="幼圆" charset="0"/>
              </a:endParaRPr>
            </a:p>
          </p:txBody>
        </p:sp>
      </p:grpSp>
      <p:sp>
        <p:nvSpPr>
          <p:cNvPr id="11268" name="Text Box 5"/>
          <p:cNvSpPr txBox="1"/>
          <p:nvPr/>
        </p:nvSpPr>
        <p:spPr>
          <a:xfrm>
            <a:off x="1476375" y="2997200"/>
            <a:ext cx="4535488" cy="366713"/>
          </a:xfrm>
          <a:prstGeom prst="rect">
            <a:avLst/>
          </a:prstGeom>
          <a:noFill/>
          <a:ln w="9525">
            <a:noFill/>
          </a:ln>
        </p:spPr>
        <p:txBody>
          <a:bodyPr anchor="t" anchorCtr="0">
            <a:spAutoFit/>
          </a:bodyPr>
          <a:p>
            <a:endParaRPr lang="zh-CN" altLang="zh-CN" sz="1800" dirty="0">
              <a:latin typeface="Arial" panose="020B0604020202020204" pitchFamily="34" charset="0"/>
              <a:ea typeface="宋体" panose="02010600030101010101" pitchFamily="2" charset="-122"/>
            </a:endParaRPr>
          </a:p>
        </p:txBody>
      </p:sp>
      <p:sp>
        <p:nvSpPr>
          <p:cNvPr id="11269" name="Rectangle 6"/>
          <p:cNvSpPr/>
          <p:nvPr/>
        </p:nvSpPr>
        <p:spPr>
          <a:xfrm>
            <a:off x="684213" y="1700213"/>
            <a:ext cx="7848600" cy="512762"/>
          </a:xfrm>
          <a:prstGeom prst="rect">
            <a:avLst/>
          </a:prstGeom>
          <a:noFill/>
          <a:ln w="9525">
            <a:noFill/>
          </a:ln>
        </p:spPr>
        <p:txBody>
          <a:bodyPr anchor="t" anchorCtr="0">
            <a:spAutoFit/>
          </a:bodyPr>
          <a:p>
            <a:pPr>
              <a:lnSpc>
                <a:spcPct val="115000"/>
              </a:lnSpc>
              <a:spcBef>
                <a:spcPct val="50000"/>
              </a:spcBef>
            </a:pPr>
            <a:r>
              <a:rPr lang="zh-CN" altLang="en-US" sz="2400" dirty="0">
                <a:latin typeface="华文细黑" pitchFamily="2" charset="-122"/>
                <a:ea typeface="华文细黑" pitchFamily="2" charset="-122"/>
              </a:rPr>
              <a:t>二、洁净服及附件</a:t>
            </a:r>
            <a:endParaRPr lang="zh-CN" altLang="en-US" sz="2400" dirty="0">
              <a:latin typeface="华文细黑" pitchFamily="2" charset="-122"/>
              <a:ea typeface="华文细黑" pitchFamily="2" charset="-122"/>
            </a:endParaRPr>
          </a:p>
        </p:txBody>
      </p:sp>
      <p:sp>
        <p:nvSpPr>
          <p:cNvPr id="11270" name="Text Box 14"/>
          <p:cNvSpPr txBox="1"/>
          <p:nvPr/>
        </p:nvSpPr>
        <p:spPr>
          <a:xfrm>
            <a:off x="755650" y="3141663"/>
            <a:ext cx="2879725" cy="2076450"/>
          </a:xfrm>
          <a:prstGeom prst="rect">
            <a:avLst/>
          </a:prstGeom>
          <a:noFill/>
          <a:ln w="9525">
            <a:noFill/>
          </a:ln>
        </p:spPr>
        <p:txBody>
          <a:bodyPr anchor="t" anchorCtr="0">
            <a:spAutoFit/>
          </a:bodyPr>
          <a:p>
            <a:pPr marL="342900" indent="-342900">
              <a:lnSpc>
                <a:spcPct val="130000"/>
              </a:lnSpc>
              <a:spcBef>
                <a:spcPct val="50000"/>
              </a:spcBef>
            </a:pPr>
            <a:r>
              <a:rPr lang="en-US" altLang="zh-CN" sz="2000" dirty="0">
                <a:latin typeface="华文细黑" pitchFamily="2" charset="-122"/>
                <a:ea typeface="华文细黑" pitchFamily="2" charset="-122"/>
              </a:rPr>
              <a:t>             </a:t>
            </a:r>
            <a:r>
              <a:rPr lang="zh-CN" altLang="en-US" sz="2000" dirty="0">
                <a:latin typeface="华文细黑" pitchFamily="2" charset="-122"/>
                <a:ea typeface="华文细黑" pitchFamily="2" charset="-122"/>
              </a:rPr>
              <a:t>常见的洁净室服装及附件还包括：洁净内衣、头部护具、发罩 、面罩 、手套、分体式外衣等。</a:t>
            </a:r>
            <a:endParaRPr lang="zh-CN" altLang="en-US" sz="2000" dirty="0">
              <a:latin typeface="华文细黑" pitchFamily="2" charset="-122"/>
              <a:ea typeface="华文细黑" pitchFamily="2" charset="-122"/>
            </a:endParaRPr>
          </a:p>
        </p:txBody>
      </p:sp>
      <p:pic>
        <p:nvPicPr>
          <p:cNvPr id="11271" name="Picture 16"/>
          <p:cNvPicPr>
            <a:picLocks noChangeAspect="1"/>
          </p:cNvPicPr>
          <p:nvPr/>
        </p:nvPicPr>
        <p:blipFill>
          <a:blip r:embed="rId2"/>
          <a:stretch>
            <a:fillRect/>
          </a:stretch>
        </p:blipFill>
        <p:spPr>
          <a:xfrm>
            <a:off x="4643438" y="1703388"/>
            <a:ext cx="3011487" cy="5038725"/>
          </a:xfrm>
          <a:prstGeom prst="rect">
            <a:avLst/>
          </a:prstGeom>
          <a:noFill/>
          <a:ln w="9525">
            <a:noFill/>
          </a:ln>
        </p:spPr>
      </p:pic>
      <p:sp>
        <p:nvSpPr>
          <p:cNvPr id="12" name="Text Box 2"/>
          <p:cNvSpPr txBox="1">
            <a:spLocks noChangeArrowheads="1"/>
          </p:cNvSpPr>
          <p:nvPr/>
        </p:nvSpPr>
        <p:spPr bwMode="auto">
          <a:xfrm>
            <a:off x="323850" y="981075"/>
            <a:ext cx="835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a:buClrTx/>
              <a:buSzTx/>
              <a:buFontTx/>
              <a:buNone/>
              <a:defRPr/>
            </a:pPr>
            <a:r>
              <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rPr>
              <a:t>洁净室服装系统应用指南</a:t>
            </a:r>
            <a:endParaRPr kumimoji="0" lang="zh-CN" altLang="en-US" sz="2400" b="1" kern="1200" cap="none" spc="0" normalizeH="0" baseline="0" noProof="0" dirty="0">
              <a:solidFill>
                <a:srgbClr val="000000"/>
              </a:solidFill>
              <a:effectLst>
                <a:outerShdw blurRad="38100" dist="38100" dir="2700000" algn="tl">
                  <a:srgbClr val="C0C0C0"/>
                </a:outerShdw>
              </a:effectLst>
              <a:latin typeface="华文细黑" pitchFamily="2" charset="-122"/>
              <a:ea typeface="华文细黑" pitchFamily="2" charset="-122"/>
              <a:cs typeface="+mn-cs"/>
              <a:sym typeface="+mn-ea"/>
            </a:endParaRPr>
          </a:p>
        </p:txBody>
      </p:sp>
    </p:spTree>
    <p:custDataLst>
      <p:tags r:id="rId3"/>
    </p:custDataLst>
  </p:cSld>
  <p:clrMapOvr>
    <a:masterClrMapping/>
  </p:clrMapOvr>
  <p:transition spd="slow">
    <p:wipe/>
  </p:transition>
</p:sld>
</file>

<file path=ppt/tags/tag1.xml><?xml version="1.0" encoding="utf-8"?>
<p:tagLst xmlns:p="http://schemas.openxmlformats.org/presentationml/2006/main">
  <p:tag name="TIMING" val="|0.5|14.3"/>
</p:tagLst>
</file>

<file path=ppt/tags/tag10.xml><?xml version="1.0" encoding="utf-8"?>
<p:tagLst xmlns:p="http://schemas.openxmlformats.org/presentationml/2006/main">
  <p:tag name="TIMING" val="|0.5|14.3"/>
</p:tagLst>
</file>

<file path=ppt/tags/tag11.xml><?xml version="1.0" encoding="utf-8"?>
<p:tagLst xmlns:p="http://schemas.openxmlformats.org/presentationml/2006/main">
  <p:tag name="TIMING" val="|0.5|14.3"/>
</p:tagLst>
</file>

<file path=ppt/tags/tag12.xml><?xml version="1.0" encoding="utf-8"?>
<p:tagLst xmlns:p="http://schemas.openxmlformats.org/presentationml/2006/main">
  <p:tag name="TIMING" val="|0.5|14.3"/>
</p:tagLst>
</file>

<file path=ppt/tags/tag13.xml><?xml version="1.0" encoding="utf-8"?>
<p:tagLst xmlns:p="http://schemas.openxmlformats.org/presentationml/2006/main">
  <p:tag name="TIMING" val="|0.5|14.3"/>
</p:tagLst>
</file>

<file path=ppt/tags/tag14.xml><?xml version="1.0" encoding="utf-8"?>
<p:tagLst xmlns:p="http://schemas.openxmlformats.org/presentationml/2006/main">
  <p:tag name="TIMING" val="|0.5|14.3"/>
</p:tagLst>
</file>

<file path=ppt/tags/tag15.xml><?xml version="1.0" encoding="utf-8"?>
<p:tagLst xmlns:p="http://schemas.openxmlformats.org/presentationml/2006/main">
  <p:tag name="TIMING" val="|0.5|14.3"/>
</p:tagLst>
</file>

<file path=ppt/tags/tag16.xml><?xml version="1.0" encoding="utf-8"?>
<p:tagLst xmlns:p="http://schemas.openxmlformats.org/presentationml/2006/main">
  <p:tag name="TIMING" val="|0.5|14.3"/>
</p:tagLst>
</file>

<file path=ppt/tags/tag17.xml><?xml version="1.0" encoding="utf-8"?>
<p:tagLst xmlns:p="http://schemas.openxmlformats.org/presentationml/2006/main">
  <p:tag name="TIMING" val="|0.5|14.3"/>
</p:tagLst>
</file>

<file path=ppt/tags/tag18.xml><?xml version="1.0" encoding="utf-8"?>
<p:tagLst xmlns:p="http://schemas.openxmlformats.org/presentationml/2006/main">
  <p:tag name="TIMING" val="|0.5|14.3"/>
</p:tagLst>
</file>

<file path=ppt/tags/tag19.xml><?xml version="1.0" encoding="utf-8"?>
<p:tagLst xmlns:p="http://schemas.openxmlformats.org/presentationml/2006/main">
  <p:tag name="TIMING" val="|0.5|14.3"/>
</p:tagLst>
</file>

<file path=ppt/tags/tag2.xml><?xml version="1.0" encoding="utf-8"?>
<p:tagLst xmlns:p="http://schemas.openxmlformats.org/presentationml/2006/main">
  <p:tag name="TIMING" val="|0.5|14.3"/>
</p:tagLst>
</file>

<file path=ppt/tags/tag20.xml><?xml version="1.0" encoding="utf-8"?>
<p:tagLst xmlns:p="http://schemas.openxmlformats.org/presentationml/2006/main">
  <p:tag name="TIMING" val="|0.5|14.3"/>
</p:tagLst>
</file>

<file path=ppt/tags/tag21.xml><?xml version="1.0" encoding="utf-8"?>
<p:tagLst xmlns:p="http://schemas.openxmlformats.org/presentationml/2006/main">
  <p:tag name="TIMING" val="|0.5|14.3"/>
</p:tagLst>
</file>

<file path=ppt/tags/tag22.xml><?xml version="1.0" encoding="utf-8"?>
<p:tagLst xmlns:p="http://schemas.openxmlformats.org/presentationml/2006/main">
  <p:tag name="TIMING" val="|0.5|14.3"/>
</p:tagLst>
</file>

<file path=ppt/tags/tag23.xml><?xml version="1.0" encoding="utf-8"?>
<p:tagLst xmlns:p="http://schemas.openxmlformats.org/presentationml/2006/main">
  <p:tag name="TIMING" val="|0.5|14.3"/>
</p:tagLst>
</file>

<file path=ppt/tags/tag24.xml><?xml version="1.0" encoding="utf-8"?>
<p:tagLst xmlns:p="http://schemas.openxmlformats.org/presentationml/2006/main">
  <p:tag name="TIMING" val="|0.5|14.3"/>
</p:tagLst>
</file>

<file path=ppt/tags/tag25.xml><?xml version="1.0" encoding="utf-8"?>
<p:tagLst xmlns:p="http://schemas.openxmlformats.org/presentationml/2006/main">
  <p:tag name="TIMING" val="|0.5|14.3"/>
</p:tagLst>
</file>

<file path=ppt/tags/tag26.xml><?xml version="1.0" encoding="utf-8"?>
<p:tagLst xmlns:p="http://schemas.openxmlformats.org/presentationml/2006/main">
  <p:tag name="TIMING" val="|0.5|14.3"/>
</p:tagLst>
</file>

<file path=ppt/tags/tag27.xml><?xml version="1.0" encoding="utf-8"?>
<p:tagLst xmlns:p="http://schemas.openxmlformats.org/presentationml/2006/main">
  <p:tag name="TIMING" val="|0.5|14.3"/>
</p:tagLst>
</file>

<file path=ppt/tags/tag28.xml><?xml version="1.0" encoding="utf-8"?>
<p:tagLst xmlns:p="http://schemas.openxmlformats.org/presentationml/2006/main">
  <p:tag name="TIMING" val="|0.5|14.3"/>
</p:tagLst>
</file>

<file path=ppt/tags/tag29.xml><?xml version="1.0" encoding="utf-8"?>
<p:tagLst xmlns:p="http://schemas.openxmlformats.org/presentationml/2006/main">
  <p:tag name="TIMING" val="|0.5|14.3"/>
</p:tagLst>
</file>

<file path=ppt/tags/tag3.xml><?xml version="1.0" encoding="utf-8"?>
<p:tagLst xmlns:p="http://schemas.openxmlformats.org/presentationml/2006/main">
  <p:tag name="TIMING" val="|0.5|14.3"/>
</p:tagLst>
</file>

<file path=ppt/tags/tag30.xml><?xml version="1.0" encoding="utf-8"?>
<p:tagLst xmlns:p="http://schemas.openxmlformats.org/presentationml/2006/main">
  <p:tag name="TIMING" val="|0.5|14.3"/>
</p:tagLst>
</file>

<file path=ppt/tags/tag31.xml><?xml version="1.0" encoding="utf-8"?>
<p:tagLst xmlns:p="http://schemas.openxmlformats.org/presentationml/2006/main">
  <p:tag name="TIMING" val="|0.5|14.3"/>
</p:tagLst>
</file>

<file path=ppt/tags/tag32.xml><?xml version="1.0" encoding="utf-8"?>
<p:tagLst xmlns:p="http://schemas.openxmlformats.org/presentationml/2006/main">
  <p:tag name="TIMING" val="|0.5|14.3"/>
</p:tagLst>
</file>

<file path=ppt/tags/tag33.xml><?xml version="1.0" encoding="utf-8"?>
<p:tagLst xmlns:p="http://schemas.openxmlformats.org/presentationml/2006/main">
  <p:tag name="TIMING" val="|0.5|14.3"/>
</p:tagLst>
</file>

<file path=ppt/tags/tag34.xml><?xml version="1.0" encoding="utf-8"?>
<p:tagLst xmlns:p="http://schemas.openxmlformats.org/presentationml/2006/main">
  <p:tag name="TIMING" val="|0.5|14.3"/>
</p:tagLst>
</file>

<file path=ppt/tags/tag35.xml><?xml version="1.0" encoding="utf-8"?>
<p:tagLst xmlns:p="http://schemas.openxmlformats.org/presentationml/2006/main">
  <p:tag name="TIMING" val="|0.5|14.3"/>
</p:tagLst>
</file>

<file path=ppt/tags/tag36.xml><?xml version="1.0" encoding="utf-8"?>
<p:tagLst xmlns:p="http://schemas.openxmlformats.org/presentationml/2006/main">
  <p:tag name="TIMING" val="|0.5|14.3"/>
</p:tagLst>
</file>

<file path=ppt/tags/tag37.xml><?xml version="1.0" encoding="utf-8"?>
<p:tagLst xmlns:p="http://schemas.openxmlformats.org/presentationml/2006/main">
  <p:tag name="TIMING" val="|0.5|14.3"/>
</p:tagLst>
</file>

<file path=ppt/tags/tag38.xml><?xml version="1.0" encoding="utf-8"?>
<p:tagLst xmlns:p="http://schemas.openxmlformats.org/presentationml/2006/main">
  <p:tag name="TIMING" val="|0.5|14.3"/>
</p:tagLst>
</file>

<file path=ppt/tags/tag39.xml><?xml version="1.0" encoding="utf-8"?>
<p:tagLst xmlns:p="http://schemas.openxmlformats.org/presentationml/2006/main">
  <p:tag name="TIMING" val="|0.5|14.3"/>
</p:tagLst>
</file>

<file path=ppt/tags/tag4.xml><?xml version="1.0" encoding="utf-8"?>
<p:tagLst xmlns:p="http://schemas.openxmlformats.org/presentationml/2006/main">
  <p:tag name="TIMING" val="|0.5|14.3"/>
</p:tagLst>
</file>

<file path=ppt/tags/tag40.xml><?xml version="1.0" encoding="utf-8"?>
<p:tagLst xmlns:p="http://schemas.openxmlformats.org/presentationml/2006/main">
  <p:tag name="TIMING" val="|0.5|14.3"/>
</p:tagLst>
</file>

<file path=ppt/tags/tag41.xml><?xml version="1.0" encoding="utf-8"?>
<p:tagLst xmlns:p="http://schemas.openxmlformats.org/presentationml/2006/main">
  <p:tag name="TIMING" val="|0.5|14.3"/>
</p:tagLst>
</file>

<file path=ppt/tags/tag42.xml><?xml version="1.0" encoding="utf-8"?>
<p:tagLst xmlns:p="http://schemas.openxmlformats.org/presentationml/2006/main">
  <p:tag name="TIMING" val="|0.5|14.3"/>
</p:tagLst>
</file>

<file path=ppt/tags/tag43.xml><?xml version="1.0" encoding="utf-8"?>
<p:tagLst xmlns:p="http://schemas.openxmlformats.org/presentationml/2006/main">
  <p:tag name="TIMING" val="|0.5|14.3"/>
</p:tagLst>
</file>

<file path=ppt/tags/tag44.xml><?xml version="1.0" encoding="utf-8"?>
<p:tagLst xmlns:p="http://schemas.openxmlformats.org/presentationml/2006/main">
  <p:tag name="TIMING" val="|0.5|14.3"/>
</p:tagLst>
</file>

<file path=ppt/tags/tag45.xml><?xml version="1.0" encoding="utf-8"?>
<p:tagLst xmlns:p="http://schemas.openxmlformats.org/presentationml/2006/main">
  <p:tag name="TIMING" val="|0.5|14.3"/>
</p:tagLst>
</file>

<file path=ppt/tags/tag46.xml><?xml version="1.0" encoding="utf-8"?>
<p:tagLst xmlns:p="http://schemas.openxmlformats.org/presentationml/2006/main">
  <p:tag name="TIMING" val="|0.5|14.3"/>
</p:tagLst>
</file>

<file path=ppt/tags/tag47.xml><?xml version="1.0" encoding="utf-8"?>
<p:tagLst xmlns:p="http://schemas.openxmlformats.org/presentationml/2006/main">
  <p:tag name="TIMING" val="|0.5|14.3"/>
</p:tagLst>
</file>

<file path=ppt/tags/tag48.xml><?xml version="1.0" encoding="utf-8"?>
<p:tagLst xmlns:p="http://schemas.openxmlformats.org/presentationml/2006/main">
  <p:tag name="TIMING" val="|0.5|14.3"/>
</p:tagLst>
</file>

<file path=ppt/tags/tag49.xml><?xml version="1.0" encoding="utf-8"?>
<p:tagLst xmlns:p="http://schemas.openxmlformats.org/presentationml/2006/main">
  <p:tag name="TIMING" val="|0.5|14.3"/>
</p:tagLst>
</file>

<file path=ppt/tags/tag5.xml><?xml version="1.0" encoding="utf-8"?>
<p:tagLst xmlns:p="http://schemas.openxmlformats.org/presentationml/2006/main">
  <p:tag name="TIMING" val="|0.5|14.3"/>
</p:tagLst>
</file>

<file path=ppt/tags/tag50.xml><?xml version="1.0" encoding="utf-8"?>
<p:tagLst xmlns:p="http://schemas.openxmlformats.org/presentationml/2006/main">
  <p:tag name="TIMING" val="|0.5|14.3"/>
</p:tagLst>
</file>

<file path=ppt/tags/tag51.xml><?xml version="1.0" encoding="utf-8"?>
<p:tagLst xmlns:p="http://schemas.openxmlformats.org/presentationml/2006/main">
  <p:tag name="TIMING" val="|0.5|14.3"/>
</p:tagLst>
</file>

<file path=ppt/tags/tag52.xml><?xml version="1.0" encoding="utf-8"?>
<p:tagLst xmlns:p="http://schemas.openxmlformats.org/presentationml/2006/main">
  <p:tag name="TIMING" val="|0.5|14.3"/>
</p:tagLst>
</file>

<file path=ppt/tags/tag53.xml><?xml version="1.0" encoding="utf-8"?>
<p:tagLst xmlns:p="http://schemas.openxmlformats.org/presentationml/2006/main">
  <p:tag name="TIMING" val="|0.5|14.3"/>
</p:tagLst>
</file>

<file path=ppt/tags/tag54.xml><?xml version="1.0" encoding="utf-8"?>
<p:tagLst xmlns:p="http://schemas.openxmlformats.org/presentationml/2006/main">
  <p:tag name="TIMING" val="|0.5|14.3"/>
</p:tagLst>
</file>

<file path=ppt/tags/tag55.xml><?xml version="1.0" encoding="utf-8"?>
<p:tagLst xmlns:p="http://schemas.openxmlformats.org/presentationml/2006/main">
  <p:tag name="TIMING" val="|0.5|14.3"/>
</p:tagLst>
</file>

<file path=ppt/tags/tag56.xml><?xml version="1.0" encoding="utf-8"?>
<p:tagLst xmlns:p="http://schemas.openxmlformats.org/presentationml/2006/main">
  <p:tag name="TIMING" val="|0.5|14.3"/>
</p:tagLst>
</file>

<file path=ppt/tags/tag57.xml><?xml version="1.0" encoding="utf-8"?>
<p:tagLst xmlns:p="http://schemas.openxmlformats.org/presentationml/2006/main">
  <p:tag name="TIMING" val="|0.5|14.3"/>
</p:tagLst>
</file>

<file path=ppt/tags/tag58.xml><?xml version="1.0" encoding="utf-8"?>
<p:tagLst xmlns:p="http://schemas.openxmlformats.org/presentationml/2006/main">
  <p:tag name="TIMING" val="|0.5|14.3"/>
</p:tagLst>
</file>

<file path=ppt/tags/tag59.xml><?xml version="1.0" encoding="utf-8"?>
<p:tagLst xmlns:p="http://schemas.openxmlformats.org/presentationml/2006/main">
  <p:tag name="TIMING" val="|0.5|14.3"/>
</p:tagLst>
</file>

<file path=ppt/tags/tag6.xml><?xml version="1.0" encoding="utf-8"?>
<p:tagLst xmlns:p="http://schemas.openxmlformats.org/presentationml/2006/main">
  <p:tag name="TIMING" val="|0.5|14.3"/>
</p:tagLst>
</file>

<file path=ppt/tags/tag60.xml><?xml version="1.0" encoding="utf-8"?>
<p:tagLst xmlns:p="http://schemas.openxmlformats.org/presentationml/2006/main">
  <p:tag name="commondata" val="eyJoZGlkIjoiZmIzNTU3NDI2OWRiYzU5OTkyMjdlYTg5ZGJjOTNjNDEifQ=="/>
</p:tagLst>
</file>

<file path=ppt/tags/tag7.xml><?xml version="1.0" encoding="utf-8"?>
<p:tagLst xmlns:p="http://schemas.openxmlformats.org/presentationml/2006/main">
  <p:tag name="TIMING" val="|0.5|14.3"/>
</p:tagLst>
</file>

<file path=ppt/tags/tag8.xml><?xml version="1.0" encoding="utf-8"?>
<p:tagLst xmlns:p="http://schemas.openxmlformats.org/presentationml/2006/main">
  <p:tag name="TIMING" val="|0.5|14.3"/>
</p:tagLst>
</file>

<file path=ppt/tags/tag9.xml><?xml version="1.0" encoding="utf-8"?>
<p:tagLst xmlns:p="http://schemas.openxmlformats.org/presentationml/2006/main">
  <p:tag name="TIMING" val="|0.5|14.3"/>
</p:tagLst>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ctr"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ctr"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6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11410</Words>
  <Application>WPS 演示</Application>
  <PresentationFormat>全屏显示(4:3)</PresentationFormat>
  <Paragraphs>818</Paragraphs>
  <Slides>59</Slides>
  <Notes>0</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1</vt:i4>
      </vt:variant>
      <vt:variant>
        <vt:lpstr>幻灯片标题</vt:lpstr>
      </vt:variant>
      <vt:variant>
        <vt:i4>59</vt:i4>
      </vt:variant>
    </vt:vector>
  </HeadingPairs>
  <TitlesOfParts>
    <vt:vector size="74" baseType="lpstr">
      <vt:lpstr>Arial</vt:lpstr>
      <vt:lpstr>宋体</vt:lpstr>
      <vt:lpstr>Wingdings</vt:lpstr>
      <vt:lpstr>Verdana</vt:lpstr>
      <vt:lpstr>Calibri</vt:lpstr>
      <vt:lpstr>华文细黑</vt:lpstr>
      <vt:lpstr>微软雅黑</vt:lpstr>
      <vt:lpstr>Times New Roman</vt:lpstr>
      <vt:lpstr>幼圆</vt:lpstr>
      <vt:lpstr>Arial Unicode MS</vt:lpstr>
      <vt:lpstr>微软雅黑 Light</vt:lpstr>
      <vt:lpstr>幼圆</vt:lpstr>
      <vt:lpstr>Arial Unicode MS</vt:lpstr>
      <vt:lpstr>Profile</vt:lpstr>
      <vt:lpstr>Word.Picture.8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黄建华</dc:creator>
  <cp:lastModifiedBy>黄建华</cp:lastModifiedBy>
  <cp:revision>42</cp:revision>
  <dcterms:created xsi:type="dcterms:W3CDTF">2010-01-02T16:58:25Z</dcterms:created>
  <dcterms:modified xsi:type="dcterms:W3CDTF">2024-10-29T10:02:18Z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2052-12.1.0.18608</vt:lpwstr>
  </property>
  <property fmtid="{D5CDD505-2E9C-101B-9397-08002B2CF9AE}" pid="3" name="ICV">
    <vt:lpwstr>0BF287E5C5B44E1F85BED9FF9E4DCAA4_12</vt:lpwstr>
  </property>
</Properties>
</file>