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5"/>
  </p:notesMasterIdLst>
  <p:handoutMasterIdLst>
    <p:handoutMasterId r:id="rId26"/>
  </p:handoutMasterIdLst>
  <p:sldIdLst>
    <p:sldId id="284" r:id="rId2"/>
    <p:sldId id="282" r:id="rId3"/>
    <p:sldId id="283" r:id="rId4"/>
    <p:sldId id="260" r:id="rId5"/>
    <p:sldId id="290" r:id="rId6"/>
    <p:sldId id="293" r:id="rId7"/>
    <p:sldId id="295" r:id="rId8"/>
    <p:sldId id="334" r:id="rId9"/>
    <p:sldId id="289" r:id="rId10"/>
    <p:sldId id="296" r:id="rId11"/>
    <p:sldId id="264" r:id="rId12"/>
    <p:sldId id="262" r:id="rId13"/>
    <p:sldId id="265" r:id="rId14"/>
    <p:sldId id="314" r:id="rId15"/>
    <p:sldId id="316" r:id="rId16"/>
    <p:sldId id="318" r:id="rId17"/>
    <p:sldId id="319" r:id="rId18"/>
    <p:sldId id="317" r:id="rId19"/>
    <p:sldId id="315" r:id="rId20"/>
    <p:sldId id="298" r:id="rId21"/>
    <p:sldId id="299" r:id="rId22"/>
    <p:sldId id="333" r:id="rId23"/>
    <p:sldId id="327" r:id="rId24"/>
  </p:sldIdLst>
  <p:sldSz cx="9144000" cy="5143500" type="screen16x9"/>
  <p:notesSz cx="6858000" cy="9144000"/>
  <p:embeddedFontLst>
    <p:embeddedFont>
      <p:font typeface="幼圆" panose="02010509060101010101" pitchFamily="49" charset="-122"/>
      <p:regular r:id="rId27"/>
    </p:embeddedFont>
    <p:embeddedFont>
      <p:font typeface="Calibri Light" panose="020F0302020204030204" pitchFamily="34" charset="0"/>
      <p:regular r:id="rId28"/>
      <p:italic r:id="rId29"/>
    </p:embeddedFont>
    <p:embeddedFont>
      <p:font typeface="MingLiU" panose="020B0604020202020204" charset="-120"/>
      <p:regular r:id="rId30"/>
    </p:embeddedFont>
    <p:embeddedFont>
      <p:font typeface="等线 Light" panose="02010600030101010101" pitchFamily="2" charset="-122"/>
      <p:regular r:id="rId31"/>
    </p:embeddedFont>
    <p:embeddedFont>
      <p:font typeface="微软雅黑" panose="020B0503020204020204" pitchFamily="34" charset="-122"/>
      <p:regular r:id="rId32"/>
      <p:bold r:id="rId33"/>
    </p:embeddedFont>
    <p:embeddedFont>
      <p:font typeface="等线" panose="02010600030101010101" pitchFamily="2" charset="-122"/>
      <p:regular r:id="rId34"/>
      <p:bold r:id="rId35"/>
    </p:embeddedFont>
    <p:embeddedFont>
      <p:font typeface="微软雅黑 Light" panose="020B0502040204020203" pitchFamily="34" charset="-122"/>
      <p:regular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6">
          <p15:clr>
            <a:srgbClr val="A4A3A4"/>
          </p15:clr>
        </p15:guide>
        <p15:guide id="2" pos="28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7F8"/>
    <a:srgbClr val="44546A"/>
    <a:srgbClr val="0000FF"/>
    <a:srgbClr val="4472C4"/>
    <a:srgbClr val="0060A8"/>
    <a:srgbClr val="ED7D31"/>
    <a:srgbClr val="2E75B6"/>
    <a:srgbClr val="404040"/>
    <a:srgbClr val="0081C8"/>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625" autoAdjust="0"/>
  </p:normalViewPr>
  <p:slideViewPr>
    <p:cSldViewPr snapToGrid="0">
      <p:cViewPr varScale="1">
        <p:scale>
          <a:sx n="69" d="100"/>
          <a:sy n="69" d="100"/>
        </p:scale>
        <p:origin x="864" y="79"/>
      </p:cViewPr>
      <p:guideLst>
        <p:guide orient="horz" pos="1526"/>
        <p:guide pos="2895"/>
      </p:guideLst>
    </p:cSldViewPr>
  </p:slideViewPr>
  <p:notesTextViewPr>
    <p:cViewPr>
      <p:scale>
        <a:sx n="1" d="1"/>
        <a:sy n="1" d="1"/>
      </p:scale>
      <p:origin x="0" y="0"/>
    </p:cViewPr>
  </p:notesTextViewPr>
  <p:sorterViewPr>
    <p:cViewPr>
      <p:scale>
        <a:sx n="125" d="100"/>
        <a:sy n="125" d="100"/>
      </p:scale>
      <p:origin x="0" y="-1578"/>
    </p:cViewPr>
  </p:sorterViewPr>
  <p:notesViewPr>
    <p:cSldViewPr snapToGrid="0">
      <p:cViewPr varScale="1">
        <p:scale>
          <a:sx n="54" d="100"/>
          <a:sy n="54" d="100"/>
        </p:scale>
        <p:origin x="288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DDBEE5-1F49-4E21-AA75-C1EB99554DBB}" type="datetimeFigureOut">
              <a:rPr lang="zh-CN" altLang="en-US" smtClean="0"/>
              <a:pPr/>
              <a:t>2017-11-22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DDF900-46A4-4B55-A06F-548409280FC6}" type="slidenum">
              <a:rPr lang="zh-CN" altLang="en-US" smtClean="0"/>
              <a:pPr/>
              <a:t>‹#›</a:t>
            </a:fld>
            <a:endParaRPr lang="zh-CN" altLang="en-US"/>
          </a:p>
        </p:txBody>
      </p:sp>
    </p:spTree>
    <p:extLst>
      <p:ext uri="{BB962C8B-B14F-4D97-AF65-F5344CB8AC3E}">
        <p14:creationId xmlns:p14="http://schemas.microsoft.com/office/powerpoint/2010/main" val="682407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7A637-8712-4E20-957A-998EEAA86395}" type="datetimeFigureOut">
              <a:rPr lang="zh-CN" altLang="en-US" smtClean="0"/>
              <a:pPr/>
              <a:t>2017-11-22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03211-B18B-477D-A05F-14E4BC87236F}" type="slidenum">
              <a:rPr lang="zh-CN" altLang="en-US" smtClean="0"/>
              <a:pPr/>
              <a:t>‹#›</a:t>
            </a:fld>
            <a:endParaRPr lang="zh-CN" altLang="en-US"/>
          </a:p>
        </p:txBody>
      </p:sp>
    </p:spTree>
    <p:extLst>
      <p:ext uri="{BB962C8B-B14F-4D97-AF65-F5344CB8AC3E}">
        <p14:creationId xmlns:p14="http://schemas.microsoft.com/office/powerpoint/2010/main" val="410210378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1</a:t>
            </a:fld>
            <a:endParaRPr lang="zh-CN" altLang="en-US"/>
          </a:p>
        </p:txBody>
      </p:sp>
    </p:spTree>
    <p:extLst>
      <p:ext uri="{BB962C8B-B14F-4D97-AF65-F5344CB8AC3E}">
        <p14:creationId xmlns:p14="http://schemas.microsoft.com/office/powerpoint/2010/main" val="272402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12</a:t>
            </a:fld>
            <a:endParaRPr lang="zh-CN" altLang="en-US"/>
          </a:p>
        </p:txBody>
      </p:sp>
    </p:spTree>
    <p:extLst>
      <p:ext uri="{BB962C8B-B14F-4D97-AF65-F5344CB8AC3E}">
        <p14:creationId xmlns:p14="http://schemas.microsoft.com/office/powerpoint/2010/main" val="78536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13</a:t>
            </a:fld>
            <a:endParaRPr lang="zh-CN" altLang="en-US"/>
          </a:p>
        </p:txBody>
      </p:sp>
    </p:spTree>
    <p:extLst>
      <p:ext uri="{BB962C8B-B14F-4D97-AF65-F5344CB8AC3E}">
        <p14:creationId xmlns:p14="http://schemas.microsoft.com/office/powerpoint/2010/main" val="374612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14</a:t>
            </a:fld>
            <a:endParaRPr lang="zh-CN" altLang="en-US"/>
          </a:p>
        </p:txBody>
      </p:sp>
    </p:spTree>
    <p:extLst>
      <p:ext uri="{BB962C8B-B14F-4D97-AF65-F5344CB8AC3E}">
        <p14:creationId xmlns:p14="http://schemas.microsoft.com/office/powerpoint/2010/main" val="305560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15</a:t>
            </a:fld>
            <a:endParaRPr lang="zh-CN" altLang="en-US"/>
          </a:p>
        </p:txBody>
      </p:sp>
    </p:spTree>
    <p:extLst>
      <p:ext uri="{BB962C8B-B14F-4D97-AF65-F5344CB8AC3E}">
        <p14:creationId xmlns:p14="http://schemas.microsoft.com/office/powerpoint/2010/main" val="577979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16</a:t>
            </a:fld>
            <a:endParaRPr lang="zh-CN" altLang="en-US"/>
          </a:p>
        </p:txBody>
      </p:sp>
    </p:spTree>
    <p:extLst>
      <p:ext uri="{BB962C8B-B14F-4D97-AF65-F5344CB8AC3E}">
        <p14:creationId xmlns:p14="http://schemas.microsoft.com/office/powerpoint/2010/main" val="3499809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17</a:t>
            </a:fld>
            <a:endParaRPr lang="zh-CN" altLang="en-US"/>
          </a:p>
        </p:txBody>
      </p:sp>
    </p:spTree>
    <p:extLst>
      <p:ext uri="{BB962C8B-B14F-4D97-AF65-F5344CB8AC3E}">
        <p14:creationId xmlns:p14="http://schemas.microsoft.com/office/powerpoint/2010/main" val="164950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18</a:t>
            </a:fld>
            <a:endParaRPr lang="zh-CN" altLang="en-US"/>
          </a:p>
        </p:txBody>
      </p:sp>
    </p:spTree>
    <p:extLst>
      <p:ext uri="{BB962C8B-B14F-4D97-AF65-F5344CB8AC3E}">
        <p14:creationId xmlns:p14="http://schemas.microsoft.com/office/powerpoint/2010/main" val="103389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19</a:t>
            </a:fld>
            <a:endParaRPr lang="zh-CN" altLang="en-US"/>
          </a:p>
        </p:txBody>
      </p:sp>
    </p:spTree>
    <p:extLst>
      <p:ext uri="{BB962C8B-B14F-4D97-AF65-F5344CB8AC3E}">
        <p14:creationId xmlns:p14="http://schemas.microsoft.com/office/powerpoint/2010/main" val="2686105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20</a:t>
            </a:fld>
            <a:endParaRPr lang="zh-CN" altLang="en-US"/>
          </a:p>
        </p:txBody>
      </p:sp>
    </p:spTree>
    <p:extLst>
      <p:ext uri="{BB962C8B-B14F-4D97-AF65-F5344CB8AC3E}">
        <p14:creationId xmlns:p14="http://schemas.microsoft.com/office/powerpoint/2010/main" val="2447972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21</a:t>
            </a:fld>
            <a:endParaRPr lang="zh-CN" altLang="en-US"/>
          </a:p>
        </p:txBody>
      </p:sp>
    </p:spTree>
    <p:extLst>
      <p:ext uri="{BB962C8B-B14F-4D97-AF65-F5344CB8AC3E}">
        <p14:creationId xmlns:p14="http://schemas.microsoft.com/office/powerpoint/2010/main" val="175678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2</a:t>
            </a:fld>
            <a:endParaRPr lang="zh-CN" altLang="en-US"/>
          </a:p>
        </p:txBody>
      </p:sp>
    </p:spTree>
    <p:extLst>
      <p:ext uri="{BB962C8B-B14F-4D97-AF65-F5344CB8AC3E}">
        <p14:creationId xmlns:p14="http://schemas.microsoft.com/office/powerpoint/2010/main" val="3506871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22</a:t>
            </a:fld>
            <a:endParaRPr lang="zh-CN" altLang="en-US"/>
          </a:p>
        </p:txBody>
      </p:sp>
    </p:spTree>
    <p:extLst>
      <p:ext uri="{BB962C8B-B14F-4D97-AF65-F5344CB8AC3E}">
        <p14:creationId xmlns:p14="http://schemas.microsoft.com/office/powerpoint/2010/main" val="3997377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23</a:t>
            </a:fld>
            <a:endParaRPr lang="zh-CN" altLang="en-US"/>
          </a:p>
        </p:txBody>
      </p:sp>
    </p:spTree>
    <p:extLst>
      <p:ext uri="{BB962C8B-B14F-4D97-AF65-F5344CB8AC3E}">
        <p14:creationId xmlns:p14="http://schemas.microsoft.com/office/powerpoint/2010/main" val="34944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3</a:t>
            </a:fld>
            <a:endParaRPr lang="zh-CN" altLang="en-US"/>
          </a:p>
        </p:txBody>
      </p:sp>
    </p:spTree>
    <p:extLst>
      <p:ext uri="{BB962C8B-B14F-4D97-AF65-F5344CB8AC3E}">
        <p14:creationId xmlns:p14="http://schemas.microsoft.com/office/powerpoint/2010/main" val="221208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4</a:t>
            </a:fld>
            <a:endParaRPr lang="zh-CN" altLang="en-US"/>
          </a:p>
        </p:txBody>
      </p:sp>
    </p:spTree>
    <p:extLst>
      <p:ext uri="{BB962C8B-B14F-4D97-AF65-F5344CB8AC3E}">
        <p14:creationId xmlns:p14="http://schemas.microsoft.com/office/powerpoint/2010/main" val="315211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6</a:t>
            </a:fld>
            <a:endParaRPr lang="zh-CN" altLang="en-US"/>
          </a:p>
        </p:txBody>
      </p:sp>
    </p:spTree>
    <p:extLst>
      <p:ext uri="{BB962C8B-B14F-4D97-AF65-F5344CB8AC3E}">
        <p14:creationId xmlns:p14="http://schemas.microsoft.com/office/powerpoint/2010/main" val="119417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7</a:t>
            </a:fld>
            <a:endParaRPr lang="zh-CN" altLang="en-US"/>
          </a:p>
        </p:txBody>
      </p:sp>
    </p:spTree>
    <p:extLst>
      <p:ext uri="{BB962C8B-B14F-4D97-AF65-F5344CB8AC3E}">
        <p14:creationId xmlns:p14="http://schemas.microsoft.com/office/powerpoint/2010/main" val="60309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9</a:t>
            </a:fld>
            <a:endParaRPr lang="zh-CN" altLang="en-US"/>
          </a:p>
        </p:txBody>
      </p:sp>
    </p:spTree>
    <p:extLst>
      <p:ext uri="{BB962C8B-B14F-4D97-AF65-F5344CB8AC3E}">
        <p14:creationId xmlns:p14="http://schemas.microsoft.com/office/powerpoint/2010/main" val="4008310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10</a:t>
            </a:fld>
            <a:endParaRPr lang="zh-CN" altLang="en-US"/>
          </a:p>
        </p:txBody>
      </p:sp>
    </p:spTree>
    <p:extLst>
      <p:ext uri="{BB962C8B-B14F-4D97-AF65-F5344CB8AC3E}">
        <p14:creationId xmlns:p14="http://schemas.microsoft.com/office/powerpoint/2010/main" val="191785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211-B18B-477D-A05F-14E4BC87236F}" type="slidenum">
              <a:rPr lang="zh-CN" altLang="en-US" smtClean="0"/>
              <a:pPr/>
              <a:t>11</a:t>
            </a:fld>
            <a:endParaRPr lang="zh-CN" altLang="en-US"/>
          </a:p>
        </p:txBody>
      </p:sp>
    </p:spTree>
    <p:extLst>
      <p:ext uri="{BB962C8B-B14F-4D97-AF65-F5344CB8AC3E}">
        <p14:creationId xmlns:p14="http://schemas.microsoft.com/office/powerpoint/2010/main" val="67540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pPr/>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pPr/>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pPr/>
              <a:t>11/22/2017</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38"/>
          <p:cNvSpPr txBox="1"/>
          <p:nvPr/>
        </p:nvSpPr>
        <p:spPr>
          <a:xfrm>
            <a:off x="1457325" y="1171576"/>
            <a:ext cx="6334125" cy="6352508"/>
          </a:xfrm>
          <a:prstGeom prst="rect">
            <a:avLst/>
          </a:prstGeom>
          <a:noFill/>
        </p:spPr>
        <p:txBody>
          <a:bodyPr wrap="square" rtlCol="0">
            <a:spAutoFit/>
          </a:bodyPr>
          <a:lstStyle/>
          <a:p>
            <a:pPr algn="ctr" eaLnBrk="0" fontAlgn="base" hangingPunct="0">
              <a:lnSpc>
                <a:spcPct val="150000"/>
              </a:lnSpc>
              <a:spcBef>
                <a:spcPct val="20000"/>
              </a:spcBef>
              <a:spcAft>
                <a:spcPct val="0"/>
              </a:spcAft>
              <a:buClr>
                <a:srgbClr val="20B6F0"/>
              </a:buClr>
              <a:defRPr/>
            </a:pPr>
            <a:r>
              <a:rPr lang="en-US" altLang="zh-CN" sz="2400" spc="150" dirty="0" smtClean="0">
                <a:solidFill>
                  <a:schemeClr val="bg2">
                    <a:lumMod val="10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T/ESD 001-2016</a:t>
            </a:r>
            <a:r>
              <a:rPr lang="en-US" altLang="zh-CN" sz="2400" spc="150" noProof="1" smtClean="0">
                <a:solidFill>
                  <a:schemeClr val="bg2">
                    <a:lumMod val="10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mn-ea"/>
              </a:rPr>
              <a:t>《</a:t>
            </a:r>
            <a:r>
              <a:rPr lang="zh-CN" altLang="en-US" sz="2400" spc="150" noProof="1" smtClean="0">
                <a:solidFill>
                  <a:schemeClr val="bg2">
                    <a:lumMod val="10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mn-ea"/>
              </a:rPr>
              <a:t>电子工业用防静电服 通用技术规范</a:t>
            </a:r>
            <a:r>
              <a:rPr lang="en-US" altLang="zh-CN" sz="2400" spc="150" noProof="1" smtClean="0">
                <a:solidFill>
                  <a:schemeClr val="bg2">
                    <a:lumMod val="10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mn-ea"/>
              </a:rPr>
              <a:t>》</a:t>
            </a:r>
            <a:r>
              <a:rPr lang="zh-CN" altLang="en-US" sz="2400" spc="150" noProof="1" smtClean="0">
                <a:solidFill>
                  <a:schemeClr val="bg2">
                    <a:lumMod val="10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mn-ea"/>
              </a:rPr>
              <a:t>解读</a:t>
            </a:r>
            <a:endParaRPr lang="en-US" altLang="zh-CN" sz="2400" spc="150" noProof="1" smtClean="0">
              <a:solidFill>
                <a:schemeClr val="bg2">
                  <a:lumMod val="10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mn-ea"/>
            </a:endParaRPr>
          </a:p>
          <a:p>
            <a:pPr algn="ctr" eaLnBrk="0" fontAlgn="base" hangingPunct="0">
              <a:lnSpc>
                <a:spcPct val="150000"/>
              </a:lnSpc>
              <a:spcBef>
                <a:spcPct val="20000"/>
              </a:spcBef>
              <a:spcAft>
                <a:spcPct val="0"/>
              </a:spcAft>
              <a:buClr>
                <a:srgbClr val="20B6F0"/>
              </a:buClr>
              <a:defRPr/>
            </a:pPr>
            <a:endParaRPr lang="en-US" altLang="zh-CN" sz="2400" spc="150" noProof="1" smtClean="0">
              <a:solidFill>
                <a:schemeClr val="bg2">
                  <a:lumMod val="10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mn-ea"/>
            </a:endParaRPr>
          </a:p>
          <a:p>
            <a:pPr algn="ctr" eaLnBrk="0" fontAlgn="base" hangingPunct="0">
              <a:lnSpc>
                <a:spcPct val="150000"/>
              </a:lnSpc>
              <a:spcBef>
                <a:spcPct val="20000"/>
              </a:spcBef>
              <a:spcAft>
                <a:spcPct val="0"/>
              </a:spcAft>
              <a:buClr>
                <a:srgbClr val="20B6F0"/>
              </a:buClr>
              <a:defRPr/>
            </a:pPr>
            <a:r>
              <a:rPr lang="zh-CN" altLang="en-US" sz="1900" spc="200" dirty="0" smtClean="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上海晨隆静电科技有限公司</a:t>
            </a:r>
          </a:p>
          <a:p>
            <a:pPr algn="ctr" eaLnBrk="0" fontAlgn="base" hangingPunct="0">
              <a:lnSpc>
                <a:spcPct val="150000"/>
              </a:lnSpc>
              <a:spcBef>
                <a:spcPct val="20000"/>
              </a:spcBef>
              <a:spcAft>
                <a:spcPct val="0"/>
              </a:spcAft>
              <a:buClr>
                <a:srgbClr val="20B6F0"/>
              </a:buClr>
              <a:defRPr/>
            </a:pPr>
            <a:r>
              <a:rPr lang="zh-CN" altLang="en-US" sz="1900" spc="200" dirty="0" smtClean="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黄建华</a:t>
            </a:r>
            <a:endParaRPr lang="en-US" altLang="zh-CN" sz="1900" spc="200" dirty="0" smtClean="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eaLnBrk="0" fontAlgn="base" hangingPunct="0">
              <a:lnSpc>
                <a:spcPct val="150000"/>
              </a:lnSpc>
              <a:spcBef>
                <a:spcPct val="20000"/>
              </a:spcBef>
              <a:spcAft>
                <a:spcPct val="0"/>
              </a:spcAft>
              <a:buClr>
                <a:srgbClr val="20B6F0"/>
              </a:buClr>
              <a:defRPr/>
            </a:pPr>
            <a:r>
              <a:rPr lang="en-US" altLang="zh-CN" sz="1900" spc="200" dirty="0" smtClean="0">
                <a:solidFill>
                  <a:schemeClr val="accent1">
                    <a:lumMod val="75000"/>
                  </a:schemeClr>
                </a:solidFill>
                <a:latin typeface="微软雅黑 Light" panose="020B0502040204020203" pitchFamily="34" charset="-122"/>
                <a:ea typeface="微软雅黑 Light" panose="020B0502040204020203" pitchFamily="34" charset="-122"/>
              </a:rPr>
              <a:t>2017</a:t>
            </a:r>
            <a:r>
              <a:rPr lang="zh-CN" altLang="en-US" sz="1900" spc="200" dirty="0" smtClean="0">
                <a:solidFill>
                  <a:schemeClr val="accent1">
                    <a:lumMod val="75000"/>
                  </a:schemeClr>
                </a:solidFill>
                <a:latin typeface="微软雅黑 Light" panose="020B0502040204020203" pitchFamily="34" charset="-122"/>
                <a:ea typeface="微软雅黑 Light" panose="020B0502040204020203" pitchFamily="34" charset="-122"/>
              </a:rPr>
              <a:t>年</a:t>
            </a:r>
            <a:r>
              <a:rPr lang="en-US" altLang="zh-CN" sz="1900" spc="200" dirty="0" smtClean="0">
                <a:solidFill>
                  <a:schemeClr val="accent1">
                    <a:lumMod val="75000"/>
                  </a:schemeClr>
                </a:solidFill>
                <a:latin typeface="微软雅黑 Light" panose="020B0502040204020203" pitchFamily="34" charset="-122"/>
                <a:ea typeface="微软雅黑 Light" panose="020B0502040204020203" pitchFamily="34" charset="-122"/>
              </a:rPr>
              <a:t>11</a:t>
            </a:r>
            <a:r>
              <a:rPr lang="zh-CN" altLang="en-US" sz="1900" spc="200" dirty="0" smtClean="0">
                <a:solidFill>
                  <a:schemeClr val="accent1">
                    <a:lumMod val="75000"/>
                  </a:schemeClr>
                </a:solidFill>
                <a:latin typeface="微软雅黑 Light" panose="020B0502040204020203" pitchFamily="34" charset="-122"/>
                <a:ea typeface="微软雅黑 Light" panose="020B0502040204020203" pitchFamily="34" charset="-122"/>
              </a:rPr>
              <a:t>月</a:t>
            </a:r>
            <a:r>
              <a:rPr lang="en-US" altLang="zh-CN" sz="1900" spc="200" dirty="0" smtClean="0">
                <a:solidFill>
                  <a:schemeClr val="accent1">
                    <a:lumMod val="75000"/>
                  </a:schemeClr>
                </a:solidFill>
                <a:latin typeface="微软雅黑 Light" panose="020B0502040204020203" pitchFamily="34" charset="-122"/>
                <a:ea typeface="微软雅黑 Light" panose="020B0502040204020203" pitchFamily="34" charset="-122"/>
              </a:rPr>
              <a:t>23</a:t>
            </a:r>
            <a:r>
              <a:rPr lang="zh-CN" altLang="en-US" sz="1900" spc="200" dirty="0" smtClean="0">
                <a:solidFill>
                  <a:schemeClr val="accent1">
                    <a:lumMod val="75000"/>
                  </a:schemeClr>
                </a:solidFill>
                <a:latin typeface="微软雅黑 Light" panose="020B0502040204020203" pitchFamily="34" charset="-122"/>
                <a:ea typeface="微软雅黑 Light" panose="020B0502040204020203" pitchFamily="34" charset="-122"/>
              </a:rPr>
              <a:t>日</a:t>
            </a:r>
          </a:p>
          <a:p>
            <a:pPr algn="ctr" eaLnBrk="0" fontAlgn="base" hangingPunct="0">
              <a:lnSpc>
                <a:spcPct val="150000"/>
              </a:lnSpc>
              <a:spcBef>
                <a:spcPct val="20000"/>
              </a:spcBef>
              <a:spcAft>
                <a:spcPct val="0"/>
              </a:spcAft>
              <a:buClr>
                <a:srgbClr val="20B6F0"/>
              </a:buClr>
              <a:defRPr/>
            </a:pPr>
            <a:endParaRPr lang="en-US" altLang="zh-CN" spc="200" dirty="0" smtClean="0">
              <a:solidFill>
                <a:schemeClr val="bg2">
                  <a:lumMod val="10000"/>
                </a:schemeClr>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eaLnBrk="0" fontAlgn="base" hangingPunct="0">
              <a:lnSpc>
                <a:spcPct val="150000"/>
              </a:lnSpc>
              <a:spcBef>
                <a:spcPct val="20000"/>
              </a:spcBef>
              <a:spcAft>
                <a:spcPct val="0"/>
              </a:spcAft>
              <a:buClr>
                <a:srgbClr val="20B6F0"/>
              </a:buClr>
              <a:defRPr/>
            </a:pPr>
            <a:endParaRPr lang="en-US" altLang="zh-CN" spc="200" dirty="0" smtClean="0">
              <a:solidFill>
                <a:schemeClr val="bg2">
                  <a:lumMod val="10000"/>
                </a:schemeClr>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eaLnBrk="0" fontAlgn="base" hangingPunct="0">
              <a:lnSpc>
                <a:spcPct val="150000"/>
              </a:lnSpc>
              <a:spcBef>
                <a:spcPct val="20000"/>
              </a:spcBef>
              <a:spcAft>
                <a:spcPct val="0"/>
              </a:spcAft>
              <a:buClr>
                <a:srgbClr val="20B6F0"/>
              </a:buClr>
              <a:defRPr/>
            </a:pPr>
            <a:endParaRPr lang="zh-CN" altLang="en-US" sz="2200" spc="200" dirty="0" smtClean="0">
              <a:solidFill>
                <a:schemeClr val="bg2">
                  <a:lumMod val="10000"/>
                </a:schemeClr>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eaLnBrk="0" fontAlgn="base" hangingPunct="0">
              <a:lnSpc>
                <a:spcPct val="150000"/>
              </a:lnSpc>
              <a:spcBef>
                <a:spcPct val="20000"/>
              </a:spcBef>
              <a:spcAft>
                <a:spcPct val="0"/>
              </a:spcAft>
              <a:buClr>
                <a:srgbClr val="20B6F0"/>
              </a:buClr>
              <a:defRPr/>
            </a:pPr>
            <a:endParaRPr lang="en-US" altLang="zh-CN" sz="2400" spc="150" noProof="1" smtClean="0">
              <a:solidFill>
                <a:schemeClr val="bg2">
                  <a:lumMod val="10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mn-ea"/>
            </a:endParaRPr>
          </a:p>
          <a:p>
            <a:pPr algn="ctr"/>
            <a:endParaRPr lang="zh-CN" altLang="en-US" sz="2800" b="1" noProof="1" smtClean="0">
              <a:solidFill>
                <a:srgbClr val="0070C0"/>
              </a:solidFill>
              <a:latin typeface="微软雅黑" panose="020B0503020204020204" pitchFamily="34" charset="-122"/>
              <a:ea typeface="微软雅黑" panose="020B0503020204020204" pitchFamily="34" charset="-122"/>
              <a:sym typeface="+mn-ea"/>
            </a:endParaRPr>
          </a:p>
          <a:p>
            <a:pPr algn="ctr"/>
            <a:endParaRPr lang="zh-CN" altLang="en-US" sz="2800" dirty="0">
              <a:solidFill>
                <a:srgbClr val="0070C0"/>
              </a:solidFill>
              <a:latin typeface="微软雅黑" panose="020B0503020204020204" pitchFamily="34" charset="-122"/>
              <a:ea typeface="微软雅黑" panose="020B0503020204020204" pitchFamily="34" charset="-122"/>
            </a:endParaRPr>
          </a:p>
        </p:txBody>
      </p:sp>
      <p:sp>
        <p:nvSpPr>
          <p:cNvPr id="87" name="矩形 86"/>
          <p:cNvSpPr/>
          <p:nvPr/>
        </p:nvSpPr>
        <p:spPr>
          <a:xfrm>
            <a:off x="-12700" y="3175"/>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6" name="AutoShape 2" descr="data:image/jpeg;base64,/9j/4AAQSkZJRgABAQAAAQABAAD/2wBDAAgGBgcGBQgHBwcJCQgKDBQNDAsLDBkSEw8UHRofHh0aHBwgJC4nICIsIxwcKDcpLDAxNDQ0Hyc5PTgyPC4zNDL/2wBDAQkJCQwLDBgNDRgyIRwhMjIyMjIyMjIyMjIyMjIyMjIyMjIyMjIyMjIyMjIyMjIyMjIyMjIyMjIyMjIyMjIyMjL/wAARCAFL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0CnUoFLigBAKcBQKcBQMUClApQKWgBAKXFLijFAAKwPE+qLY2D/NhiK3ZnEcZYngV49461zzrloUfgVLA5DVbsz3DyMeprFdsnjvUlxNubFSaZbG8vo4wMjPNXFWRDd2db4S037NatdOMM3SvVfCGm+VC1zIvzyHP4VyGk2XnzwWkY+Vcbq9Usrdbe3RFGABUbs12VifFKKKKokXFJTsUlADDSp1oNKnUUAS0tFFAgpp606mnrQACnimCn0AFFFGKACmmnUhoAZ3qVelRVKvSgAbpVWSrT9KryjigaHRnKilNNi+7TzSARafTF61JTQmJRRRQAmaKWigBKKWigApGAI5FLUVxOsKc9T0FAEMjpEpZyABWHcXst7OIo8rHnoO9N1C7edsZwvYVFbfuoZZT1AwPqaajYtI5nxXfqGdQ3yqMDmvLNVuWkLbF3D1PSu/1y1WW7Z3ywPYnj8q868X3C2lsUUgM/AArso2RnWfum/4A1pmtJNKuGXYjZtzu9ckrz+ddXOgySK8omSXRdOtmQ7J7WL7S59JG+6D9BXoOh63Hr2jQXowrOMSLn7rDqK4MdSUZ8y6nVl9fnjyvoSygLVZxlenNXJ1UjjGarBC7hUBLNwAO9cFj0WXvCmlG81U3Ui/urfDc927D+td9t5NQaRpy6ZpscGBvxukPqx6/wCH4VaYfNXpUockbHlVp88rkJU0hX2qUimmtjEiK0hp5pppAV5D8wHpzUL8mng79z9icD6CjH8RqhDAgxyOaKjeX5jiilYDr8UYpwFLisChgFPApAOacBQMUClxQBTsUAJiq80pU4FWGOFqk/zNmkwM/WJLmSydYfvEcV4V4jstRgu5JJ42IJ64r6GCg8EVQv8AQ7TUIissSnPtQD1PmEzEtg9feu48L2CwWpupByelb2vfDJPP861GBnOKhh0i+RobRImCAjJxTlLTQmMbPU73wZp2Ua6cct0rtwMCsjRYxaWMUWMECtgHIpIpiUUpopgFBpaTFADDSr1FBoXqKAJqKXtSUCCmmn0w0AAp9MFPoAKWiigBKQ0ppDQAypl6VEakTpQArdKrydKsN0qFuRQA2HpTzTIqeaQxF61JUa/eqShAwooopiEopaSgAooqvd3IhTC/ePSgCR7iOM7S3PoKw5Lk3N2xJ+VQcU6dzHAWY/O/Wqdv/q5X9sVaRSRWkOWNWp08qxRe5G41XhjM1yiepq5qRwp9BTY0cLrRClmz0ryy1t/+Eo8Z/OM2FlmSQ9iF7fieK7rx5qJstMl2H97KfLQe5rM0jR20Dwdgr/p2psB7gdhXbShol3OHE1Um/I5PxhORpEs7ffvZy3/AQcD+tQ/DjVDBdS2Dt+7lO5R6NUfxDkVLm2tIz8kS7R+HFZvhO3mOoxyRg5DA8Vw42Sk2dWAi48p7C4zkg/nW74V0gTXBvpcFImwg9W9fwrHWMtEPl5r0LTbX7Fp0FvjBVAW+veuLDw5pXfQ9PFT5YWXUnYVEw5FTEVGRya9A8wYRTCKlIppFAEJWopz5cTEdeg+tWSKzr2bFzb245ZiXP0H/ANemldgOCYAUdBxUcxwMCrGMAmqzjc1MRGsQK5NFTgcUVNxnVAUYpwFGKxGNApQQKD0NZ8kriQjNAzSDD1pdw9ayxI/rTw7etK47FuZxjANVxTcknmpAKBCinimgU4UABRX4IpVsoQd2wZ+lOjGTU4FAxI4hkcVcAwKjiWpaYmNNFKaSgAoNLSGgBhoHWlNA60ATdqQUo6UUCCmtTqa3WgBBT6YKfQAtFFFACGkNOpDQAw1InSozUidKBinpUB6mpz0qA9aBCJ941IaYv3qeaQxq9alqMdakoQMSilpKYgooooARiFUk9BWPM5lkLnpngVfvXxEEHVziqHBlA7LVIaKd+3IX0FQr8tl/vNS3bZcn3pZxtgjX0Wr6DJNKhy0s5/hGBUGqPhDWlaJ5WnJ6t8xrC1mbajHPApRV5A3ZXPNb62/t7xvFbn5obEAlexkbp+mK19ZZX17y15h0+Hj/AHug/XJqD4exfa7vVtWk5X7Q7gn0Awv+fam3b7bC4um+/dzFgf8AZHA/rXp25b+S/M8ib55Lzd/kv+Ceb6np51vxUYjysSDd9TzXf6N4ctrC3V1jAOPSuZ8IAX2s3t31DzEKfYcD+VenrGEjAAr57EycqjPp8JBRppiaRZfaNTgQjKqdx+g5rtJODn3rN8P2Yjge5ZcM/wAq/Qf/AF/5VpuobOe9dGHjyxOXEz5p+hGeeBSEAU5fu49OKQiug5yMikK1LtpCKBEJWuftH+26zd3I5jTEKfh1/WtTWrv7FpssgPzFSFqnolp9m06NT94jcx9zWkdItiZbl4XFQAZNTSnJpirU9AFA4oodtpxRUjOpFLQBS4rEYxhwazZR+8NahHFZ0w/eGkxoYBTwKQCngUhigU8UgFOApiFApQKBSjrQBPGMCpVGTUcfSp0FAyVRgU40CimSNNFKaSgApDS0UDGGgdaDQOtAEw6UUD7tFAgpp606mmgBBTxTBT6AFooooAKQ0tJQAw1InSozT06UDHmoG6mpzVd+ppCEQ5apDUUXU1KaBiDrUlRjrUlCBhRRRTEJRS0jEKpJ7UAZ12264J7IP1qqpwjt+FSztkk92Oahk+WAD15q0Mz5fmkA9TUt0N0m0ewpI13XSD3zViJPMvl9AcmqegFu4wkQQdhiuE8YXn2PSLycnHlxM36V3N2flNeXfEMvc6WLGLmS8njt1HqWYCtcNG8rmVaVoD/C9vJpfwytyBi4vjuHr8x4/nXP+N75NPsJUjPy20OxfrjA/Wu+1dIrN7KyjIEFhBvI+g2r+vP4V4n8QNQMlskIPzTy5P0H/wBfFdUpe5zd9f8AI4IRvU9NP8zV+HsXlWUTnuM16lpsD306xgfKMbjXnfg6L/Q7eJF3OwAUD1r2XRbFbSADqVHzH1avFjS55tvZH0E63s6ait2aQRYo1jQAKowBUZqRjUZrqRxEfRj780uKhvruKxs5LqY7YogWY+grkJ/iRp+D9kt55z2JXaP1rSNOUtkI7UiopZY4lLOwUD1Ncjpes67r6PLHHHaQA4BHzE/jVifRLu4P+kXLyexPH5U3Ts7NjI9WuF1bU7e0gYPErb3I6cdB/n2rfCeXEBVLS9HSyJbA3VemPaiTvaKJKrcmnoKTGTTyNqE0mCKUz/vDRVed8SmiqSA7oUuKBTXcKOa5ShTjFZ8+A+alknJOBVZ/m60mykAcU8PUIWpY4ixqbjsElwIhk1LBKsq5zxTpLNZkwRWNqBlsRtiNMRuMyKPvCqr30cbcmuft5ry7l2ZNaL6TO0eSTmmBcOrpu2pya0LWWWXBxgVhafZqkuHHINdPbKoQAUWFcsKMDmloopiENJSmkoGLSUtJQA00g60ppBSAmX7oooX7oopiCmmnU00AJTxTKcKBjqKKKBBSUtJQA005KaaVKBkhqs/U1YPSq8nekIIu9SGo4e9SGgY0feqWou9SDpQgYtFFFMQVVupMFYx3PNWWO1ST2rLdzJMWppAQyHL8Uy4OAB6CnqMuKhuGyxrRbjIrUZuCfRTV6zT5pH/AVUsxzK3titKFdluPVuaUtwKd82IWNcHJANR8d6NARmO3aS7cf7i4X/x5hXbam+2I1ymiqf7V1rUz0gt1t0OOhOWb/wBkrpoq0GzmrPVIy/FF8Cty4YbrmXYuP7icfz3V4j4knN/4lSBeUhAT8eprvdY1pLiSW5wVtoEIjB64Hc+5rh/Cemy6/wCI167pZNzHHQdSfwFbYpOMVHucuDkpty6I9h+HmleVZ/2hKvQbIQf1P9Pzr0+GPyoFU9ep+tYuj2satDbwqFggUcew6VvPXFKKilE74yc25sjNJinUYqSzJ8Rxed4evY+PmhYc/Q15tpGgtMikR8Hua9U1VA+l3CnoY2/lXO6FEGhjAFdVGTUGJs2NOsksrGKBAAFHP1q1tp2KUCsG76iI2+VapSnJq3M2KpPyaIoBFFLN8seKegqK6OFNN7gYk7/vTRUFw/740VskI9CluAvAqo8rOahBJ608VwGthwp2M0gp6jNIYLHmrUUdNjQmraJtFCEIFwK57VW33GK6KQ4Q1y942+5Y+lNgi1o8IMxbHSuhKgrisnR48RlvWtgUIGYs0fkXeexrRtpOlMvrcyplRyKjtopcrkYxTRLNUdKKRRhaWgBDSUppKBi0lLSUANNJSmkpATL92ikX7tLTEFIaWkNADe9OFMp4oGOopKWgQUnalpO1ADTSpSGlTrQMeelV371YPSqz96AQsNSGo4hUlIBpqQdKjPWpBQgYtFFISACfSmIrXku1Ng6mqC/dY+ppbqXc5NIOI1HtmtUrIAQck+gqnMeTV0/LGT61QlPNNbgTWC7kYerYrTkOBgdBVTTE/dBvcmrMpqXuBhazJtjb6VnaBblfDM8wHz3c0k34A7V/RRTfFN15FnPIOqoSB71r2Vv9k0m1tOnlQKh+oHNdXw016nLLWb9D508fE6bdXVivAklyo/2D8w/Qius+F2ijT9KOpTLia4HyZ7J/9f8AwqD4meHHvPE2lThT5DBo5T2AU5H5g4/Cuy0CJby4trKIYTjO3+FR/wDWrpcXNurLZHDGUadqMN3qd1pEBisRKww8vzfh2/z71cPNPIAAAGAOAKZXmt3dz14rlVhMUuKKXFIZXvE32kq4zlSK57w4n+jbj24ro7mRI4jvbArI0ZFS0ATlSSQfxraD9xolmkBzQeBTqikbiswK8zVXAy1SSHNIi1a0QD0FU7xvlNXgMKazb1vlNJbgc9O3700VFO3700V0pCO9UU8CmqKkWvMNhyjNTxpk4psa5OBVyOPaOlAmOjjCipKQUtUIa67lIrIn0pnl3KeprZoxQBXs7f7PEFq0KSlFAC4zTgAOlJSigB1FFFAhKSlNJQMKKKO1ADTSUppKQEq9KWkTpRTELSGlpDQAynCm04UDHUUUUCCg0UGgBppU60hpU60DHnpVZ+9WT0qtL3oBDoeRUhqKHpUtIBpp46UwinihAwqvdy7I9vc1YPAzWPez5JNXFXYirI++UKO5q4RziqFoN9wGNaKjLVrPQBk3CgVQlq7Mck1SdSzhR1JxREDVsl2WSe/NJKcA1NtEcaoOijFVblsRsahasTOM14/adTsbQc+fdID/ALoO4/oprp3bO41ycbG78e2yfw2tvJOfqcIP5tXTyNiNq66nRHKt2zlvFentqdkBEcSxtvX39qtfDzTJILCe/uEKySN5aBuyjr+v8qmkR57hYk5Z22iushhS2gjhQYVF2irq1nGj7LuY0sNGVf23VCmm0tGK4T0QAopcYrN1vVYtJsHmflsYVR1JoSbdkBieK9QLyRaZbtmaY4YDsvf/AD9a19OtjbWccZ6gVz/hewlvLubWLwZkkPyZ7fSuu2gCt6jUVyIQw8Cq8h4qw54qrKayQiA8mnoKbjJqVRVsBH4Sse/bCGteY4FYepNwaIbgc9KcyNRQwyxPvRXUSejIu7pSlSpp9v1p0g+evJN0WLVflyatVWtjhanLgCqQmPpah84UeaKYrE1AqHzRS+cKAsTUoqETClEtK4WJ6UVAZ1UcnFOhnWXO05xTuBNRRRQAhorPu9TEEmxAGI6k9KqtrwBwVArN1Yp2No4epJXSNqisga4pUZUelSxaxEzbZBt9xR7SPcTozXQ0DSUK6yLuRgw9RRVmRKnSikQ8UvemAtNNLSGgBtKKSlFADhS0gpaBBSGlpKAENKvWkNC9aBkp6VVl6mrXaqsvWgELF0qWoo+lS9qQ2IacKaaGYKuaEIiupdiFR1NYF2+WxWjcSbyT2rJk+efFdFNCZdsUxk+1XQNqk1Xs/ump5DxiplqwRXkplpHvu1J6Lyae/Sp7FNqO/qcU72QE7nNZ2oPsgY1fY1ia9OIbN3Y4VQSadJXkkTN2VzmPC/8ApGt65fnOA8dqh/3RuP6tXRzPiM1heEImh8MQTSDEl3I9w2f9pjj9MVrzklNo5J9K6qmtRnHB+4iTQ7YyXUl0w+VPlX6n/P61vGorS3FraJEOoGW+vepa5KkuaVzrpx5Y2G0oFFI7qiFmICjkmpLI7m4jtYGmlYKqjJJrh2guPEuq+dIGW2Q/Ip9PX61vXEMutzAtlLNTwP7/AL/StS1tI7eMLGoAFaxfIr9QFgt0trdIkACqMAU409jzUbVmIic1Wc5NTuart1q4iGqKmApiipRwKUgK854Nc/qLZJrcuG4Nc9fnJNaU0BlY6/WilAzRXQSeiRttGaeG381WL4BFJC7kdK8k6DC8U+Lz4ZRHMW9WOODiuV/4XAh/5dW/76p/xUheaxi2qSQ2eK8hCYODwacVciTsz10fF6M/8ujf99VMnxZjb/l1b868hWMZrWs9Iu7pN0MDuPUDNVawuZnpo+KcZ/5d2/Onj4oRn/lg3515W8TQSmORSrDqDUiLmnyoOZnqi/E2In/Ut+dWYPiPFNKsYibLHFeVKo71paXA0l5FsUthh0qZKw07nt0Vw91ErscA84rV04AI2KzNMtpHtIxtKjHetyCAQpgUkUyeqV5PJho4gOPvEnH4VNLdRQgguu4ds1zeq3hUyzMQFHI+lRUnZWRtQouctSjrmqJp3ltLwH43ds+lZUF09w27nHauV1nWm1Gccny1Pyj+tTadqbCRFeYoo4wOh+tdf9kYj2KqpXvrbqYrPsJGu8PJ2tpfo/8AL8jqnmcsqg8A5JqOW+dcgAkmoTdTxRhvLWWMjPHBotJrK8mys374dY24YfhXlPR2Z7K1XN0OisNQeJAVcgjrzWxBrKMcSLz6iuWaIxrwcD3pkMzs5I/1Y6t61Sm47GM6MZ6s9At545h+7YH2qTvXFWl6yyZDkDtnjFdNYagLkbJCPM7H1rohVvozhq0HDVGhSGgUGtTAaaUUhooAfS0gooAWkpaSgBDQvWihetICTtVaXrVntVaXrTBCx8CpR0qNB8oqQUgYhqrM+7jtU8rbV96qMc1UUBWm6Gswf641pzdDWaP9c1dENiWaNl/q2+tTN1qCx/1b/WpzWb3H0IZKuouyFF9BVTG6RR6mrrdaTAjauL8d3BXSXgQ/PcMsC/Vjj+RNdk5xmuJ1iMaj4r062PMduWunH04X9SfyrowyXPd9DDEfA0upq+WttbwQJwsSBR+Aqzp8Pn3Ycj5Y/mP17VSuJMuTW5psPk2ak/ef5j/SibtEimryLVJS00/pXOdQhIAJJwKokG/fnP2ZT0/vn/CnFjfSFVJ8hTgkfxn0+lXFUKuAMAU9gGhQAFAwKceBSj1pjmkIjbrTGNOJqNjTAikPFQdTUslRgVaEPWnMcLQopJTgUnuMoXLcGufvj1rbum61gXx61tBCZSHSihQSOKK2JPQGQbamiQBKZ/DUyDCV5Rucl4rt0mifeMgDivnfVHeLU5kXgBjivpDxIuYn+lfOGvZXV5x/tU4kT2IraeV5UUEnJxX0r4H0+FdEi3RDcVGeK+e/DMMc+qwK4z8wr6Z8NKEtEUDjFKW4QWh458R9ONl4qLQphJFBwB3rBjRwn3TX0Xqfhyw1Vw91AkjDoSOlZ3/CCaRn/j3H5002gcbngV5JKluSqHNei/CayFzG888eWB4yK7xPA+jr1tUP15rZsNKtdOTZbQrGPRRiiTuOKsy8iKgAAp/Y0gpwoA5K6mcOw5yTzXPagby4t5rVWBRxxuHT8a9IktLeUkyQoxPfFVbjRbOZMKnltjgrWEabjJSWtjteJjKDg1a54NdWc1tMUmQqwqxo9jJqGoJCuducufQV3ms+HGikYXCl42PDDp/9Y07w/DYaNFJFLGf3hyZupA7Aj0r6P+3IOi01af4ep8v/AKuzVdNPmp7+foaZsrO8gWIKLeVVAUgfKfqK5fVPDBS4DXcW05+WRDx9Qa7JrZGjE1u6yRNyCpyKp3Gu2Wno0V5cwFMZaJ2BJHsOtfOVIKWrPqqNWUNI7djHs9OeNApnkZR1VzuH61othQAABjtWXYeLdC1G8MFjcFADgLN8uT7H/GtZ1Bycc+lYctjq577lW6YmAxoMMxxn0rTh3QwI0ZI2gYNZioxvh3UCtWA5JiPTrQtyai0sdHp94t5AH/jHDCrRrl7K4awugTnbnDe4rpwQyhgcgjINdkJcyPMqQ5XoIaBQaBVGY4UtIOtLTAWkoooAQ0L1oNKOtIB/aq0vLVZzxVaT71MEPXpTwcCmLTZm2xnHWkgZBK+5vaoSaCaZmtUgGScis1vlnrTbpWdcDD5rWBLNCzH7pj71MagsjmA/WpzWb3GMTmZfrVljVaP/AFy1YY0mBDM2EY1xNlL5uvapc54UpAv4DJ/Vv0rr7+QR2ruTwAa858NXnn2c05P+unkk/AscfpiuzDxvCTOXETs4o6m2iN1eRx9iefp3rqTxwOlY2gQ5SS5bv8q/1rXJrnqu8rGtGNo37gayZrltQu2srViI0/18o7f7I9/5VW1LVJbu7/svTWzKf9bKOkY/xrWsbKKwtVgiGAOpPUn1NK3Krvc1J440iRURQFUYAFObpQKQnmoAO1ROaex4qBzzQhCE0xqKGqgIX601RmhutOQd6roIkAqvO3WrJ4WqNw/BpLcZn3Ldawr05Na1w/NYt84ziuiCJZf0my+0WZkI6ucUVsaZH9k06CMj5tu4/U0VlKo7uw7GsDlanH3agA2rgVOpytcaNTnfEQ/ct9K+cfEi41mb/er6Q8RD9w30r508Sj/idy/WnHciexN4WQrq8DH+9X0p4cP+jr9K+a9EmFvfQuegIr6P8KyiWyRx0IFKW44bHUClqJp416sKiOoQL1kX86Y7FulFVUvYX6Op/GrCSK4yDmgCQUtJS0CILm8htFzK4BPQetZkfiaxdnU7lK9c07WbZ5GWVQSCNp9q5S+08xLu/ifjA9K55zmpaHdRoUpwvJ6nb299Z6jGUR1fI5Rq5fxDpBtHV4s+RIcY/un0rm8z21yhgkZWTritBvEt3dPFpl0offllk7jHb9azlVUlaS1N4YaVOXNB3RYgQJE0SsRHIMMmcA/WuU1/wUt4pls3JYchGPIPsa6hiY/pTkl4+Y4ojJo1cdbniV9YXdhcEXccgdTxMgw4/wB4fxfzro9B8eXmmIkOoYu7L7qyqeV/HqPoa76/0+1v4dl1EHz/ABd1+hrg9Y8Ez2xe505i6fxYHOP9od60TUheTPSNK1Ky1S3WeynWYYyw6Mv1Facb8gjqK8Ctbi70m7ElvK1pcKemSEY+x7fjXovh/wCIEFw622rp9nuOnmgfKfqP6iolEHB7rU79dsqhj9DWvps22MQOc4+6f6VjWBSbLI6vG/KspyD9KsOWibCnGKcJNanJVgpaHQmkFZNnqpMghnxk8K1aoYHvXTFqSujjlFxdmPHWlpARS1RIUUtJQAhpR1pDSigB3aq8n36keUKDxnFQiVJPY0WYiUdKhnPapVNRT9RRHcbKzCoiMVYIqJ1rURGap3S5FWzUMwytXHcTH6cf3Dexq0aq2AxG/wBasmpl8QxiHEy1MxquTtcH0NTsaTA53xne/YfDV9MDgiIgfU8CvLfDWoMsUVooJfICgd812PxVvDFoMVup/wBdMAfoMn+grG+GWji71D7ZKmY7b5wT/e7f4/hXrYdRhhZTkeRi3KeJhCJ6vZwC0sooMj5F+Y+p71z+ta5JNOdN03mVuHlHRPp70a9rTlvsNkfnbhnHapNB0lLSMSuMu3OTXnRjyrnmexayLuiaTHplrjrK3LsepNappm4LxSg5NZSbk7sQ7OBTCeacaj70gBzxVZzzU0h4qsTlqpCHLQ/SlXpTJDQgIScmpkHFQLy1WVHFUxDZDhay7uTANaE7YBrFvZcZpwQFGaTJNVLS2N7qccf8Cnc30FE0vWtjR7YW9k1yw/eS9PYVtJ8sbh1LM0o8wgdBRVSR8uaKxSKOgXIXmpIjxTA+5aWLIzXGWY/iH/j3b6V85eJ2A1yXnvX0jrkDzwFUGSRXkGrfDu+v9Re4XIBPpTW5EtjhoHxsIPevobwtdCHw2km7BEec/hXl8Xwz1AFck4+lejWuhXUWg/ZAWDbNuRRLUIXW55vqXxI1gazdwRzKYkkKrx2zUTeOtRaLqNx7/wCTWwnwqm3OxdtzEkkirCfCuc4BmbH0pqyJ94wF8c61GqqjLyfvV7V4H1OTUNIjkmfdIetcLF8LVIUPK/HpXoHhjQV0S2ESEke5olZvQqN+p1ANOFRDJqRaBjsAjB5qhdaVBcZYDY/r2q/RSaT3HGTi7o4250I2zlmXOT94dDWRJpwbUI5QOIgefrXo7KrqVYZB7GsO90to8tEMp+ornqUuqO6jintI591DqM1WkXEyr6cmtKWPYDxz2qqYyCSeprKx1p3IiQ7c96dCuyRiOnSmqCr89KkQ9SB1NAjL1XwxYaurbkWKfruA4P1Fedaz4Wv9IODH5kGfl9PwPavXT1Djt1+lStCtxG0RAKuO4yKtT7hGTizhPhpc6gNQe2BdrcDLhjkIP8a7rU74RXbeXuGOoNTabpltpNu0dvGF3Nuc/wB41X1nN9HbhR+8UlWYf3RjH86UXcmpZy5lsV0vGmkRwcYOa621uPPt0fPJHNcSUMShQMAV0mjy7rIHP8RFdNDexxYlaJm4kpHWpRISODzVEPkc1IJMGuixyFn7SVOHWnidG74qvlXGGqJ0KdOlKyA0A4PemuTjis7zGXoakW4boTRygTb8HBpjpj5l6elKWWQc/pSrleOopgMWbB4NPmmUxbu4qtcwt/rIuvcVDHMsqlG4PQ1XKnqgLKuGHBpSMis17j7A37zJTsasw6hbzrlHFNxe4hzjBqF6nkkTHWqhfNNAWLQYRvrU5qC2Pyn61Oal7jIJehqXdujDeoqKXpSRNmEj0NO2gHlvxWuA11p1vnuzY/If1ro9GQ6B4YgtFXbczjzJfbPQfgKxNatF1j4m6bbyANDbQNcOp6HB4H54rorpWmnJ5JJ4rvnP91Cn8zlo0U68qr9B+i2HnzNcSDOT1NdSoCrgVXsrdba2RAOg5qdjxXDOXMzrYhPNSI1QZ5p4OBUASls0gqINzTweKBFe7lEUZYkAD1NZ9rdLOSVdWH+yc1NqMNpcwvHewxzQAbmjcZBx0/WuN0q8sN0sunWkFsiT+W3lRhd3OOeKqLTfKJppXO8U8VDK3NOibcgPtULtl6aWoD4xzU+cLUUdOlbC0mBUuZMA1gX0vJrUupevNYF6+c1tBCKjsWOPU4rrZP3drHGP4VArkrdTNdwxr1LCusuuBiit0QRM12+Y0U1iN1FSUdSB6VIOBQiY61IBXFYq5GVVuooWJP7o/KpwopwA9KLCuQiNB/CKkCrjGKkA9qcAPSnYLkQVf7tOAX0qXApcD0osFyLj0qxGBimhRTqLBclAFOqIMRTw2aYh2aM0lFAxaWmk03PpSAqXumpOC8YAf07GsGa2aNirKVIrqx0qOe2iuFxIvPY9xUSpp7G9Ou46M4x4+TxSLHsAFbd1pUkWWQb19R2rOaIg9MEVzyg0dsaiktCoBtYg9DT4JcHyzwV+6fUVI0XIqGeLByOtRY00aNDzBJHycNVSUoiYLfnWcdQaIFW+8O9Y19qZkzuPFXFdSeWW3Qn1nXIbKFvLHmSdgOldP4eDpoVmZOZHjDt9Tyf515ddk3s6Qqcl2CgfU169AghhSJeiKFH4V10Uc2KVkkWQTUqscVAppwJ7V0HCTNLgZFKs5yAelQkkjmlXrSsBZKKwyKjK4pyHFS4BFIRXyRTxKRQy1GRTGTiXPWoJ7YSHfGdrj9aaTQJGXpQtNgIWVbiNoJlwfeufvdOubZma2OXHIGcZrpJpFZCWX5h0IqpKovrYhH2TLyrehrWEmgOKg8cQW979h1NZLWcHGJVwD9D0NdTbX8VzGHikV1PcGse906y1+J9P1qzVZ06SAfqDXH3Wm6p4OugsU7vasfkfqD7GujkjLbRkJtbnrtk+6Mn3q1mub8I6jJqWkmaVQrhypxXRg8VxzVpWLIpelQxttDj2qeSoVUEvnspprYDgNMcy/Eq/Y9rAhf8AvsV1dpB5l0hIyFOa4nSJfJ+J08LdZLR0/EHP9K9DgAjiLDqa6cR7rXojOg7xfqy5vGcCkJzUMSkjJPNSHiuM1DvS5+Wm96UnimALyamCjbjNRxfeqQYxSYHO6/MbZDGZFDy7VQZxuOa5rRvCesWFhcRyLDvebzFxIDxnPNb/AIttIpZtOnfPmRzgJz3PX9K3wOBmrirWkibt3RDDFMkIDAbseoqNYZt+WQ/nVyg9KLhYjCsv8Jqvcu/lnC8/XFWX6Gs2foaFqx2KMkTNy8ir7Zyao3VvA2AzSN9ML/jVwsCTk1QnkHmGt4oTLOkW0C3zGKFVKJncSSf1q9dMecUulw+VbGQjDyc/h2qO8fbms5u8gRnOx3UVC8vzminYZ2qzBhkCpVfmoViNPYbcVw6j0LAYU4MKqg+9SA0XCxYBFOBFQA04H3p3CxOCKcCKgFOBouFibNGRUQNLRcLEuaM1FzRmgLE4fFO3DFVs0+M0BYlJoFIBmnDimA5elLSCloAM1BNZwT/eQA+oqaik1cE2tUc7fwQ2TtvYhFXduI4xWLcanZ7Cy3ERA7hhXYalaC7tyMcgEfga8r1bRgGkjaMZGRnFCoxkdtGrdalbUtahlmMdv+8b0Tk/pWFPqDMcEbT6HrSaVBd6DqhuogJNpPyt3FdhFquh69D5d/aJDcZwQ64/Jqbw9tmdDrW6HO+FoRf+JrRTnCMZT/wEZ/nivWQOa53QfC9tpOqTXttKzRvFtVG525IPX8K6M8VdOPKjjxFRTloLS5NMJozzWqOYmUnIBp4GGqFT0qdeTSYiQc1IrYpAMCmMaQiU8iomWkWXBp5IYUAQsKbUpFMK0xkbjIrJWZre8ZM8E5rYIrF1aMpKkg/GtKe9gNJ4YbxQxUbx3qpqFjb3NmbWdQ6nsaWxn3oOauSosq89fWnrFiM3w7po0qzkt1YsnmFlz6VuqeKpwLtUj3qwhrObu7jQ96ijOJSPUEVK3SoNwSQMelLoB5ndD7L8XbZm4EigA/UEfzNel+WAqrnGOtebeOD9j8a6JfAYAcAn6MDXpgUN15roxDvGD8jGjo5LzFE0O3AWT67DSMR2NKYUPao2AB44rlNxaCaaKcOaYEsQ4JpdyjALAfWlHyx0wgEc0hGD4qRiLAjoLgVsAEgVk+JoC9lCUYgpMpHNWWSUxIVnkBI9a0WsULqy/g00qeaghikK/PPIfxqRkcDCzP8Ajg0hiODtrOnUkHmrcglVT+9z/wABFZN60wiP79sn0AFVFAQttRSWYD3JqrA9vPerGrggDcxHTFQGIbcuSzepOasaMqJPcStgKqYzW2ybEzTe/jz8h4HFZ13e7sgj8abcyW7sWjcKaxL68VXwGz7g1MYDJXuDvNFZRvFJ++PzorbkJueuCXPanum6LPQms1tQbzWjtYvNKnk9hUV3c6pIgaOONSvO3d1ryHI0SNMQH+9Wdd3som+z2YEkg+8ewrldX+JUGn2M6Nbyi8jypj29D9a6bwzEJNGguiwZ51EjN7mnvsCLEUWoOvzzKp9hXOeIPEeo+GL+388LPaTHGehBrt1WuE+KumnUPD8MSf6xp0VT7k4oQpPTQ0rXx1ZTWyzNFMgPqhqsvxU8MmRo/th3qcFfLbOfyp3hrwDFY6ZFFf3Elw4GeTgD8K6Sz8L6PYkmCwgRickhBk01fqJ7aGTb+N9OvMfZoruQeq2z4/PFa8WrPKoKWc/PquK1I7aGMYWNR9BUwAHQUw1MsXN433bRvxNG7Um6QIPq1atFAGUI9Tbr5S1LHBqAOTJH+VaGDTgppWC5QaS/gG4xpKvfaeatWt1FdR7kPI4KnqD71PisrUrKdG+26eQtwv3kPSQeh/xoGaworN0nWINUibblJ4ztlib7yN6GtKmAUlLSUCFHWuc1/TlZ/MC8P+hrox1odVcYYAj0NOLs7lJ21PKJ9PlEjbUz+FZk2ntu+aE88EY6169LYBSXiVM+hWsx73y3KSWq5HpW6nfY1VVmP4Ytbi205/OEoDuNqyZ4AHbPatg0HVIMZaKQfTBqFdZ0uSQIbgI5OAHBX+dFn2M223cko6mrJiVhlSMGmeSQeKLkjBwasxEEZzVYgg8ig57GkBaedV4zVczkmoj+dKFx1osFhwY5p6zYqEmkzTAvJIrDrTWlUd6okmmEn1osKxeMy+tZuoETIfan5NMkGYyKqOjAz7GXy5tpreU7kzXOyApIHFbVnKJIhzVzXURPHxmpVPzVAhwSPepAeayYywelVZ+lWQciq8/SiIjz/wCJVq0mmW16n3oGBz/n6V3GmXYvNMtbkNnzYlfI9xWN4ks11Dw/cxHqoJH+fzql8O71rnwrHDI2ZLWRoT9Acj+ddE/eoryf5mUfdrNd1+R2RfioS2TSFuKbnmuU6CQGpE5IqEVPEMtQxEr9MUgGBzQWAPNN3buaQjP1mJprZFUdHBP4U4ghEU9gKuSYI5GaqSnB6VUX0ESqfkFITQhytIxApgQzNxWPdtuNac7fLWPdNjNXBDKEzcGjS9lw9xbOSA4ByPaq1xJ1qPSZturRjpuBFb291iH6hok0eWhcuPTvXNXUMsZKuCD716PMe9ZN9ZxXKncozRGo+ojzt1O6it+fRXEpC8iiteYWhteGPH+hJpQgubsRTocOZONx71vJ418OSKf+Jpbj6uBXmGjfD4634g1aN7ryIoJyCqj5q7OD4ZeHLBN90GmI6mR+v4V41kaJyOM8X3VpdeIJ5bC8tZbadAHy3Q+orovh54ki0izmstU1BTGnMWecD0ra0bwnpya0+oQWMcdsi7I029T610E+gWF1N5n2aNW7kKKaQutyOPxvo0smyCWSZvSOMmqWqT32s3lp5WlSvaxOJDvIXJHTit+z0ixtANkKg+uK0MKB8oxTsBQW91ZgBHpqIP8Abl/wpxm13GVgs/oXP+FaSuuKcHWmBinXb+xOdT0x1i7zW58xR9R1rZtby3vYVmt5VkRuhU5p29CMEAiuV8SRpoFq+r6eWhkyFdFOEYnuR61VOnKpNQjuzOpUVODnLZHYDmnAV5B/wnniSPDNNHgjID24GRXT+EfGd7rGpfYb+GJSULLKo29O2Mmu6rldelBzdml2OGjmuHqzVNXTfc7rgUZrgfiTrF3py2EFrPJEJt5fy2Kk4xjkfWuEl1DVLRwG1C4V8A8XLn+RrTDZVKvTVTmtcjFZrHD1HTcW7HvNRyTRQrmWREHqzAVwngbxX50Mtrq2oKZtwEG8kkjHOSawfiLdNJ4sS2MgESxIOeQue+Kinls5Yh0Ju3maVMxgsP7eCv5X/M7LWrBJrldV0S9t01KP+ESDbMv91sfz7Vt6NqR1KyEkkDwTr8ssTjBVv8968LkjRJCIpNyg8OFUZ/CvRPBfiu1htoNMvGma5Z9qyuQd2TwOv4VrisplShz03zfI5sJnEK1TkqLl+Z1moeI9I0uXyry+jik/uckj8BVeHxhoE7hI9Ti3HgbgV/mK8n8Y3bjxfqW1yAJcdfQAVhfapWP3zXZSyWlOkpOTu0c9bN68KsoxirJ+Z9IIyuAykFSMgjvUhrH8Mtu8NaY2c/6Mn8q16+enHlk49j6CEuaKl3FFRvBFJ9+NT9RTxS1JRRfSLV84Urn0NY+oeE47kHYVYH+9XTUCrVSS2Y7nM6boup2GIhKjQDortnH0rSmtnj5IOPUVrCjr1oc23cLmCdw9G+tMZkP3gVNbUlnDJyVwfUcVUk0w/wAEgPswpqa6gUNoxwc00jFSyWM8fIQ/8BqAu6cOKtNPYBSBTDxTt6t3waayk9DVIBpNMpxBFIRimAmKRxwacKRqAM+VNympLGYxZB6ClxlmWowuxzWm6sSS2eqC6v5Idm3aMj3rVrm4l8nVVkHRuDXRKciolboMsRnIqK4HFOjPOKScfLWa3Az9glWWJuQ6niuG8ESf2b4u1rSS3yufMQe6n/A/pXdRnFyB68VwHiFR4f8AiDp2pqdsVw22T/0E/oc110veUod1+RhW91xn2f5no2TRRx+FLiuQ6RRViL1qutWF4SkxCOaM7FApVXJpGIyc0CGueKpzH3q054qnMeaaBk8Z/dimuc0kR+SlbAFVYRVnOENYd02cmta7b5SKwbyTAwK1ghmdcScmorA7b+F/9qmyNuaiH5ZkYdmBrfoSzrZD8uapO/OKtu2UrPlJBNYRBkbFd3NFQM/NFWI2ptASHV59SsZnhuJwBIAeGx7Vct9CaRxLfzvO2c4JwPyrUjVWnJParJFedY0uRKFhARRhcdKdEeScUjoWfg1IvypjvTEAPNOFMGaehOaAJljYjNO8ps1LGflqSi4Ffymrk/iLIY/DaR7f9ZMo/Lmu0rH8R6HBruniGeR0Ebb1KeuK3wtSMK0ZS2TOfF05VKMoQ3aPHMC7ZzPKv7tBt3DJPsKrqzRSBog8ZHIZQOKkkURTyr1CyY574p8ge63yRxBI167RwK+yi/uPhNU/Qv8AinWF1vTdNkeULcWkflOjHJc8fN+lYdjcQlZBP5hfomG4H1qaN1ilDeXHLj+FuhqpLbXFri72KqM2Vx0FOnTjTjyR2OmVV19Z7l1lwcsCPbkVZ8Q3/wDbd0t55EgvCAH2j5doGBjvWamoPPchph5hPJyTzWgurLA26KBUbplSf605Q95StqjOMp07x6MoWd8IYXiMSlmI+cj5h7CtDdLYzJKJNkow6kEEg9RWZLcWXzEwuGPOQe9LYXUJaT7QzkY+QA9/eqcb9BODl7yVjQ1B59ZmRgsTXDE7nHDSE+tUBpl8JSn2WYsDj5UJqwrljuUDb7GvS/Cvi1dQ8nTJYAkiIAHByGAwPzrmxNaph6d6cbpfgdWChCvU5KsrN7dbnS+GYpYPDenRTRtHKkChlYYIPvWx2puOaUkDuPzr4ycuaTl3Ps4R5YqPYWjPFIDXLePNQez0MCG48mR3AyDgkd6ujSdWoqa6kV6qo05VH0Oo3r/eH504MOxr5/F4WbcZ5t3ruau48D3d3/akcLXplt5ImYxsxJUjHrXpYnKXRpufNe3keVhc5VeqqfI1fzPSd1G6mZpc15B7Y/NJTS6jqRUbXMK9ZF/OgCUmopIopRh0B/CoH1G3X+In6Cq76rH/AAo5osx2JZdIhkBMbMh/MVk3ttPYLvYhk9V/wq+dYfbhLc59zWZdR3N++ZWOOwHQVceZB6lRdVhPBdaeNStXbb5q59M0L4et3OZEDH3q5FpFpDg+Ug/CtebuLToUxf2xcoJV3DtmpQ4bpWP4m8M3FwBfaO6pcL99M8OP8aytPvNfhcRPbQyAdfmINCkiuW6ujp2B87imyox5HWpLZLyZQ0lusbY7tmrH2FzzJJn2FacyRmJpFitzdFpkBVV/WrkqCGd4+wPFRQxvaNviYg9wehp9xO0rrJswcYbFZO7lfoPoOXg0+X7lQJIGPWpjyhp9QMwnFyD71zfxL08XGhC8UfPbMHz7dD/MH8K6KTi4qXVLVNQ0eaCQZWSMofxGK2jLlnGRFSPNBxKuhXf2/Q7O4PLNCpb64FaQHFct4Fn3aHBExOUUxMPRkJFdUBUVI2k0FKXNBMco5qX0FRL1FPzzWRoSE7UzUBPFPfLDABpojkx9w0IRGzcVVmPNWnhm/uGqVwkq5zG35VSBk8TfJQ7VBCxK45zSy7wv3G/KqEUryTg1zd7MMkCtXULjaCDkVzV3Plq6KcRNgrbmqUcHNVYSS3FacFhdT48u3cj1xgVo3bcRuK26BT7VRnI5rSis5VhRXKqQADzmoZLCNvvSt+ArnTQzGZuaK0jp9tn+M/jRVcyEdVuIcketSrKcc0gUE9KkCL6VwFD0K4680Gk8tccUnTvTAcKevBoSMuu5SDThE1AFuM/LS7wKjXOzHemBHpDJ/NHpSO4KGsW/lvVuPLjkCR44471Siur5NQ8uRZnjA5cqAufbvVqm2rkuVnYzPG+hSXMUdzZW0f7vLSlQASK86hYkbC5VS3Ne3ugu7RopMgSJg/jXlXijQotDu44oGdo3BbLdq93K8Vdexlv0Pnc4wVn7eGz3MWdVDkRAso/ixTBHHKdtwzqntThMdixqoyTSyRtF1PPXtXuLax4CbTM1VENyW2sUB4yOoq8Llbhtscf4AVdghtr2GSO5k2SAfu8YwT71mWsYtLtleXGB1pqV211RrK0o8z3JtwRvmhVj6GqL2szSO6x/L1wO1XyYGfhck1OGCROi5VmGMetVexEanJ0IrZ57ixAICxRcEjiiC7+zyh4bl0dTwVbBrPH2qAtGASpOSO1W7K6gWORZYR5vQZ4xRbRlyjb3kei+H/El5Lppe6uA5VsA8lj+VaL+JJE6wzYPcRHFec29zd2bCeNggPTmup0PxKszeReuA5Pyt2NeFisvSk6kY3XY9vA5mpRjSqOz7nSWPip5LwwqHcR/6xWiKjHsa5r4mX4lurBoZAUMbHA9cjrXVi3mmlMlrqEcMP8AdeHfn8cjFcP4200Ncx3DTxH5dpCHArny+NNYqMlp/Xod2Yyf1WSlr/w5xhvJN454z0rcOvSQ3SXFg/2R1TblaxRaRs3DmpbqweG1W43ZU19JOMJfEfMKSTXLodBB451eCRTJf+aoPKsvWvUdKvW1TSoLvBXzUDYzXhOnrbSFzcE5A+UV2WmeNr7TrCK1jtEeOMYVi2OK8nMMAqqXsYpP7j1cDmHsJtV5Nrz1PTDCT3pv2bNc3oPjZNRuRb3cIgZujFsiugvNWjhG2BQ7H+I9K+dxFKeGdqisfSYavHFK9F3JBaj0p4tlHasb+0rtslpMD0CgVXe8dzlpGP1NcbxK6I7VhZvdnR+Wi9cUx54I85YHHpXPfaiTjNI8xI65qXin0RawndmxLqSgERLz6ms97kyMdzMTVHzqTcScjNYSqyludMKMYbF4SFTuViD7GmTBJjuYYf8AvDg1WErDp3pxmOOmaFNoHTuX7a7mhwrsJE/UVpR3EM33XGfQnmufEw9KcGB7VtHENbmE8MnsdGyjFAiBHFY1o1xLKscDtk+/AFdLEhjjAZtzY5OMZrphU5ldHJUpcjs2UTYMW3KAp+tKLSUAg7fzrQoq+ZmZgvpl0Z92Fx/vVZWym8l42A5HHNah4ppO7r09KpzbA4nRPDWq6bq2oM/kfY5p/OhCvypP3gRiupFme7AfSrhIpM0SqSk7smMVFWRXW0VTksTT/KjTnaPxqUnioJCT0qdygMoHAxTd5NMWMnk1KFAp6CE5NITgU4moXbmkAHrnim78cGl7VG1MCOeCKdcOin6jNZdx4d0ydtz24z/skr/KtbNNbpVKTWwGfDp1lZj9xbRqR3xk0Sykd6nkOBWbM5ziqWu4A8pPeoSSTTkQsamEGBzVXsBVK0Vb8taKOYRtA07OBUQPNP6iuUoozXEn2hkLMO4Ge1NzIyMQSQoyT6VPewGSMOn316UzTr2Hc8LHDld2D6DrXNOD5t9DohNcmxnzeIBoltdSTyCXZGXWNFJKnGckgcD9a5Oy+Mm6QfaLO0kTPPkXQVsf7r4JrqdfaHSreWWaAy2uC3ydVA7f59qytE0Tw54osPMu9KtZZwM+YUG517HI79jWtO60ZlU11R02k+MtK1QwIsogmm+7FKyhvpjNdGDXmNr8NLPSvEZ1K1EL2eBttJI8+WwwQysTxyK72yunMzW8hLOqBy2eue1XsQlcj1JttwvoeDVaZbmaPy4LgQuCPmK7uKsakN0qVEq4GTnIraDsTJXLEMmwlGlDsBzUGs2KX+mzxiJXkKELkd6rs1rZNuity0krc7Bkk+prTil3AnBHFXrCSnElpTi4s8OvLWexvBBOhSReop6SL8xc5PavSfEXhK31GWS/MjLKF7dK8unBjZlPY4r6jC4qOIjdb9T47G4KVCfK9nsTkOfmxgVE8UTRsWGXNLJc/ugp4+lU2u1jPBNdiZxwhJ7DYhLbTLIyfLWnG5usvnbisuW/e6UKF4Hemx3DxggHg9qr4tTWdOUld6M1xL5b8DcffFU5bR5C8wIHtVZrpgOgqH7XNI/lqcA9hRsKFGS1RfivDOyQzNhR74q1IYImxHuOKxOUfB6ipfNcDhjTsVKjd6HoHhrxlHp4a3vU82JhgMe31rE8Yaza3urIbGKOOIL82wdTXIyzv/eNIpZvmOT71zQw1KNb2sdzt9rVdFUpu6OgNzG0a+UFz3qNp8rtf7vpmstGO2opXOOtdGiOGOHV7F69kt/l8nr3q2L5JLZEwEI6nFZthpl5fxvJbwtIq9cUm1o2KOCGHBBqU4s0nRSSTLwuhCwZZTkHINdr4c16XUrdonOWTjd3Nebymtzwzqiad5pkYKDzk15mbwU8NLTVHqZN+7xcLPc9OjldRksaXzcjkA/UVyqeL7R22IxkY9FUZJq0NamPWyu8f9cG/wAK+DufoDgzfIjfrGv4cUnlIudq4/WsePV84LQTp/vRsP6VaTUElPyhs/Sm2TystOgA70zt1pyFn5PH1pXGO/NIZHgn2pw96XDEUbWFMTDIzUke93VEGWJwAKZs5BNbGhW6mSSduSnC1dOHNKxlUnyRbNXT7JbODBwZG5Zv6Vbppak3GvQUbKyPLlJyd2Popm6mu3Qepp2JHZLHJ6DpQTTN1KDQAuKTpQWppNACk5qMjJpxNJmmAAYFIaXcKazAd6AGO2BVdmyaWWTNRLyaaQEwPFNalBpDQBETg0hOaHpmeKAIZjway5MmStOY/LWbJ9/NaRAsRAAZp7NUcbfLQTSYgJ5ophPNFAGl9qgz/r4/++hUi3UB48+P/vsV57nmnK3NYFHoJurfGDPH/wB9isDVRHG/nwzoGByCGHX/AOuOK55jzUkVlJfK6J5fA53yqn/oRFTKPMrFRlyu50elSwXXheM6hewO7x7pWLAKrY+Yc9uuc1zei3sFvqh/sq7tp7RSW81bhSgHdSe3p+tVNe8OX6+FIo7OC1aee6fzi95EFKALgctt65yPzrJ8MaN5U19Be6W9tFE8Jt47CeKXzHcsMsVVx26Y49qlO2hT11Ol1r4v6RpGsyWAtpbpYsB5YnBGSAcD161bsfin4fvdskV1BAxGDHdExt+eMY/GsLW/A3hvUNXu5JrS6DxRB7m4j1KNApwOceXzycZPXHFQJ8IdCS4vR5+qTRxFPKjW4jVsFSxyTGcnjsBWmjRk+ZM7671yOV45ra8ga3ljDxupDA/jmqtrrDyXbK8haPb944C5rPXw/YWtpaWI0+98uOPCsbtOFCgnJ8vrgjj3rA1CCW11K4s7ZwqxTMgaQZO0H271005JxtYzkne56ALqOEhvNjO4Z+8OKltrogs893BgngBhwKwIdDsW0u3urjWBGJhtANuSAw6jOffrWRqWlyaferb3LB1wHjdD8rqehFJST0Hax6N9qtniIM8RBH98VxHjDQ4rqOOSw8neDlsMBkVfudCistKs703p8q4dFIMJBQEE5689PxqrqlgmnXzWiz+dtUZbZt5Ptk06FeVCfNEzr0IV4ckjze7/AHLGN2AZeCM1mTOvPzD869G8RfDVBdWUqag5+2uFP7jlOnOM89enFY2qfCu7tdei0y1vkuA8XmtM6eWqDnJPJ4GK92OZ05LXc8JZbUpvujG8NWEeqXLwNMid8k1PrukjSLlY/OR1bkEEV1Og+ANOt7iQ2viGKeVELOpgKdB/Dk81Su9Ngv2AkTce1Y/2py1NPhOn+zeanfaRxbsuPvD86l0pY5dWt0dwFZsE5rbk8LW/m7Arhv7uOantPD9tbTBxGS6+3Stp5pBrRGcMunez2NHXfCtrFaG6tJlLgZKbhzXFsCuQetd2YWYMpjbCjkEdKqPYWz9Yl/Kuejms4RtNXN62WRlK9N2OHdSeleieGtH0i+8NhpPLNwc5JYZBqpHp1qhGIFPtirXlRwjEdssI/wBkYzU18yc1aCt8y6OXqDvNpr0OZvdEuLa5kVVDIDwQR0qi2l3cnCxGuyCqx5ANPWNP7o/Kr/tedrOJn/ZUb3UjQ8BWTadpsyXZjQyMSAWHpWfrnhBrjUpbi2uYdshztLDinncCMYC08nJFcSx1SNR1I9Tslgqc6Spy6GJ/whF5I2DcW4H+/WpYeC7C1fGpSxzqf4d+B/Ora1j6xeQWssfnTRx56b2AzWeKzGvUpuPc1weX0adVS3sdRHBpunxlLGO1twepTAJ/Gnw3EYzmdD/wIVwv9oWp/wCXqDH/AF0FImp2LEqt5blh28wV4XIz6D2qSPQVukP/AC3T/voU7zojnM8f/fQrg47mFz8sqN9GBqcHI4OaOQn2h2nnwjnzk/76FKZ7c9ZY/wDvoVxWCBmkzgc0cg/aM7YXMAOfOj/76FL9oiA5mj/76FcQGBFbmiaNb6vY3rPO0dxGUS35G1nbdweO+3A+tNU7kSq23Nj7TEP+W0f/AH0K3tEmhSyZjNGNznHzivO0sFOkX9xJ5iz20kcYToPmJBz+Vb0VpZ6ZDFa3fnSXCqDL5TBQhPOOQckZ9q2owtK5z16l42O5F3bn/lvF/wB9il+1W/8Az3i/77FcPdadLDK/lfvYViEwccZQ9DipLS3s7tXhQzCZYmk8wkbSQMkYxn8c/hXXc4zs/tUH/PeL/vsU1rq3LD9/Fx/tiuThsLUNaQTtKJ7pQyspG1N33cjGT+YqO1sbaVbtJZZRcwxu2xVG35R3P/1qLgdf9qtx/wAt4v8AvsUhvYP+e8X/AH2K4yxtoJrW7nmSaTyQm1ImCk5OOpBqKBLKa8KyGeGH+EDDsTxxngfpSuB2/wBsgz/r4/8AvsUv2u3/AOe8X/fYrjjpif21cWYkYQwFyzkZO1ev402a1tXso7u3MqReb5UiyEMV4yCMAZ4zxTuB2X2u3/57x/8AfYppurf/AJ7x/wDfYrj2trWbT5rm285DAyhhIwIYNnpgDB46c0sVrZ3NvceQZxLBEZN7kbXAIyMYyOvqaVwOtN1B/wA94/8AvsUx7qDH+vj/AO+xXJ2FrZ3k0drmfz5AcSAgKpxnGMZI98im2ENleXMNq8FyZXbazrOoUDucFD0HvTuB0zXUH/PaP/vsULcwZ/10f/fYrl/sljHBLeSG4e2M5ihVWAZgOSSSMdCO1MubS1sL545mlki2q8ezClwwyMk5xwfQ0+YDrvtUH/PaP/voUhuoP+e0f/fYrk7u0tbWeBy832eaETKvG8ZyNuenbrj8KedLjuvsL2ZdFumZdszBim3qcgDIx7dqVwOma5g/57R/99CoftMAP+uj/wC+hXK3Iso2QRRXW0NyzsB5i+oG35f1qYW+nS6ZdXaw3URi2qhadWDOe2Ng7Ami4G9Lcwbf9dH/AN9Cs+W4hz/rY/8AvoVn2tvpd3FcuYLyNIITIzm4UjPQDGzuSO9c5J1qoyEdrHcw4/10f/fQpxuYf+e0f/fQrhgafmm2B2ZuYf8AnrH/AN9CiuKoouBe6Uqnmm9hSrWJRIeTU9raT3kvlQIWPUnso9SewqvUiSOqMquwVvvAHg/WgDTvfsl5ZLo6Soqw/NDO3CtLzuyeynOM+wqHR9OvLW31GA2LmYGEmPyy3y5bJwOo/Ss+T7hrOLsJpE3Hb6ZrKol8RpTb2O21GzvLjSPJS0aVUAxbvbOEOPRdnB+jVVfWLfSbrU31NzDFaTWxQgHLN5ZwvHTkVyhrP1QedEyyEsG65J5x0rPntqaezvozv7XW7HW7OY2LTSrevvkMasfKdSOMehbP4Y9KwNcjJ1i8kU8id/5mszw8Ps2l7YS0Y8w/dYitFgNre4rqpy2ZzzVm0dBDpfm+F9OiF3aqwkeVvNuFGA2CO/6VeSzsdTvbVDcRSWunRbWYuF85uTgZ7Zrh7dVMnIBx0yOlaC9SK1krMzR1OqXg1jQPNt44oZnvFzG9wCcY2Z56Dkfzq1JYR3Hiae8lmtmt41DqvnL87BRgfmK4aQYfI4qKKRjMQWOKXJdBc7z+1o10NdRmkV75ZZfKTP3WbHzY9ABVe7nht7m3gurmMLc6d9maZHDbH65OO1cx/wAsjVGT71KMRs6zS9KtLIzpqMulyq6MYn87c5IBxtweB9ai0iGPT7p1+22n2qe1DW0u4FY2PYk9DiuIuADdJn1q9HWsoabkKWp2UM12sl5FJqNr/a7RoIZzIpG3J3KG6Bqt214Bqg/0u1a8SxZbiXeoR5P4Bk8EjjNcCxOahn5AzSULjcrHoMOp37afo7teQebNcbbg70yydt3tjNc3rVstrrFzHGYzEzlo/LYMNpJx0rC3EFQDgVNuOBzT5LCUiw52pkdaiWSZl/eLtHakDEnk0l+SsIwSKaWtht6XJUapQR61VtgDGM1ZVF9KUkCZG3yZcvx6U+OdZBlTkUrwxscFQasW9vEi4WMCpbVihY5FIqnqWg22sRqZlUlehKg4rVSNB/CKmQADisZWZcW1qjhpfh/ZvnDyL/uqB/Sqcnw2tWPEs1ei7QTyKUovpWfKkX7R9TzP/hWsCthZGB68ir1l4LutPP8Aot9coO6gjafwINdwbSAXiOIxuERwfxFT7F9BTsg9o0cqun6knBUP79Kd9ivs825I9iK6javpRtHoKTiivbSOY+x3TcfZnH5VrWME8Xh3U4sbJnmgaNdwDHbvyR9MitHaPQUYHoKXIgdZsL0/bPDV1cgKmozvF50JIG9kJ+cfUEZ9xUk3latO17BdW6ead0sckoVon/iHuM56ZqIgY6CqSoiK+1FX963QAVcVZkOV0al88V3JthnQRWsCxqXODLjrgfUmp3t/sdg0drPavJKmZpROmcddijOfr61iCkJOasg30kgnn0+8a4iRII0WVGbDAp6DvnjpUensJrm/uXlgjE0UqqHmVTuboME/rWGCaQk7uvanYC/bRXCTSLDeRwupAOJwob6HODVq7KXurI0UsRKonmSs4RXYYyRnFY1KCaLDOhlkii1+7keeEwXYlRZEkDBQ3QnHTtVYxolhHp32mDzZrgOziQFEUAgZPTuax2JpuTSsBt6jH5cC2ttLb/ZUYZInQtI3TcQD0/kKW7hFpYNb2s9s6kBp5VnQtJj+EDOcD9awqKBG7DALSw3W1xatdTp8zm4QeUp/hAJzk9zVOyljtLK8uN6+ey+TEueRu+835cfjWdSGgDTi2XujJaCaKKaGdnAlcKGVgO57jFWilnqOpPK9xEbe2iSNVaQRmYqMcE4wMg81gGm0wNloDqGrH7bdW0abN3yTJtCjgIpzjNTpffZNctJ5mt0tYw0caRSrII1IIycE+uT61z9NNIDavLgpo80F3eR3U7zK0OyTzNgAOTntnI4qpqM8cen2dlDIrhV86Uqcgu3b8BgfnWaaYaLAaUs0Vv4fjt45Faa6kMkwU5KqvCqfxyfyrEkqY9KgeqQiPNOBqM04UwH5oppopAf/2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15" name="Group 5"/>
          <p:cNvGrpSpPr>
            <a:grpSpLocks noChangeAspect="1"/>
          </p:cNvGrpSpPr>
          <p:nvPr/>
        </p:nvGrpSpPr>
        <p:grpSpPr bwMode="auto">
          <a:xfrm>
            <a:off x="7813675" y="4283040"/>
            <a:ext cx="1143000" cy="685800"/>
            <a:chOff x="1530" y="-1431"/>
            <a:chExt cx="1800" cy="1081"/>
          </a:xfrm>
        </p:grpSpPr>
        <p:pic>
          <p:nvPicPr>
            <p:cNvPr id="18"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9"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3495" y="1114668"/>
            <a:ext cx="6790174" cy="2914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nvGrpSpPr>
          <p:cNvPr id="11" name="Group 5"/>
          <p:cNvGrpSpPr>
            <a:grpSpLocks noChangeAspect="1"/>
          </p:cNvGrpSpPr>
          <p:nvPr/>
        </p:nvGrpSpPr>
        <p:grpSpPr bwMode="auto">
          <a:xfrm>
            <a:off x="7813675" y="4283040"/>
            <a:ext cx="1143000" cy="685800"/>
            <a:chOff x="1530" y="-1431"/>
            <a:chExt cx="1800" cy="1081"/>
          </a:xfrm>
        </p:grpSpPr>
        <p:pic>
          <p:nvPicPr>
            <p:cNvPr id="12"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3"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4" name="矩形 13"/>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19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1900" b="1" dirty="0" smtClean="0">
                <a:solidFill>
                  <a:srgbClr val="FBF7F8"/>
                </a:solidFill>
                <a:latin typeface="微软雅黑 Light" panose="020B0502040204020203" pitchFamily="34" charset="-122"/>
                <a:ea typeface="微软雅黑 Light" panose="020B0502040204020203" pitchFamily="34" charset="-122"/>
              </a:rPr>
              <a:t>《</a:t>
            </a:r>
            <a:r>
              <a:rPr lang="zh-CN" altLang="en-US" sz="19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1900" b="1" dirty="0" smtClean="0">
                <a:solidFill>
                  <a:srgbClr val="FBF7F8"/>
                </a:solidFill>
                <a:latin typeface="微软雅黑 Light" panose="020B0502040204020203" pitchFamily="34" charset="-122"/>
                <a:ea typeface="微软雅黑 Light" panose="020B0502040204020203" pitchFamily="34" charset="-122"/>
              </a:rPr>
              <a:t>》</a:t>
            </a:r>
            <a:r>
              <a:rPr lang="zh-CN" altLang="en-US" sz="19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18" name="矩形 17"/>
          <p:cNvSpPr/>
          <p:nvPr/>
        </p:nvSpPr>
        <p:spPr>
          <a:xfrm>
            <a:off x="685131" y="1001389"/>
            <a:ext cx="4108817"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四、电子工业用防静电服的基本要求：</a:t>
            </a:r>
            <a:endParaRPr lang="zh-CN" altLang="en-US" dirty="0">
              <a:latin typeface="微软雅黑 Light" pitchFamily="34" charset="-122"/>
              <a:ea typeface="微软雅黑 Light" pitchFamily="34" charset="-122"/>
            </a:endParaRPr>
          </a:p>
        </p:txBody>
      </p:sp>
      <p:sp>
        <p:nvSpPr>
          <p:cNvPr id="20" name="矩形 19"/>
          <p:cNvSpPr/>
          <p:nvPr/>
        </p:nvSpPr>
        <p:spPr>
          <a:xfrm>
            <a:off x="857620" y="1474687"/>
            <a:ext cx="3475631" cy="419154"/>
          </a:xfrm>
          <a:prstGeom prst="rect">
            <a:avLst/>
          </a:prstGeom>
        </p:spPr>
        <p:txBody>
          <a:bodyPr wrap="none">
            <a:spAutoFit/>
          </a:bodyPr>
          <a:lstStyle/>
          <a:p>
            <a:pPr>
              <a:lnSpc>
                <a:spcPct val="150000"/>
              </a:lnSpc>
            </a:pPr>
            <a:r>
              <a:rPr lang="en-US" altLang="zh-CN" sz="1600" dirty="0" smtClean="0">
                <a:latin typeface="微软雅黑 Light" pitchFamily="34" charset="-122"/>
                <a:ea typeface="微软雅黑 Light" pitchFamily="34" charset="-122"/>
              </a:rPr>
              <a:t>EPA</a:t>
            </a:r>
            <a:r>
              <a:rPr lang="zh-CN" altLang="en-US" sz="1600" dirty="0" smtClean="0">
                <a:latin typeface="微软雅黑 Light" pitchFamily="34" charset="-122"/>
                <a:ea typeface="微软雅黑 Light" pitchFamily="34" charset="-122"/>
              </a:rPr>
              <a:t>中因带电服装所致的</a:t>
            </a:r>
            <a:r>
              <a:rPr lang="en-US" altLang="zh-CN" sz="1600" dirty="0" smtClean="0">
                <a:latin typeface="微软雅黑 Light" pitchFamily="34" charset="-122"/>
                <a:ea typeface="微软雅黑 Light" pitchFamily="34" charset="-122"/>
              </a:rPr>
              <a:t>ESD</a:t>
            </a:r>
            <a:r>
              <a:rPr lang="zh-CN" altLang="en-US" sz="1600" dirty="0" smtClean="0">
                <a:latin typeface="微软雅黑 Light" pitchFamily="34" charset="-122"/>
                <a:ea typeface="微软雅黑 Light" pitchFamily="34" charset="-122"/>
              </a:rPr>
              <a:t>故障：</a:t>
            </a:r>
            <a:endParaRPr lang="zh-CN" altLang="en-US" sz="1600" dirty="0">
              <a:latin typeface="微软雅黑 Light" pitchFamily="34" charset="-122"/>
              <a:ea typeface="微软雅黑 Light" pitchFamily="34" charset="-122"/>
            </a:endParaRPr>
          </a:p>
        </p:txBody>
      </p:sp>
      <p:sp>
        <p:nvSpPr>
          <p:cNvPr id="21" name="矩形 20"/>
          <p:cNvSpPr/>
          <p:nvPr/>
        </p:nvSpPr>
        <p:spPr>
          <a:xfrm>
            <a:off x="950686" y="2032751"/>
            <a:ext cx="7644674" cy="1158459"/>
          </a:xfrm>
          <a:prstGeom prst="rect">
            <a:avLst/>
          </a:prstGeom>
        </p:spPr>
        <p:txBody>
          <a:bodyPr wrap="square">
            <a:spAutoFit/>
          </a:bodyPr>
          <a:lstStyle/>
          <a:p>
            <a:pPr defTabSz="914400">
              <a:lnSpc>
                <a:spcPct val="150000"/>
              </a:lnSpc>
              <a:defRPr/>
            </a:pPr>
            <a:r>
              <a:rPr lang="en-US" altLang="zh-CN" sz="1600" dirty="0" smtClean="0">
                <a:solidFill>
                  <a:srgbClr val="000000"/>
                </a:solidFill>
                <a:latin typeface="微软雅黑 Light" panose="020B0502040204020203" pitchFamily="34" charset="-122"/>
                <a:ea typeface="微软雅黑 Light" panose="020B0502040204020203" pitchFamily="34" charset="-122"/>
              </a:rPr>
              <a:t>1</a:t>
            </a:r>
            <a:r>
              <a:rPr lang="zh-CN" altLang="en-US" sz="1600" dirty="0" smtClean="0">
                <a:solidFill>
                  <a:srgbClr val="000000"/>
                </a:solidFill>
                <a:latin typeface="微软雅黑 Light" panose="020B0502040204020203" pitchFamily="34" charset="-122"/>
                <a:ea typeface="微软雅黑 Light" panose="020B0502040204020203" pitchFamily="34" charset="-122"/>
              </a:rPr>
              <a:t>、</a:t>
            </a:r>
            <a:r>
              <a:rPr lang="zh-CN" altLang="zh-CN" sz="1600" dirty="0" smtClean="0">
                <a:solidFill>
                  <a:srgbClr val="000000"/>
                </a:solidFill>
                <a:latin typeface="微软雅黑 Light" panose="020B0502040204020203" pitchFamily="34" charset="-122"/>
                <a:ea typeface="微软雅黑 Light" panose="020B0502040204020203" pitchFamily="34" charset="-122"/>
              </a:rPr>
              <a:t>因带电服装的</a:t>
            </a:r>
            <a:r>
              <a:rPr lang="zh-CN" altLang="en-US" sz="1600" dirty="0" smtClean="0">
                <a:solidFill>
                  <a:srgbClr val="000000"/>
                </a:solidFill>
                <a:latin typeface="微软雅黑 Light" panose="020B0502040204020203" pitchFamily="34" charset="-122"/>
                <a:ea typeface="微软雅黑 Light" panose="020B0502040204020203" pitchFamily="34" charset="-122"/>
              </a:rPr>
              <a:t>静</a:t>
            </a:r>
            <a:r>
              <a:rPr lang="zh-CN" altLang="zh-CN" sz="1600" dirty="0" smtClean="0">
                <a:solidFill>
                  <a:srgbClr val="000000"/>
                </a:solidFill>
                <a:latin typeface="微软雅黑 Light" panose="020B0502040204020203" pitchFamily="34" charset="-122"/>
                <a:ea typeface="微软雅黑 Light" panose="020B0502040204020203" pitchFamily="34" charset="-122"/>
              </a:rPr>
              <a:t>电场感应而导致</a:t>
            </a:r>
            <a:r>
              <a:rPr lang="en-US" altLang="zh-CN" sz="1600" dirty="0" smtClean="0">
                <a:solidFill>
                  <a:srgbClr val="000000"/>
                </a:solidFill>
                <a:latin typeface="微软雅黑 Light" panose="020B0502040204020203" pitchFamily="34" charset="-122"/>
                <a:ea typeface="微软雅黑 Light" panose="020B0502040204020203" pitchFamily="34" charset="-122"/>
              </a:rPr>
              <a:t>ESDS</a:t>
            </a:r>
            <a:r>
              <a:rPr lang="zh-CN" altLang="en-US" sz="1600" dirty="0" smtClean="0">
                <a:solidFill>
                  <a:srgbClr val="000000"/>
                </a:solidFill>
                <a:latin typeface="微软雅黑 Light" panose="020B0502040204020203" pitchFamily="34" charset="-122"/>
                <a:ea typeface="微软雅黑 Light" panose="020B0502040204020203" pitchFamily="34" charset="-122"/>
              </a:rPr>
              <a:t>带电，并发生</a:t>
            </a:r>
            <a:r>
              <a:rPr lang="zh-CN" altLang="zh-CN" sz="1600" dirty="0" smtClean="0">
                <a:solidFill>
                  <a:srgbClr val="000000"/>
                </a:solidFill>
                <a:latin typeface="微软雅黑 Light" panose="020B0502040204020203" pitchFamily="34" charset="-122"/>
                <a:ea typeface="微软雅黑 Light" panose="020B0502040204020203" pitchFamily="34" charset="-122"/>
              </a:rPr>
              <a:t>场强感应型</a:t>
            </a:r>
            <a:r>
              <a:rPr lang="en-US" altLang="zh-CN" sz="1600" dirty="0" smtClean="0">
                <a:solidFill>
                  <a:srgbClr val="000000"/>
                </a:solidFill>
                <a:latin typeface="微软雅黑 Light" panose="020B0502040204020203" pitchFamily="34" charset="-122"/>
                <a:ea typeface="微软雅黑 Light" panose="020B0502040204020203" pitchFamily="34" charset="-122"/>
              </a:rPr>
              <a:t>CDM</a:t>
            </a:r>
            <a:r>
              <a:rPr lang="zh-CN" altLang="zh-CN" sz="1600" dirty="0" smtClean="0">
                <a:solidFill>
                  <a:srgbClr val="000000"/>
                </a:solidFill>
                <a:latin typeface="微软雅黑 Light" panose="020B0502040204020203" pitchFamily="34" charset="-122"/>
                <a:ea typeface="微软雅黑 Light" panose="020B0502040204020203" pitchFamily="34" charset="-122"/>
              </a:rPr>
              <a:t>类型的放电</a:t>
            </a:r>
            <a:r>
              <a:rPr lang="zh-CN" altLang="en-US" sz="1600" dirty="0" smtClean="0">
                <a:solidFill>
                  <a:srgbClr val="000000"/>
                </a:solidFill>
                <a:latin typeface="微软雅黑 Light" panose="020B0502040204020203" pitchFamily="34" charset="-122"/>
                <a:ea typeface="微软雅黑 Light" panose="020B0502040204020203" pitchFamily="34" charset="-122"/>
              </a:rPr>
              <a:t>。</a:t>
            </a:r>
            <a:endParaRPr lang="en-US" altLang="zh-CN" sz="1600" dirty="0" smtClean="0">
              <a:solidFill>
                <a:srgbClr val="000000"/>
              </a:solidFill>
              <a:latin typeface="微软雅黑 Light" panose="020B0502040204020203" pitchFamily="34" charset="-122"/>
              <a:ea typeface="微软雅黑 Light" panose="020B0502040204020203" pitchFamily="34" charset="-122"/>
            </a:endParaRPr>
          </a:p>
          <a:p>
            <a:pPr defTabSz="914400">
              <a:lnSpc>
                <a:spcPct val="150000"/>
              </a:lnSpc>
              <a:defRPr/>
            </a:pPr>
            <a:endParaRPr lang="en-US" altLang="zh-CN" sz="1600" dirty="0" smtClean="0">
              <a:solidFill>
                <a:srgbClr val="000000"/>
              </a:solidFill>
              <a:latin typeface="微软雅黑 Light" panose="020B0502040204020203" pitchFamily="34" charset="-122"/>
              <a:ea typeface="微软雅黑 Light" panose="020B0502040204020203" pitchFamily="34" charset="-122"/>
            </a:endParaRPr>
          </a:p>
          <a:p>
            <a:pPr defTabSz="914400">
              <a:lnSpc>
                <a:spcPct val="150000"/>
              </a:lnSpc>
              <a:defRPr/>
            </a:pPr>
            <a:r>
              <a:rPr lang="en-US" altLang="zh-CN" sz="1600" dirty="0" smtClean="0">
                <a:solidFill>
                  <a:srgbClr val="000000"/>
                </a:solidFill>
                <a:latin typeface="微软雅黑 Light" panose="020B0502040204020203" pitchFamily="34" charset="-122"/>
                <a:ea typeface="微软雅黑 Light" panose="020B0502040204020203" pitchFamily="34" charset="-122"/>
              </a:rPr>
              <a:t>2</a:t>
            </a:r>
            <a:r>
              <a:rPr lang="zh-CN" altLang="en-US" sz="1600" dirty="0" smtClean="0">
                <a:solidFill>
                  <a:srgbClr val="000000"/>
                </a:solidFill>
                <a:latin typeface="微软雅黑 Light" panose="020B0502040204020203" pitchFamily="34" charset="-122"/>
                <a:ea typeface="微软雅黑 Light" panose="020B0502040204020203" pitchFamily="34" charset="-122"/>
              </a:rPr>
              <a:t>、因带电服装与</a:t>
            </a:r>
            <a:r>
              <a:rPr lang="en-US" altLang="zh-CN" sz="1600" dirty="0" smtClean="0">
                <a:solidFill>
                  <a:srgbClr val="000000"/>
                </a:solidFill>
                <a:latin typeface="微软雅黑 Light" panose="020B0502040204020203" pitchFamily="34" charset="-122"/>
                <a:ea typeface="微软雅黑 Light" panose="020B0502040204020203" pitchFamily="34" charset="-122"/>
              </a:rPr>
              <a:t>ESDS</a:t>
            </a:r>
            <a:r>
              <a:rPr lang="zh-CN" altLang="en-US" sz="1600" dirty="0" smtClean="0">
                <a:solidFill>
                  <a:srgbClr val="000000"/>
                </a:solidFill>
                <a:latin typeface="微软雅黑 Light" panose="020B0502040204020203" pitchFamily="34" charset="-122"/>
                <a:ea typeface="微软雅黑 Light" panose="020B0502040204020203" pitchFamily="34" charset="-122"/>
              </a:rPr>
              <a:t>直接接触（</a:t>
            </a:r>
            <a:r>
              <a:rPr lang="zh-CN" altLang="zh-CN" sz="1600" dirty="0" smtClean="0">
                <a:solidFill>
                  <a:srgbClr val="000000"/>
                </a:solidFill>
                <a:latin typeface="微软雅黑 Light" panose="020B0502040204020203" pitchFamily="34" charset="-122"/>
                <a:ea typeface="微软雅黑 Light" panose="020B0502040204020203" pitchFamily="34" charset="-122"/>
              </a:rPr>
              <a:t>特别是袖子部位</a:t>
            </a:r>
            <a:r>
              <a:rPr lang="zh-CN" altLang="en-US" sz="1600" dirty="0" smtClean="0">
                <a:solidFill>
                  <a:srgbClr val="000000"/>
                </a:solidFill>
                <a:latin typeface="微软雅黑 Light" panose="020B0502040204020203" pitchFamily="34" charset="-122"/>
                <a:ea typeface="微软雅黑 Light" panose="020B0502040204020203" pitchFamily="34" charset="-122"/>
              </a:rPr>
              <a:t>）而引发的近似</a:t>
            </a:r>
            <a:r>
              <a:rPr lang="en-US" altLang="zh-CN" sz="1600" dirty="0" smtClean="0">
                <a:solidFill>
                  <a:srgbClr val="000000"/>
                </a:solidFill>
                <a:latin typeface="微软雅黑 Light" panose="020B0502040204020203" pitchFamily="34" charset="-122"/>
                <a:ea typeface="微软雅黑 Light" panose="020B0502040204020203" pitchFamily="34" charset="-122"/>
              </a:rPr>
              <a:t>HBM</a:t>
            </a:r>
            <a:r>
              <a:rPr lang="zh-CN" altLang="en-US" sz="1600" dirty="0" smtClean="0">
                <a:solidFill>
                  <a:srgbClr val="000000"/>
                </a:solidFill>
                <a:latin typeface="微软雅黑 Light" panose="020B0502040204020203" pitchFamily="34" charset="-122"/>
                <a:ea typeface="微软雅黑 Light" panose="020B0502040204020203" pitchFamily="34" charset="-122"/>
              </a:rPr>
              <a:t>类型的放电。</a:t>
            </a:r>
            <a:endParaRPr lang="zh-CN" altLang="en-US" sz="1600" dirty="0">
              <a:solidFill>
                <a:srgbClr val="000000"/>
              </a:solidFill>
              <a:latin typeface="微软雅黑 Light" panose="020B0502040204020203" pitchFamily="34" charset="-122"/>
              <a:ea typeface="微软雅黑 Light" panose="020B0502040204020203" pitchFamily="34" charset="-122"/>
            </a:endParaRPr>
          </a:p>
        </p:txBody>
      </p:sp>
      <p:sp>
        <p:nvSpPr>
          <p:cNvPr id="22" name="矩形 21"/>
          <p:cNvSpPr/>
          <p:nvPr/>
        </p:nvSpPr>
        <p:spPr>
          <a:xfrm>
            <a:off x="1081377" y="3507743"/>
            <a:ext cx="6175767" cy="1077218"/>
          </a:xfrm>
          <a:prstGeom prst="rect">
            <a:avLst/>
          </a:prstGeom>
        </p:spPr>
        <p:txBody>
          <a:bodyPr wrap="square">
            <a:spAutoFit/>
          </a:bodyPr>
          <a:lstStyle/>
          <a:p>
            <a:pPr>
              <a:lnSpc>
                <a:spcPct val="200000"/>
              </a:lnSpc>
            </a:pPr>
            <a:r>
              <a:rPr lang="zh-CN" altLang="en-US" sz="1600" dirty="0" smtClean="0">
                <a:latin typeface="微软雅黑 Light" pitchFamily="34" charset="-122"/>
                <a:ea typeface="微软雅黑 Light" pitchFamily="34" charset="-122"/>
              </a:rPr>
              <a:t>因此，电子工业用防静电服静电性能的考核指标是：</a:t>
            </a:r>
            <a:endParaRPr lang="en-US" altLang="zh-CN" sz="1600" dirty="0" smtClean="0">
              <a:latin typeface="微软雅黑 Light" pitchFamily="34" charset="-122"/>
              <a:ea typeface="微软雅黑 Light" pitchFamily="34" charset="-122"/>
            </a:endParaRPr>
          </a:p>
          <a:p>
            <a:pPr>
              <a:lnSpc>
                <a:spcPct val="200000"/>
              </a:lnSpc>
            </a:pPr>
            <a:r>
              <a:rPr lang="zh-CN" altLang="en-US" sz="1600" b="1" dirty="0" smtClean="0">
                <a:latin typeface="微软雅黑 Light" pitchFamily="34" charset="-122"/>
                <a:ea typeface="微软雅黑 Light" pitchFamily="34" charset="-122"/>
              </a:rPr>
              <a:t>系统电阻</a:t>
            </a:r>
            <a:r>
              <a:rPr lang="zh-CN" altLang="en-US" sz="1600" dirty="0" smtClean="0">
                <a:latin typeface="微软雅黑 Light" pitchFamily="34" charset="-122"/>
                <a:ea typeface="微软雅黑 Light" pitchFamily="34" charset="-122"/>
              </a:rPr>
              <a:t>和服装表面的</a:t>
            </a:r>
            <a:r>
              <a:rPr lang="zh-CN" altLang="en-US" sz="1600" b="1" dirty="0" smtClean="0">
                <a:latin typeface="微软雅黑 Light" pitchFamily="34" charset="-122"/>
                <a:ea typeface="微软雅黑 Light" pitchFamily="34" charset="-122"/>
              </a:rPr>
              <a:t>静电电压</a:t>
            </a:r>
            <a:r>
              <a:rPr lang="zh-CN" altLang="en-US" sz="1600" dirty="0" smtClean="0">
                <a:latin typeface="微软雅黑 Light" pitchFamily="34" charset="-122"/>
                <a:ea typeface="微软雅黑 Light" pitchFamily="34" charset="-122"/>
              </a:rPr>
              <a:t>（摩擦起电）</a:t>
            </a:r>
            <a:endParaRPr lang="zh-CN" altLang="en-US" sz="1600" dirty="0">
              <a:latin typeface="微软雅黑 Light" pitchFamily="34" charset="-122"/>
              <a:ea typeface="微软雅黑 Light" pitchFamily="34" charset="-122"/>
            </a:endParaRPr>
          </a:p>
        </p:txBody>
      </p:sp>
    </p:spTree>
  </p:cSld>
  <p:clrMapOvr>
    <a:masterClrMapping/>
  </p:clrMapOvr>
  <p:transition spd="med" advTm="2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5"/>
          <p:cNvGrpSpPr>
            <a:grpSpLocks noChangeAspect="1"/>
          </p:cNvGrpSpPr>
          <p:nvPr/>
        </p:nvGrpSpPr>
        <p:grpSpPr bwMode="auto">
          <a:xfrm>
            <a:off x="7813675" y="4283040"/>
            <a:ext cx="1143000" cy="685800"/>
            <a:chOff x="1530" y="-1431"/>
            <a:chExt cx="1800" cy="1081"/>
          </a:xfrm>
        </p:grpSpPr>
        <p:pic>
          <p:nvPicPr>
            <p:cNvPr id="24"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25"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26" name="矩形 25"/>
          <p:cNvSpPr/>
          <p:nvPr/>
        </p:nvSpPr>
        <p:spPr>
          <a:xfrm>
            <a:off x="-12700"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27" name="矩形 26"/>
          <p:cNvSpPr/>
          <p:nvPr/>
        </p:nvSpPr>
        <p:spPr>
          <a:xfrm>
            <a:off x="730689" y="997500"/>
            <a:ext cx="3583032"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五、</a:t>
            </a:r>
            <a:r>
              <a:rPr lang="en-US" altLang="zh-CN" dirty="0" smtClean="0">
                <a:latin typeface="微软雅黑 Light" pitchFamily="34" charset="-122"/>
                <a:ea typeface="微软雅黑 Light" pitchFamily="34" charset="-122"/>
              </a:rPr>
              <a:t>T/ESD 001-2016 </a:t>
            </a:r>
            <a:r>
              <a:rPr lang="zh-CN" altLang="en-US" dirty="0" smtClean="0">
                <a:latin typeface="微软雅黑 Light" pitchFamily="34" charset="-122"/>
                <a:ea typeface="微软雅黑 Light" pitchFamily="34" charset="-122"/>
              </a:rPr>
              <a:t>标准介绍：</a:t>
            </a:r>
            <a:endParaRPr lang="zh-CN" altLang="en-US" dirty="0">
              <a:latin typeface="微软雅黑 Light" pitchFamily="34" charset="-122"/>
              <a:ea typeface="微软雅黑 Light" pitchFamily="34" charset="-122"/>
            </a:endParaRPr>
          </a:p>
        </p:txBody>
      </p:sp>
      <p:sp>
        <p:nvSpPr>
          <p:cNvPr id="28" name="矩形 27"/>
          <p:cNvSpPr/>
          <p:nvPr/>
        </p:nvSpPr>
        <p:spPr>
          <a:xfrm>
            <a:off x="874643" y="1638302"/>
            <a:ext cx="7203881" cy="2800767"/>
          </a:xfrm>
          <a:prstGeom prst="rect">
            <a:avLst/>
          </a:prstGeom>
        </p:spPr>
        <p:txBody>
          <a:bodyPr wrap="square">
            <a:spAutoFit/>
          </a:bodyPr>
          <a:lstStyle/>
          <a:p>
            <a:r>
              <a:rPr lang="en-US" altLang="zh-CN" sz="1600" dirty="0" smtClean="0">
                <a:latin typeface="微软雅黑 Light" pitchFamily="34" charset="-122"/>
                <a:ea typeface="微软雅黑 Light" pitchFamily="34" charset="-122"/>
              </a:rPr>
              <a:t>1</a:t>
            </a:r>
            <a:r>
              <a:rPr lang="zh-CN" altLang="en-US" sz="1600" dirty="0" smtClean="0">
                <a:latin typeface="微软雅黑 Light" pitchFamily="34" charset="-122"/>
                <a:ea typeface="微软雅黑 Light" pitchFamily="34" charset="-122"/>
              </a:rPr>
              <a:t>、范围</a:t>
            </a:r>
            <a:endParaRPr lang="en-US" altLang="zh-CN" sz="1600" dirty="0" smtClean="0">
              <a:latin typeface="微软雅黑 Light" pitchFamily="34" charset="-122"/>
              <a:ea typeface="微软雅黑 Light" pitchFamily="34" charset="-122"/>
            </a:endParaRPr>
          </a:p>
          <a:p>
            <a:endParaRPr lang="zh-CN" altLang="en-US" sz="1600" dirty="0" smtClean="0">
              <a:latin typeface="微软雅黑 Light" pitchFamily="34" charset="-122"/>
              <a:ea typeface="微软雅黑 Light" pitchFamily="34" charset="-122"/>
            </a:endParaRPr>
          </a:p>
          <a:p>
            <a:pPr>
              <a:lnSpc>
                <a:spcPct val="150000"/>
              </a:lnSpc>
            </a:pPr>
            <a:r>
              <a:rPr lang="zh-CN" altLang="en-US" sz="1600" dirty="0" smtClean="0">
                <a:latin typeface="微软雅黑 Light" pitchFamily="34" charset="-122"/>
                <a:ea typeface="微软雅黑 Light" pitchFamily="34" charset="-122"/>
              </a:rPr>
              <a:t>    本标准规定了电子工业用防静电服的功能原理、技术指标、检测方法、检验规则、标识、包装、运输、贮存的要求。</a:t>
            </a:r>
            <a:endParaRPr lang="en-US" altLang="zh-CN" sz="1600" dirty="0" smtClean="0">
              <a:latin typeface="微软雅黑 Light" pitchFamily="34" charset="-122"/>
              <a:ea typeface="微软雅黑 Light" pitchFamily="34" charset="-122"/>
            </a:endParaRPr>
          </a:p>
          <a:p>
            <a:pPr>
              <a:lnSpc>
                <a:spcPct val="150000"/>
              </a:lnSpc>
            </a:pPr>
            <a:endParaRPr lang="zh-CN" altLang="en-US" sz="1600" dirty="0" smtClean="0">
              <a:latin typeface="微软雅黑 Light" pitchFamily="34" charset="-122"/>
              <a:ea typeface="微软雅黑 Light" pitchFamily="34" charset="-122"/>
            </a:endParaRPr>
          </a:p>
          <a:p>
            <a:pPr>
              <a:lnSpc>
                <a:spcPct val="150000"/>
              </a:lnSpc>
            </a:pPr>
            <a:r>
              <a:rPr lang="zh-CN" altLang="en-US" sz="1600" dirty="0" smtClean="0">
                <a:latin typeface="微软雅黑 Light" pitchFamily="34" charset="-122"/>
                <a:ea typeface="微软雅黑 Light" pitchFamily="34" charset="-122"/>
              </a:rPr>
              <a:t>    本标准适用于防止静电对静电放电敏感器件造成直接或间接损伤的工作服。</a:t>
            </a:r>
            <a:endParaRPr lang="en-US" altLang="zh-CN" sz="1600" dirty="0" smtClean="0">
              <a:latin typeface="微软雅黑 Light" pitchFamily="34" charset="-122"/>
              <a:ea typeface="微软雅黑 Light" pitchFamily="34" charset="-122"/>
            </a:endParaRPr>
          </a:p>
          <a:p>
            <a:pPr>
              <a:lnSpc>
                <a:spcPct val="150000"/>
              </a:lnSpc>
            </a:pPr>
            <a:endParaRPr lang="zh-CN" altLang="en-US" sz="1600" dirty="0" smtClean="0">
              <a:latin typeface="微软雅黑 Light" pitchFamily="34" charset="-122"/>
              <a:ea typeface="微软雅黑 Light" pitchFamily="34" charset="-122"/>
            </a:endParaRPr>
          </a:p>
          <a:p>
            <a:pPr>
              <a:lnSpc>
                <a:spcPct val="150000"/>
              </a:lnSpc>
            </a:pPr>
            <a:r>
              <a:rPr lang="zh-CN" altLang="en-US" sz="1600" dirty="0" smtClean="0">
                <a:latin typeface="微软雅黑 Light" pitchFamily="34" charset="-122"/>
                <a:ea typeface="微软雅黑 Light" pitchFamily="34" charset="-122"/>
              </a:rPr>
              <a:t>    本标准不适用于易燃易爆场所穿用的防静电服。</a:t>
            </a:r>
            <a:endParaRPr lang="zh-CN" altLang="en-US" sz="1600" dirty="0"/>
          </a:p>
        </p:txBody>
      </p:sp>
    </p:spTree>
  </p:cSld>
  <p:clrMapOvr>
    <a:masterClrMapping/>
  </p:clrMapOvr>
  <p:transition spd="med" advTm="2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69"/>
          <p:cNvSpPr txBox="1"/>
          <p:nvPr/>
        </p:nvSpPr>
        <p:spPr>
          <a:xfrm>
            <a:off x="192691" y="99132"/>
            <a:ext cx="1331310" cy="52197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申</a:t>
            </a:r>
          </a:p>
        </p:txBody>
      </p:sp>
      <p:grpSp>
        <p:nvGrpSpPr>
          <p:cNvPr id="10" name="Group 5"/>
          <p:cNvGrpSpPr>
            <a:grpSpLocks noChangeAspect="1"/>
          </p:cNvGrpSpPr>
          <p:nvPr/>
        </p:nvGrpSpPr>
        <p:grpSpPr bwMode="auto">
          <a:xfrm>
            <a:off x="7813675" y="4283040"/>
            <a:ext cx="1143000" cy="685800"/>
            <a:chOff x="1530" y="-1431"/>
            <a:chExt cx="1800" cy="1081"/>
          </a:xfrm>
        </p:grpSpPr>
        <p:pic>
          <p:nvPicPr>
            <p:cNvPr id="11"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5"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7" name="矩形 16"/>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19" name="矩形 18"/>
          <p:cNvSpPr/>
          <p:nvPr/>
        </p:nvSpPr>
        <p:spPr>
          <a:xfrm>
            <a:off x="604587" y="959513"/>
            <a:ext cx="3583032"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五、</a:t>
            </a:r>
            <a:r>
              <a:rPr lang="en-US" altLang="zh-CN" dirty="0" smtClean="0">
                <a:latin typeface="微软雅黑 Light" pitchFamily="34" charset="-122"/>
                <a:ea typeface="微软雅黑 Light" pitchFamily="34" charset="-122"/>
              </a:rPr>
              <a:t>T/ESD 001-2016 </a:t>
            </a:r>
            <a:r>
              <a:rPr lang="zh-CN" altLang="en-US" dirty="0" smtClean="0">
                <a:latin typeface="微软雅黑 Light" pitchFamily="34" charset="-122"/>
                <a:ea typeface="微软雅黑 Light" pitchFamily="34" charset="-122"/>
              </a:rPr>
              <a:t>标准介绍：</a:t>
            </a:r>
            <a:endParaRPr lang="zh-CN" altLang="en-US" dirty="0">
              <a:latin typeface="微软雅黑 Light" pitchFamily="34" charset="-122"/>
              <a:ea typeface="微软雅黑 Light" pitchFamily="34" charset="-122"/>
            </a:endParaRPr>
          </a:p>
        </p:txBody>
      </p:sp>
      <p:sp>
        <p:nvSpPr>
          <p:cNvPr id="20" name="矩形 19"/>
          <p:cNvSpPr/>
          <p:nvPr/>
        </p:nvSpPr>
        <p:spPr>
          <a:xfrm>
            <a:off x="739471" y="1562328"/>
            <a:ext cx="7807629" cy="3390672"/>
          </a:xfrm>
          <a:prstGeom prst="rect">
            <a:avLst/>
          </a:prstGeom>
        </p:spPr>
        <p:txBody>
          <a:bodyPr wrap="square">
            <a:spAutoFit/>
          </a:bodyPr>
          <a:lstStyle/>
          <a:p>
            <a:r>
              <a:rPr lang="en-US" altLang="zh-CN" sz="1600" dirty="0" smtClean="0">
                <a:latin typeface="微软雅黑 Light" pitchFamily="34" charset="-122"/>
                <a:ea typeface="微软雅黑 Light" pitchFamily="34" charset="-122"/>
              </a:rPr>
              <a:t>2</a:t>
            </a:r>
            <a:r>
              <a:rPr lang="zh-CN" altLang="en-US" sz="1600" dirty="0" smtClean="0">
                <a:latin typeface="微软雅黑 Light" pitchFamily="34" charset="-122"/>
                <a:ea typeface="微软雅黑 Light" pitchFamily="34" charset="-122"/>
              </a:rPr>
              <a:t>、功能原理</a:t>
            </a:r>
          </a:p>
          <a:p>
            <a:pPr>
              <a:lnSpc>
                <a:spcPts val="3400"/>
              </a:lnSpc>
            </a:pPr>
            <a:r>
              <a:rPr lang="zh-CN" altLang="en-US" sz="1500" dirty="0" smtClean="0">
                <a:latin typeface="微软雅黑 Light" pitchFamily="34" charset="-122"/>
                <a:ea typeface="微软雅黑 Light" pitchFamily="34" charset="-122"/>
              </a:rPr>
              <a:t>       电子工业用防静电服通常使用防静电织物缝制而成，通过某些特定工艺使服装上任意两个裁片之间的电阻小于一定范围，并在服装上设置合适的可接地点，通过有效的接地方式释放服装表面可能积累的静电。其中有效的接地方式包括但不限于：</a:t>
            </a:r>
          </a:p>
          <a:p>
            <a:pPr>
              <a:lnSpc>
                <a:spcPts val="3400"/>
              </a:lnSpc>
            </a:pPr>
            <a:r>
              <a:rPr lang="en-US" altLang="zh-CN" sz="1500" dirty="0" smtClean="0">
                <a:latin typeface="微软雅黑 Light" pitchFamily="34" charset="-122"/>
                <a:ea typeface="微软雅黑 Light" pitchFamily="34" charset="-122"/>
              </a:rPr>
              <a:t>——</a:t>
            </a:r>
            <a:r>
              <a:rPr lang="zh-CN" altLang="en-US" sz="1500" dirty="0" smtClean="0">
                <a:latin typeface="微软雅黑 Light" pitchFamily="34" charset="-122"/>
                <a:ea typeface="微软雅黑 Light" pitchFamily="34" charset="-122"/>
              </a:rPr>
              <a:t>通过服装袖口与已接地人员的皮肤紧密接触，实现间接接地；</a:t>
            </a:r>
          </a:p>
          <a:p>
            <a:pPr>
              <a:lnSpc>
                <a:spcPts val="3400"/>
              </a:lnSpc>
            </a:pPr>
            <a:r>
              <a:rPr lang="en-US" altLang="zh-CN" sz="1500" dirty="0" smtClean="0">
                <a:latin typeface="微软雅黑 Light" pitchFamily="34" charset="-122"/>
                <a:ea typeface="微软雅黑 Light" pitchFamily="34" charset="-122"/>
              </a:rPr>
              <a:t>——</a:t>
            </a:r>
            <a:r>
              <a:rPr lang="zh-CN" altLang="en-US" sz="1500" dirty="0" smtClean="0">
                <a:latin typeface="微软雅黑 Light" pitchFamily="34" charset="-122"/>
                <a:ea typeface="微软雅黑 Light" pitchFamily="34" charset="-122"/>
              </a:rPr>
              <a:t>通过服装上的布料与已接地人员的皮肤直接接触，实现间接接地；</a:t>
            </a:r>
          </a:p>
          <a:p>
            <a:pPr>
              <a:lnSpc>
                <a:spcPts val="3400"/>
              </a:lnSpc>
            </a:pPr>
            <a:r>
              <a:rPr lang="en-US" altLang="zh-CN" sz="1500" dirty="0" smtClean="0">
                <a:latin typeface="微软雅黑 Light" pitchFamily="34" charset="-122"/>
                <a:ea typeface="微软雅黑 Light" pitchFamily="34" charset="-122"/>
              </a:rPr>
              <a:t>——</a:t>
            </a:r>
            <a:r>
              <a:rPr lang="zh-CN" altLang="en-US" sz="1500" dirty="0" smtClean="0">
                <a:latin typeface="微软雅黑 Light" pitchFamily="34" charset="-122"/>
                <a:ea typeface="微软雅黑 Light" pitchFamily="34" charset="-122"/>
              </a:rPr>
              <a:t>通过服装上的布料与已接地的防静电座椅紧密接触，实现间接接地；</a:t>
            </a:r>
          </a:p>
          <a:p>
            <a:pPr>
              <a:lnSpc>
                <a:spcPts val="3400"/>
              </a:lnSpc>
            </a:pPr>
            <a:r>
              <a:rPr lang="en-US" altLang="zh-CN" sz="1500" dirty="0" smtClean="0">
                <a:latin typeface="微软雅黑 Light" pitchFamily="34" charset="-122"/>
                <a:ea typeface="微软雅黑 Light" pitchFamily="34" charset="-122"/>
              </a:rPr>
              <a:t>——</a:t>
            </a:r>
            <a:r>
              <a:rPr lang="zh-CN" altLang="en-US" sz="1500" dirty="0" smtClean="0">
                <a:latin typeface="微软雅黑 Light" pitchFamily="34" charset="-122"/>
                <a:ea typeface="微软雅黑 Light" pitchFamily="34" charset="-122"/>
              </a:rPr>
              <a:t>在服装上设置接地组件，通过接地电缆直接接地。</a:t>
            </a:r>
            <a:endParaRPr lang="zh-CN" altLang="en-US" sz="1500" dirty="0">
              <a:latin typeface="微软雅黑 Light" pitchFamily="34" charset="-122"/>
              <a:ea typeface="微软雅黑 Light" pitchFamily="34" charset="-122"/>
            </a:endParaRPr>
          </a:p>
        </p:txBody>
      </p:sp>
    </p:spTree>
  </p:cSld>
  <p:clrMapOvr>
    <a:masterClrMapping/>
  </p:clrMapOvr>
  <p:transition spd="med" advTm="2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
          <p:cNvGrpSpPr>
            <a:grpSpLocks noChangeAspect="1"/>
          </p:cNvGrpSpPr>
          <p:nvPr/>
        </p:nvGrpSpPr>
        <p:grpSpPr bwMode="auto">
          <a:xfrm>
            <a:off x="7813675" y="4283040"/>
            <a:ext cx="1143000" cy="685800"/>
            <a:chOff x="1530" y="-1431"/>
            <a:chExt cx="1800" cy="1081"/>
          </a:xfrm>
        </p:grpSpPr>
        <p:pic>
          <p:nvPicPr>
            <p:cNvPr id="12"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6"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7" name="矩形 16"/>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18" name="矩形 17"/>
          <p:cNvSpPr/>
          <p:nvPr/>
        </p:nvSpPr>
        <p:spPr>
          <a:xfrm>
            <a:off x="747711" y="955908"/>
            <a:ext cx="3583032"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五、</a:t>
            </a:r>
            <a:r>
              <a:rPr lang="en-US" altLang="zh-CN" dirty="0" smtClean="0">
                <a:latin typeface="微软雅黑 Light" pitchFamily="34" charset="-122"/>
                <a:ea typeface="微软雅黑 Light" pitchFamily="34" charset="-122"/>
              </a:rPr>
              <a:t>T/ESD 001-2016 </a:t>
            </a:r>
            <a:r>
              <a:rPr lang="zh-CN" altLang="en-US" dirty="0" smtClean="0">
                <a:latin typeface="微软雅黑 Light" pitchFamily="34" charset="-122"/>
                <a:ea typeface="微软雅黑 Light" pitchFamily="34" charset="-122"/>
              </a:rPr>
              <a:t>标准介绍：</a:t>
            </a:r>
            <a:endParaRPr lang="zh-CN" altLang="en-US" dirty="0">
              <a:latin typeface="微软雅黑 Light" pitchFamily="34" charset="-122"/>
              <a:ea typeface="微软雅黑 Light" pitchFamily="34" charset="-122"/>
            </a:endParaRPr>
          </a:p>
        </p:txBody>
      </p:sp>
      <p:sp>
        <p:nvSpPr>
          <p:cNvPr id="19" name="矩形 18"/>
          <p:cNvSpPr/>
          <p:nvPr/>
        </p:nvSpPr>
        <p:spPr>
          <a:xfrm>
            <a:off x="823484" y="1379165"/>
            <a:ext cx="7561691" cy="3268011"/>
          </a:xfrm>
          <a:prstGeom prst="rect">
            <a:avLst/>
          </a:prstGeom>
        </p:spPr>
        <p:txBody>
          <a:bodyPr wrap="square">
            <a:spAutoFit/>
          </a:bodyPr>
          <a:lstStyle/>
          <a:p>
            <a:pPr>
              <a:lnSpc>
                <a:spcPts val="2500"/>
              </a:lnSpc>
            </a:pPr>
            <a:r>
              <a:rPr lang="en-US" altLang="zh-CN" sz="1600" b="1" dirty="0" smtClean="0">
                <a:latin typeface="微软雅黑 Light" pitchFamily="34" charset="-122"/>
                <a:ea typeface="微软雅黑 Light" pitchFamily="34" charset="-122"/>
              </a:rPr>
              <a:t>3</a:t>
            </a:r>
            <a:r>
              <a:rPr lang="zh-CN" altLang="en-US" sz="1600" b="1" dirty="0" smtClean="0">
                <a:latin typeface="微软雅黑 Light" pitchFamily="34" charset="-122"/>
                <a:ea typeface="微软雅黑 Light" pitchFamily="34" charset="-122"/>
              </a:rPr>
              <a:t>、技术指标</a:t>
            </a:r>
            <a:endParaRPr lang="en-US" altLang="zh-CN" sz="1600" b="1" dirty="0" smtClean="0">
              <a:latin typeface="微软雅黑 Light" pitchFamily="34" charset="-122"/>
              <a:ea typeface="微软雅黑 Light" pitchFamily="34" charset="-122"/>
            </a:endParaRPr>
          </a:p>
          <a:p>
            <a:pPr>
              <a:lnSpc>
                <a:spcPts val="2500"/>
              </a:lnSpc>
            </a:pPr>
            <a:r>
              <a:rPr lang="en-US" altLang="zh-CN" sz="1600" b="1" dirty="0" smtClean="0">
                <a:latin typeface="微软雅黑 Light" pitchFamily="34" charset="-122"/>
                <a:ea typeface="微软雅黑 Light" pitchFamily="34" charset="-122"/>
              </a:rPr>
              <a:t>3.1</a:t>
            </a:r>
            <a:r>
              <a:rPr lang="zh-CN" altLang="en-US" sz="1600" b="1" dirty="0" smtClean="0">
                <a:latin typeface="微软雅黑 Light" pitchFamily="34" charset="-122"/>
                <a:ea typeface="微软雅黑 Light" pitchFamily="34" charset="-122"/>
              </a:rPr>
              <a:t>、一般物性</a:t>
            </a:r>
            <a:endParaRPr lang="en-US" altLang="zh-CN" sz="1600" b="1" dirty="0" smtClean="0">
              <a:latin typeface="微软雅黑 Light" pitchFamily="34" charset="-122"/>
              <a:ea typeface="微软雅黑 Light" pitchFamily="34" charset="-122"/>
            </a:endParaRPr>
          </a:p>
          <a:p>
            <a:pPr>
              <a:lnSpc>
                <a:spcPts val="2500"/>
              </a:lnSpc>
            </a:pPr>
            <a:r>
              <a:rPr lang="en-US" altLang="zh-CN" sz="1600" b="1" dirty="0" smtClean="0">
                <a:latin typeface="微软雅黑 Light" pitchFamily="34" charset="-122"/>
                <a:ea typeface="微软雅黑 Light" pitchFamily="34" charset="-122"/>
              </a:rPr>
              <a:t>3.1.1</a:t>
            </a:r>
            <a:r>
              <a:rPr lang="zh-CN" altLang="en-US" sz="1600" b="1" dirty="0" smtClean="0">
                <a:latin typeface="微软雅黑 Light" pitchFamily="34" charset="-122"/>
                <a:ea typeface="微软雅黑 Light" pitchFamily="34" charset="-122"/>
              </a:rPr>
              <a:t>、基本安全性能</a:t>
            </a:r>
          </a:p>
          <a:p>
            <a:pPr>
              <a:lnSpc>
                <a:spcPts val="2500"/>
              </a:lnSpc>
            </a:pPr>
            <a:r>
              <a:rPr lang="zh-CN" altLang="en-US" sz="1600" dirty="0" smtClean="0">
                <a:latin typeface="微软雅黑 Light" pitchFamily="34" charset="-122"/>
                <a:ea typeface="微软雅黑 Light" pitchFamily="34" charset="-122"/>
              </a:rPr>
              <a:t>基本安全性能应符合</a:t>
            </a:r>
            <a:r>
              <a:rPr lang="en-US" altLang="zh-CN" sz="1600" dirty="0" smtClean="0">
                <a:latin typeface="微软雅黑 Light" pitchFamily="34" charset="-122"/>
                <a:ea typeface="微软雅黑 Light" pitchFamily="34" charset="-122"/>
              </a:rPr>
              <a:t>GB 18401</a:t>
            </a:r>
            <a:r>
              <a:rPr lang="zh-CN" altLang="en-US" sz="1600" dirty="0" smtClean="0">
                <a:latin typeface="微软雅黑 Light" pitchFamily="34" charset="-122"/>
                <a:ea typeface="微软雅黑 Light" pitchFamily="34" charset="-122"/>
              </a:rPr>
              <a:t>的要求。</a:t>
            </a:r>
            <a:endParaRPr lang="en-US" altLang="zh-CN" sz="1600" dirty="0" smtClean="0">
              <a:latin typeface="微软雅黑 Light" pitchFamily="34" charset="-122"/>
              <a:ea typeface="微软雅黑 Light" pitchFamily="34" charset="-122"/>
            </a:endParaRPr>
          </a:p>
          <a:p>
            <a:pPr>
              <a:lnSpc>
                <a:spcPts val="2500"/>
              </a:lnSpc>
            </a:pPr>
            <a:r>
              <a:rPr lang="en-US" altLang="zh-CN" sz="1600" b="1" dirty="0" smtClean="0">
                <a:latin typeface="微软雅黑 Light" pitchFamily="34" charset="-122"/>
                <a:ea typeface="微软雅黑 Light" pitchFamily="34" charset="-122"/>
              </a:rPr>
              <a:t>3.1.2</a:t>
            </a:r>
            <a:r>
              <a:rPr lang="zh-CN" altLang="en-US" sz="1600" b="1" dirty="0" smtClean="0">
                <a:latin typeface="微软雅黑 Light" pitchFamily="34" charset="-122"/>
                <a:ea typeface="微软雅黑 Light" pitchFamily="34" charset="-122"/>
              </a:rPr>
              <a:t>、外观缝制质量</a:t>
            </a:r>
          </a:p>
          <a:p>
            <a:pPr>
              <a:lnSpc>
                <a:spcPts val="2500"/>
              </a:lnSpc>
            </a:pPr>
            <a:r>
              <a:rPr lang="zh-CN" altLang="en-US" sz="1600" dirty="0" smtClean="0">
                <a:latin typeface="微软雅黑 Light" pitchFamily="34" charset="-122"/>
                <a:ea typeface="微软雅黑 Light" pitchFamily="34" charset="-122"/>
              </a:rPr>
              <a:t>服装外观应无破损、斑点、污物以及其他影响穿用性能的缺陷。</a:t>
            </a:r>
          </a:p>
          <a:p>
            <a:pPr>
              <a:lnSpc>
                <a:spcPts val="2500"/>
              </a:lnSpc>
            </a:pPr>
            <a:r>
              <a:rPr lang="zh-CN" altLang="en-US" sz="1600" dirty="0" smtClean="0">
                <a:latin typeface="微软雅黑 Light" pitchFamily="34" charset="-122"/>
                <a:ea typeface="微软雅黑 Light" pitchFamily="34" charset="-122"/>
              </a:rPr>
              <a:t>服装各部位缝制线路顺直、整齐、平服牢固。上下松紧适宜，无跳针、断针，起落针处应有回针。</a:t>
            </a:r>
          </a:p>
          <a:p>
            <a:pPr>
              <a:lnSpc>
                <a:spcPts val="2500"/>
              </a:lnSpc>
            </a:pPr>
            <a:r>
              <a:rPr lang="zh-CN" altLang="en-US" sz="1600" dirty="0" smtClean="0">
                <a:latin typeface="微软雅黑 Light" pitchFamily="34" charset="-122"/>
                <a:ea typeface="微软雅黑 Light" pitchFamily="34" charset="-122"/>
              </a:rPr>
              <a:t>缝制针距：（</a:t>
            </a:r>
            <a:r>
              <a:rPr lang="en-US" altLang="zh-CN" sz="1600" dirty="0" smtClean="0">
                <a:latin typeface="微软雅黑 Light" pitchFamily="34" charset="-122"/>
                <a:ea typeface="微软雅黑 Light" pitchFamily="34" charset="-122"/>
              </a:rPr>
              <a:t>12~14</a:t>
            </a:r>
            <a:r>
              <a:rPr lang="zh-CN" altLang="en-US" sz="1600" dirty="0" smtClean="0">
                <a:latin typeface="微软雅黑 Light" pitchFamily="34" charset="-122"/>
                <a:ea typeface="微软雅黑 Light" pitchFamily="34" charset="-122"/>
              </a:rPr>
              <a:t>）针</a:t>
            </a:r>
            <a:r>
              <a:rPr lang="en-US" altLang="zh-CN" sz="1600" dirty="0" smtClean="0">
                <a:latin typeface="微软雅黑 Light" pitchFamily="34" charset="-122"/>
                <a:ea typeface="微软雅黑 Light" pitchFamily="34" charset="-122"/>
              </a:rPr>
              <a:t>/3 cm</a:t>
            </a:r>
            <a:r>
              <a:rPr lang="zh-CN" altLang="en-US" sz="1600" dirty="0" smtClean="0">
                <a:latin typeface="微软雅黑 Light" pitchFamily="34" charset="-122"/>
                <a:ea typeface="微软雅黑 Light" pitchFamily="34" charset="-122"/>
              </a:rPr>
              <a:t>（单位面积质量≥</a:t>
            </a:r>
            <a:r>
              <a:rPr lang="en-US" altLang="zh-CN" sz="1600" dirty="0" smtClean="0">
                <a:latin typeface="微软雅黑 Light" pitchFamily="34" charset="-122"/>
                <a:ea typeface="微软雅黑 Light" pitchFamily="34" charset="-122"/>
              </a:rPr>
              <a:t>200g/m</a:t>
            </a:r>
            <a:r>
              <a:rPr lang="en-US" altLang="zh-CN" sz="1600" baseline="30000" dirty="0" smtClean="0">
                <a:latin typeface="微软雅黑 Light" pitchFamily="34" charset="-122"/>
                <a:ea typeface="微软雅黑 Light" pitchFamily="34" charset="-122"/>
              </a:rPr>
              <a:t>2</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14~16</a:t>
            </a:r>
            <a:r>
              <a:rPr lang="zh-CN" altLang="en-US" sz="1600" dirty="0" smtClean="0">
                <a:latin typeface="微软雅黑 Light" pitchFamily="34" charset="-122"/>
                <a:ea typeface="微软雅黑 Light" pitchFamily="34" charset="-122"/>
              </a:rPr>
              <a:t>）针</a:t>
            </a:r>
            <a:r>
              <a:rPr lang="en-US" altLang="zh-CN" sz="1600" dirty="0" smtClean="0">
                <a:latin typeface="微软雅黑 Light" pitchFamily="34" charset="-122"/>
                <a:ea typeface="微软雅黑 Light" pitchFamily="34" charset="-122"/>
              </a:rPr>
              <a:t>/3 cm</a:t>
            </a:r>
            <a:r>
              <a:rPr lang="zh-CN" altLang="en-US" sz="1600" dirty="0" smtClean="0">
                <a:latin typeface="微软雅黑 Light" pitchFamily="34" charset="-122"/>
                <a:ea typeface="微软雅黑 Light" pitchFamily="34" charset="-122"/>
              </a:rPr>
              <a:t>（单位面积质量＜</a:t>
            </a:r>
            <a:r>
              <a:rPr lang="en-US" altLang="zh-CN" sz="1600" dirty="0" smtClean="0">
                <a:latin typeface="微软雅黑 Light" pitchFamily="34" charset="-122"/>
                <a:ea typeface="微软雅黑 Light" pitchFamily="34" charset="-122"/>
              </a:rPr>
              <a:t>200g/m</a:t>
            </a:r>
            <a:r>
              <a:rPr lang="en-US" altLang="zh-CN" sz="1600" baseline="30000" dirty="0" smtClean="0">
                <a:latin typeface="微软雅黑 Light" pitchFamily="34" charset="-122"/>
                <a:ea typeface="微软雅黑 Light" pitchFamily="34" charset="-122"/>
              </a:rPr>
              <a:t>2</a:t>
            </a:r>
            <a:r>
              <a:rPr lang="zh-CN" altLang="en-US" sz="1600" dirty="0" smtClean="0">
                <a:latin typeface="微软雅黑 Light" pitchFamily="34" charset="-122"/>
                <a:ea typeface="微软雅黑 Light" pitchFamily="34" charset="-122"/>
              </a:rPr>
              <a:t>）。</a:t>
            </a:r>
            <a:endParaRPr lang="zh-CN" altLang="en-US" sz="1600" dirty="0">
              <a:latin typeface="微软雅黑 Light" pitchFamily="34" charset="-122"/>
              <a:ea typeface="微软雅黑 Light" pitchFamily="34" charset="-122"/>
            </a:endParaRPr>
          </a:p>
        </p:txBody>
      </p:sp>
    </p:spTree>
  </p:cSld>
  <p:clrMapOvr>
    <a:masterClrMapping/>
  </p:clrMapOvr>
  <p:transition spd="med" advTm="2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69"/>
          <p:cNvSpPr txBox="1"/>
          <p:nvPr/>
        </p:nvSpPr>
        <p:spPr>
          <a:xfrm>
            <a:off x="192691" y="99132"/>
            <a:ext cx="1331310" cy="52197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申</a:t>
            </a:r>
          </a:p>
        </p:txBody>
      </p:sp>
      <p:grpSp>
        <p:nvGrpSpPr>
          <p:cNvPr id="23" name="Group 5"/>
          <p:cNvGrpSpPr>
            <a:grpSpLocks noChangeAspect="1"/>
          </p:cNvGrpSpPr>
          <p:nvPr/>
        </p:nvGrpSpPr>
        <p:grpSpPr bwMode="auto">
          <a:xfrm>
            <a:off x="7813675" y="4283040"/>
            <a:ext cx="1143000" cy="685800"/>
            <a:chOff x="1530" y="-1431"/>
            <a:chExt cx="1800" cy="1081"/>
          </a:xfrm>
        </p:grpSpPr>
        <p:pic>
          <p:nvPicPr>
            <p:cNvPr id="24"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25"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26" name="矩形 25"/>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27" name="矩形 26"/>
          <p:cNvSpPr/>
          <p:nvPr/>
        </p:nvSpPr>
        <p:spPr>
          <a:xfrm>
            <a:off x="1205684" y="1040884"/>
            <a:ext cx="3583032"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五、</a:t>
            </a:r>
            <a:r>
              <a:rPr lang="en-US" altLang="zh-CN" dirty="0" smtClean="0">
                <a:latin typeface="微软雅黑 Light" pitchFamily="34" charset="-122"/>
                <a:ea typeface="微软雅黑 Light" pitchFamily="34" charset="-122"/>
              </a:rPr>
              <a:t>T/ESD 001-2016 </a:t>
            </a:r>
            <a:r>
              <a:rPr lang="zh-CN" altLang="en-US" dirty="0" smtClean="0">
                <a:latin typeface="微软雅黑 Light" pitchFamily="34" charset="-122"/>
                <a:ea typeface="微软雅黑 Light" pitchFamily="34" charset="-122"/>
              </a:rPr>
              <a:t>标准介绍：</a:t>
            </a:r>
            <a:endParaRPr lang="zh-CN" altLang="en-US" dirty="0">
              <a:latin typeface="微软雅黑 Light" pitchFamily="34" charset="-122"/>
              <a:ea typeface="微软雅黑 Light" pitchFamily="34" charset="-122"/>
            </a:endParaRPr>
          </a:p>
        </p:txBody>
      </p:sp>
      <p:sp>
        <p:nvSpPr>
          <p:cNvPr id="28" name="矩形 27"/>
          <p:cNvSpPr/>
          <p:nvPr/>
        </p:nvSpPr>
        <p:spPr>
          <a:xfrm>
            <a:off x="1409700" y="1493163"/>
            <a:ext cx="4572000" cy="861774"/>
          </a:xfrm>
          <a:prstGeom prst="rect">
            <a:avLst/>
          </a:prstGeom>
        </p:spPr>
        <p:txBody>
          <a:bodyPr wrap="square">
            <a:spAutoFit/>
          </a:bodyPr>
          <a:lstStyle/>
          <a:p>
            <a:pPr>
              <a:lnSpc>
                <a:spcPts val="3000"/>
              </a:lnSpc>
            </a:pPr>
            <a:r>
              <a:rPr lang="en-US" altLang="zh-CN" sz="1700" b="1" dirty="0" smtClean="0">
                <a:latin typeface="微软雅黑 Light" pitchFamily="34" charset="-122"/>
                <a:ea typeface="微软雅黑 Light" pitchFamily="34" charset="-122"/>
              </a:rPr>
              <a:t>3.1.3</a:t>
            </a:r>
            <a:r>
              <a:rPr lang="zh-CN" altLang="en-US" sz="1700" b="1" dirty="0" smtClean="0">
                <a:latin typeface="微软雅黑 Light" pitchFamily="34" charset="-122"/>
                <a:ea typeface="微软雅黑 Light" pitchFamily="34" charset="-122"/>
              </a:rPr>
              <a:t>、尺寸变化率</a:t>
            </a:r>
          </a:p>
          <a:p>
            <a:pPr>
              <a:lnSpc>
                <a:spcPts val="3000"/>
              </a:lnSpc>
            </a:pPr>
            <a:r>
              <a:rPr lang="zh-CN" altLang="en-US" sz="1700" dirty="0" smtClean="0">
                <a:latin typeface="微软雅黑 Light" pitchFamily="34" charset="-122"/>
                <a:ea typeface="微软雅黑 Light" pitchFamily="34" charset="-122"/>
              </a:rPr>
              <a:t>尺寸变化率应符合表</a:t>
            </a:r>
            <a:r>
              <a:rPr lang="en-US" altLang="zh-CN" sz="1700" dirty="0" smtClean="0">
                <a:latin typeface="微软雅黑 Light" pitchFamily="34" charset="-122"/>
                <a:ea typeface="微软雅黑 Light" pitchFamily="34" charset="-122"/>
              </a:rPr>
              <a:t>1</a:t>
            </a:r>
            <a:r>
              <a:rPr lang="zh-CN" altLang="en-US" sz="1700" dirty="0" smtClean="0">
                <a:latin typeface="微软雅黑 Light" pitchFamily="34" charset="-122"/>
                <a:ea typeface="微软雅黑 Light" pitchFamily="34" charset="-122"/>
              </a:rPr>
              <a:t>的要求</a:t>
            </a:r>
            <a:endParaRPr lang="zh-CN" altLang="en-US" sz="1700" dirty="0">
              <a:latin typeface="微软雅黑 Light" pitchFamily="34" charset="-122"/>
              <a:ea typeface="微软雅黑 Light" pitchFamily="34" charset="-122"/>
            </a:endParaRPr>
          </a:p>
        </p:txBody>
      </p:sp>
      <p:sp>
        <p:nvSpPr>
          <p:cNvPr id="29" name="矩形 28"/>
          <p:cNvSpPr/>
          <p:nvPr/>
        </p:nvSpPr>
        <p:spPr>
          <a:xfrm>
            <a:off x="3681601" y="2450584"/>
            <a:ext cx="2145139" cy="338554"/>
          </a:xfrm>
          <a:prstGeom prst="rect">
            <a:avLst/>
          </a:prstGeom>
        </p:spPr>
        <p:txBody>
          <a:bodyPr wrap="none">
            <a:spAutoFit/>
          </a:bodyPr>
          <a:lstStyle/>
          <a:p>
            <a:r>
              <a:rPr lang="zh-CN" altLang="en-US" sz="1600" dirty="0" smtClean="0">
                <a:latin typeface="微软雅黑 Light" pitchFamily="34" charset="-122"/>
                <a:ea typeface="微软雅黑 Light" pitchFamily="34" charset="-122"/>
              </a:rPr>
              <a:t>表</a:t>
            </a:r>
            <a:r>
              <a:rPr lang="en-US" altLang="zh-CN" sz="1600" dirty="0" smtClean="0">
                <a:latin typeface="微软雅黑 Light" pitchFamily="34" charset="-122"/>
                <a:ea typeface="微软雅黑 Light" pitchFamily="34" charset="-122"/>
              </a:rPr>
              <a:t>1</a:t>
            </a:r>
            <a:r>
              <a:rPr lang="zh-CN" altLang="en-US" sz="1600" dirty="0" smtClean="0">
                <a:latin typeface="微软雅黑 Light" pitchFamily="34" charset="-122"/>
                <a:ea typeface="微软雅黑 Light" pitchFamily="34" charset="-122"/>
              </a:rPr>
              <a:t>　尺寸变化率指标</a:t>
            </a:r>
            <a:endParaRPr lang="zh-CN" altLang="en-US" sz="1600" dirty="0">
              <a:latin typeface="微软雅黑 Light" pitchFamily="34" charset="-122"/>
              <a:ea typeface="微软雅黑 Light" pitchFamily="34" charset="-122"/>
            </a:endParaRPr>
          </a:p>
        </p:txBody>
      </p:sp>
      <p:graphicFrame>
        <p:nvGraphicFramePr>
          <p:cNvPr id="30" name="表格 29"/>
          <p:cNvGraphicFramePr>
            <a:graphicFrameLocks noGrp="1"/>
          </p:cNvGraphicFramePr>
          <p:nvPr/>
        </p:nvGraphicFramePr>
        <p:xfrm>
          <a:off x="2051051" y="2840303"/>
          <a:ext cx="5010149" cy="1912040"/>
        </p:xfrm>
        <a:graphic>
          <a:graphicData uri="http://schemas.openxmlformats.org/drawingml/2006/table">
            <a:tbl>
              <a:tblPr/>
              <a:tblGrid>
                <a:gridCol w="1669352"/>
                <a:gridCol w="3340797"/>
              </a:tblGrid>
              <a:tr h="0">
                <a:tc>
                  <a:txBody>
                    <a:bodyPr/>
                    <a:lstStyle/>
                    <a:p>
                      <a:pPr indent="127000" algn="ctr">
                        <a:spcAft>
                          <a:spcPts val="0"/>
                        </a:spcAft>
                      </a:pPr>
                      <a:r>
                        <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测试项目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尺寸变化率 </a:t>
                      </a:r>
                      <a:r>
                        <a:rPr 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endPar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40">
                <a:tc>
                  <a:txBody>
                    <a:bodyPr/>
                    <a:lstStyle/>
                    <a:p>
                      <a:pPr indent="127000" algn="ctr">
                        <a:spcAft>
                          <a:spcPts val="0"/>
                        </a:spcAft>
                      </a:pPr>
                      <a:r>
                        <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领大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sz="1600">
                          <a:effectLst/>
                          <a:latin typeface="微软雅黑 Light" panose="020B0502040204020203" pitchFamily="34" charset="-122"/>
                          <a:ea typeface="微软雅黑 Light" panose="020B0502040204020203" pitchFamily="34" charset="-122"/>
                          <a:cs typeface="Times New Roman" panose="02020603050405020304" pitchFamily="18" charset="0"/>
                        </a:rPr>
                        <a:t> -2.5</a:t>
                      </a:r>
                      <a:endPar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40">
                <a:tc>
                  <a:txBody>
                    <a:bodyPr/>
                    <a:lstStyle/>
                    <a:p>
                      <a:pPr indent="127000" algn="ctr">
                        <a:spcAft>
                          <a:spcPts val="0"/>
                        </a:spcAft>
                      </a:pPr>
                      <a:r>
                        <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rPr>
                        <a:t>胸围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sz="1600">
                          <a:effectLst/>
                          <a:latin typeface="微软雅黑 Light" panose="020B0502040204020203" pitchFamily="34" charset="-122"/>
                          <a:ea typeface="微软雅黑 Light" panose="020B0502040204020203" pitchFamily="34" charset="-122"/>
                          <a:cs typeface="Times New Roman" panose="02020603050405020304" pitchFamily="18" charset="0"/>
                        </a:rPr>
                        <a:t> -2.5</a:t>
                      </a:r>
                      <a:endPar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40">
                <a:tc>
                  <a:txBody>
                    <a:bodyPr/>
                    <a:lstStyle/>
                    <a:p>
                      <a:pPr indent="127000" algn="ctr">
                        <a:spcAft>
                          <a:spcPts val="0"/>
                        </a:spcAft>
                      </a:pPr>
                      <a:r>
                        <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rPr>
                        <a:t>后衣长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 -3.5</a:t>
                      </a:r>
                      <a:endPar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40">
                <a:tc>
                  <a:txBody>
                    <a:bodyPr/>
                    <a:lstStyle/>
                    <a:p>
                      <a:pPr indent="127000" algn="ctr">
                        <a:spcAft>
                          <a:spcPts val="0"/>
                        </a:spcAft>
                      </a:pPr>
                      <a:r>
                        <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rPr>
                        <a:t>腰围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sz="1600">
                          <a:effectLst/>
                          <a:latin typeface="微软雅黑 Light" panose="020B0502040204020203" pitchFamily="34" charset="-122"/>
                          <a:ea typeface="微软雅黑 Light" panose="020B0502040204020203" pitchFamily="34" charset="-122"/>
                          <a:cs typeface="Times New Roman" panose="02020603050405020304" pitchFamily="18" charset="0"/>
                        </a:rPr>
                        <a:t> -2.0</a:t>
                      </a:r>
                      <a:endPar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40">
                <a:tc>
                  <a:txBody>
                    <a:bodyPr/>
                    <a:lstStyle/>
                    <a:p>
                      <a:pPr indent="127000" algn="ctr">
                        <a:spcAft>
                          <a:spcPts val="0"/>
                        </a:spcAft>
                      </a:pPr>
                      <a:r>
                        <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rPr>
                        <a:t>裤腿长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 -3.5</a:t>
                      </a:r>
                      <a:endPar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advTm="2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58825" y="979805"/>
            <a:ext cx="2027555" cy="534035"/>
          </a:xfrm>
          <a:prstGeom prst="rect">
            <a:avLst/>
          </a:prstGeom>
        </p:spPr>
        <p:txBody>
          <a:bodyPr wrap="square">
            <a:spAutoFit/>
          </a:bodyPr>
          <a:lstStyle/>
          <a:p>
            <a:pPr>
              <a:lnSpc>
                <a:spcPct val="120000"/>
              </a:lnSpc>
            </a:pP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ingLiU" panose="02020509000000000000" pitchFamily="49" charset="-120"/>
                <a:ea typeface="MingLiU" panose="02020509000000000000" pitchFamily="49" charset="-120"/>
                <a:sym typeface="+mn-ea"/>
              </a:rPr>
              <a:t>   </a:t>
            </a:r>
            <a:endParaRPr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ingLiU" panose="02020509000000000000" pitchFamily="49" charset="-120"/>
              <a:ea typeface="MingLiU" panose="02020509000000000000" pitchFamily="49" charset="-120"/>
            </a:endParaRPr>
          </a:p>
        </p:txBody>
      </p:sp>
      <p:sp>
        <p:nvSpPr>
          <p:cNvPr id="13" name="文本框 69"/>
          <p:cNvSpPr txBox="1"/>
          <p:nvPr/>
        </p:nvSpPr>
        <p:spPr>
          <a:xfrm>
            <a:off x="192691" y="99132"/>
            <a:ext cx="1331310"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使用</a:t>
            </a:r>
          </a:p>
        </p:txBody>
      </p:sp>
      <p:grpSp>
        <p:nvGrpSpPr>
          <p:cNvPr id="14" name="Group 5"/>
          <p:cNvGrpSpPr>
            <a:grpSpLocks noChangeAspect="1"/>
          </p:cNvGrpSpPr>
          <p:nvPr/>
        </p:nvGrpSpPr>
        <p:grpSpPr bwMode="auto">
          <a:xfrm>
            <a:off x="7813675" y="4283040"/>
            <a:ext cx="1143000" cy="685800"/>
            <a:chOff x="1530" y="-1431"/>
            <a:chExt cx="1800" cy="1081"/>
          </a:xfrm>
        </p:grpSpPr>
        <p:pic>
          <p:nvPicPr>
            <p:cNvPr id="15"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6"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7" name="矩形 16"/>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18" name="矩形 17"/>
          <p:cNvSpPr/>
          <p:nvPr/>
        </p:nvSpPr>
        <p:spPr>
          <a:xfrm>
            <a:off x="1205684" y="1040884"/>
            <a:ext cx="3583032"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五、</a:t>
            </a:r>
            <a:r>
              <a:rPr lang="en-US" altLang="zh-CN" dirty="0" smtClean="0">
                <a:latin typeface="微软雅黑 Light" pitchFamily="34" charset="-122"/>
                <a:ea typeface="微软雅黑 Light" pitchFamily="34" charset="-122"/>
              </a:rPr>
              <a:t>T/ESD 001-2016 </a:t>
            </a:r>
            <a:r>
              <a:rPr lang="zh-CN" altLang="en-US" dirty="0" smtClean="0">
                <a:latin typeface="微软雅黑 Light" pitchFamily="34" charset="-122"/>
                <a:ea typeface="微软雅黑 Light" pitchFamily="34" charset="-122"/>
              </a:rPr>
              <a:t>标准介绍：</a:t>
            </a:r>
            <a:endParaRPr lang="zh-CN" altLang="en-US" dirty="0">
              <a:latin typeface="微软雅黑 Light" pitchFamily="34" charset="-122"/>
              <a:ea typeface="微软雅黑 Light" pitchFamily="34" charset="-122"/>
            </a:endParaRPr>
          </a:p>
        </p:txBody>
      </p:sp>
      <p:sp>
        <p:nvSpPr>
          <p:cNvPr id="9" name="矩形 2"/>
          <p:cNvSpPr>
            <a:spLocks noChangeArrowheads="1"/>
          </p:cNvSpPr>
          <p:nvPr/>
        </p:nvSpPr>
        <p:spPr bwMode="auto">
          <a:xfrm>
            <a:off x="1365250" y="1592263"/>
            <a:ext cx="7575550" cy="818494"/>
          </a:xfrm>
          <a:prstGeom prst="rect">
            <a:avLst/>
          </a:prstGeom>
          <a:noFill/>
          <a:ln w="9525">
            <a:noFill/>
            <a:miter lim="800000"/>
            <a:headEnd/>
            <a:tailEnd/>
          </a:ln>
        </p:spPr>
        <p:txBody>
          <a:bodyPr>
            <a:spAutoFit/>
          </a:bodyPr>
          <a:lstStyle/>
          <a:p>
            <a:pPr>
              <a:lnSpc>
                <a:spcPts val="3000"/>
              </a:lnSpc>
            </a:pPr>
            <a:r>
              <a:rPr lang="en-US" altLang="zh-CN" sz="1700" b="1" dirty="0">
                <a:latin typeface="微软雅黑 Light" pitchFamily="34" charset="-122"/>
                <a:ea typeface="微软雅黑 Light" pitchFamily="34" charset="-122"/>
              </a:rPr>
              <a:t>3.2</a:t>
            </a:r>
            <a:r>
              <a:rPr lang="zh-CN" altLang="en-US" sz="1700" b="1" dirty="0">
                <a:latin typeface="微软雅黑 Light" pitchFamily="34" charset="-122"/>
                <a:ea typeface="微软雅黑 Light" pitchFamily="34" charset="-122"/>
              </a:rPr>
              <a:t>、静电性能</a:t>
            </a:r>
          </a:p>
          <a:p>
            <a:pPr>
              <a:lnSpc>
                <a:spcPts val="3000"/>
              </a:lnSpc>
            </a:pPr>
            <a:r>
              <a:rPr lang="zh-CN" altLang="en-US" sz="1700" dirty="0">
                <a:latin typeface="微软雅黑 Light" pitchFamily="34" charset="-122"/>
                <a:ea typeface="微软雅黑 Light" pitchFamily="34" charset="-122"/>
              </a:rPr>
              <a:t>静电性能指标应符合表</a:t>
            </a:r>
            <a:r>
              <a:rPr lang="en-US" altLang="zh-CN" sz="1700" dirty="0">
                <a:latin typeface="微软雅黑 Light" pitchFamily="34" charset="-122"/>
                <a:ea typeface="微软雅黑 Light" pitchFamily="34" charset="-122"/>
              </a:rPr>
              <a:t>2</a:t>
            </a:r>
            <a:r>
              <a:rPr lang="zh-CN" altLang="en-US" sz="1700" dirty="0">
                <a:latin typeface="微软雅黑 Light" pitchFamily="34" charset="-122"/>
                <a:ea typeface="微软雅黑 Light" pitchFamily="34" charset="-122"/>
              </a:rPr>
              <a:t>的要求。</a:t>
            </a:r>
          </a:p>
        </p:txBody>
      </p:sp>
      <p:graphicFrame>
        <p:nvGraphicFramePr>
          <p:cNvPr id="10" name="表格 9"/>
          <p:cNvGraphicFramePr>
            <a:graphicFrameLocks noGrp="1"/>
          </p:cNvGraphicFramePr>
          <p:nvPr/>
        </p:nvGraphicFramePr>
        <p:xfrm>
          <a:off x="1370013" y="2952750"/>
          <a:ext cx="6453188" cy="1510724"/>
        </p:xfrm>
        <a:graphic>
          <a:graphicData uri="http://schemas.openxmlformats.org/drawingml/2006/table">
            <a:tbl>
              <a:tblPr/>
              <a:tblGrid>
                <a:gridCol w="1613297"/>
                <a:gridCol w="1613297"/>
                <a:gridCol w="1613297"/>
                <a:gridCol w="1613297"/>
              </a:tblGrid>
              <a:tr h="267595">
                <a:tc rowSpan="2">
                  <a:txBody>
                    <a:bodyPr/>
                    <a:lstStyle/>
                    <a:p>
                      <a:pPr algn="ctr">
                        <a:spcAft>
                          <a:spcPts val="0"/>
                        </a:spcAft>
                      </a:pPr>
                      <a:r>
                        <a:rPr lang="zh-CN" sz="1600" kern="0" dirty="0">
                          <a:effectLst/>
                          <a:latin typeface="微软雅黑 Light" panose="020B0502040204020203" pitchFamily="34" charset="-122"/>
                          <a:ea typeface="微软雅黑 Light" panose="020B0502040204020203" pitchFamily="34" charset="-122"/>
                        </a:rPr>
                        <a:t>项目</a:t>
                      </a:r>
                      <a:endParaRPr lang="zh-CN" sz="1600" kern="100" dirty="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CN" sz="1600" kern="0" dirty="0">
                          <a:effectLst/>
                          <a:latin typeface="微软雅黑 Light" panose="020B0502040204020203" pitchFamily="34" charset="-122"/>
                          <a:ea typeface="微软雅黑 Light" panose="020B0502040204020203" pitchFamily="34" charset="-122"/>
                        </a:rPr>
                        <a:t>要求</a:t>
                      </a:r>
                      <a:endParaRPr lang="zh-CN" sz="1600" kern="100" dirty="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67595">
                <a:tc vMerge="1">
                  <a:txBody>
                    <a:bodyPr/>
                    <a:lstStyle/>
                    <a:p>
                      <a:endParaRPr lang="zh-CN" altLang="en-US"/>
                    </a:p>
                  </a:txBody>
                  <a:tcPr/>
                </a:tc>
                <a:tc>
                  <a:txBody>
                    <a:bodyPr/>
                    <a:lstStyle/>
                    <a:p>
                      <a:pPr algn="ctr">
                        <a:spcAft>
                          <a:spcPts val="0"/>
                        </a:spcAft>
                      </a:pPr>
                      <a:r>
                        <a:rPr lang="en-US" sz="1600" kern="0">
                          <a:effectLst/>
                          <a:latin typeface="微软雅黑 Light" panose="020B0502040204020203" pitchFamily="34" charset="-122"/>
                          <a:ea typeface="微软雅黑 Light" panose="020B0502040204020203" pitchFamily="34" charset="-122"/>
                        </a:rPr>
                        <a:t>A</a:t>
                      </a:r>
                      <a:r>
                        <a:rPr lang="zh-CN" sz="1600" kern="0">
                          <a:effectLst/>
                          <a:latin typeface="微软雅黑 Light" panose="020B0502040204020203" pitchFamily="34" charset="-122"/>
                          <a:ea typeface="微软雅黑 Light" panose="020B0502040204020203" pitchFamily="34" charset="-122"/>
                        </a:rPr>
                        <a:t>级</a:t>
                      </a:r>
                      <a:endParaRPr lang="zh-CN" sz="1600" kern="10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effectLst/>
                          <a:latin typeface="微软雅黑 Light" panose="020B0502040204020203" pitchFamily="34" charset="-122"/>
                          <a:ea typeface="微软雅黑 Light" panose="020B0502040204020203" pitchFamily="34" charset="-122"/>
                        </a:rPr>
                        <a:t>B</a:t>
                      </a:r>
                      <a:r>
                        <a:rPr lang="zh-CN" sz="1600" kern="0">
                          <a:effectLst/>
                          <a:latin typeface="微软雅黑 Light" panose="020B0502040204020203" pitchFamily="34" charset="-122"/>
                          <a:ea typeface="微软雅黑 Light" panose="020B0502040204020203" pitchFamily="34" charset="-122"/>
                        </a:rPr>
                        <a:t>级</a:t>
                      </a:r>
                      <a:endParaRPr lang="zh-CN" sz="1600" kern="10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effectLst/>
                          <a:latin typeface="微软雅黑 Light" panose="020B0502040204020203" pitchFamily="34" charset="-122"/>
                          <a:ea typeface="微软雅黑 Light" panose="020B0502040204020203" pitchFamily="34" charset="-122"/>
                        </a:rPr>
                        <a:t>C</a:t>
                      </a:r>
                      <a:r>
                        <a:rPr lang="zh-CN" sz="1600" kern="0">
                          <a:effectLst/>
                          <a:latin typeface="微软雅黑 Light" panose="020B0502040204020203" pitchFamily="34" charset="-122"/>
                          <a:ea typeface="微软雅黑 Light" panose="020B0502040204020203" pitchFamily="34" charset="-122"/>
                        </a:rPr>
                        <a:t>级</a:t>
                      </a:r>
                      <a:endParaRPr lang="zh-CN" sz="1600" kern="10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854">
                <a:tc>
                  <a:txBody>
                    <a:bodyPr/>
                    <a:lstStyle/>
                    <a:p>
                      <a:pPr algn="ctr">
                        <a:spcAft>
                          <a:spcPts val="0"/>
                        </a:spcAft>
                      </a:pPr>
                      <a:r>
                        <a:rPr lang="zh-CN" sz="1600" kern="0">
                          <a:effectLst/>
                          <a:latin typeface="微软雅黑 Light" panose="020B0502040204020203" pitchFamily="34" charset="-122"/>
                          <a:ea typeface="微软雅黑 Light" panose="020B0502040204020203" pitchFamily="34" charset="-122"/>
                        </a:rPr>
                        <a:t>系统电阻 </a:t>
                      </a:r>
                      <a:r>
                        <a:rPr lang="en-US" sz="1600" kern="0">
                          <a:effectLst/>
                          <a:latin typeface="微软雅黑 Light" panose="020B0502040204020203" pitchFamily="34" charset="-122"/>
                          <a:ea typeface="微软雅黑 Light" panose="020B0502040204020203" pitchFamily="34" charset="-122"/>
                        </a:rPr>
                        <a:t>R/ </a:t>
                      </a:r>
                      <a:r>
                        <a:rPr lang="zh-CN" sz="1600" kern="0">
                          <a:effectLst/>
                          <a:latin typeface="微软雅黑 Light" panose="020B0502040204020203" pitchFamily="34" charset="-122"/>
                          <a:ea typeface="微软雅黑 Light" panose="020B0502040204020203" pitchFamily="34" charset="-122"/>
                        </a:rPr>
                        <a:t>Ω</a:t>
                      </a:r>
                      <a:endParaRPr lang="zh-CN" sz="1600" kern="10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effectLst/>
                          <a:latin typeface="微软雅黑 Light" panose="020B0502040204020203" pitchFamily="34" charset="-122"/>
                          <a:ea typeface="微软雅黑 Light" panose="020B0502040204020203" pitchFamily="34" charset="-122"/>
                        </a:rPr>
                        <a:t>1.0</a:t>
                      </a:r>
                      <a:r>
                        <a:rPr lang="zh-CN" sz="1600" kern="0" dirty="0">
                          <a:effectLst/>
                          <a:latin typeface="微软雅黑 Light" panose="020B0502040204020203" pitchFamily="34" charset="-122"/>
                          <a:ea typeface="微软雅黑 Light" panose="020B0502040204020203" pitchFamily="34" charset="-122"/>
                        </a:rPr>
                        <a:t>×</a:t>
                      </a:r>
                      <a:r>
                        <a:rPr lang="en-US" sz="1600" kern="0" dirty="0">
                          <a:effectLst/>
                          <a:latin typeface="微软雅黑 Light" panose="020B0502040204020203" pitchFamily="34" charset="-122"/>
                          <a:ea typeface="微软雅黑 Light" panose="020B0502040204020203" pitchFamily="34" charset="-122"/>
                        </a:rPr>
                        <a:t>10</a:t>
                      </a:r>
                      <a:r>
                        <a:rPr lang="en-US" sz="1600" kern="0" baseline="30000" dirty="0">
                          <a:effectLst/>
                          <a:latin typeface="微软雅黑 Light" panose="020B0502040204020203" pitchFamily="34" charset="-122"/>
                          <a:ea typeface="微软雅黑 Light" panose="020B0502040204020203" pitchFamily="34" charset="-122"/>
                        </a:rPr>
                        <a:t>5</a:t>
                      </a:r>
                      <a:r>
                        <a:rPr lang="en-US" sz="1600" kern="0" dirty="0">
                          <a:effectLst/>
                          <a:latin typeface="微软雅黑 Light" panose="020B0502040204020203" pitchFamily="34" charset="-122"/>
                          <a:ea typeface="微软雅黑 Light" panose="020B0502040204020203" pitchFamily="34" charset="-122"/>
                        </a:rPr>
                        <a:t> </a:t>
                      </a:r>
                      <a:r>
                        <a:rPr lang="zh-CN" sz="1600" kern="0" dirty="0">
                          <a:effectLst/>
                          <a:latin typeface="微软雅黑 Light" panose="020B0502040204020203" pitchFamily="34" charset="-122"/>
                          <a:ea typeface="微软雅黑 Light" panose="020B0502040204020203" pitchFamily="34" charset="-122"/>
                        </a:rPr>
                        <a:t>≤</a:t>
                      </a:r>
                      <a:r>
                        <a:rPr lang="en-US" sz="1600" kern="0" dirty="0">
                          <a:effectLst/>
                          <a:latin typeface="微软雅黑 Light" panose="020B0502040204020203" pitchFamily="34" charset="-122"/>
                          <a:ea typeface="微软雅黑 Light" panose="020B0502040204020203" pitchFamily="34" charset="-122"/>
                        </a:rPr>
                        <a:t> R </a:t>
                      </a:r>
                      <a:r>
                        <a:rPr lang="zh-CN" sz="1600" kern="0" dirty="0">
                          <a:effectLst/>
                          <a:latin typeface="微软雅黑 Light" panose="020B0502040204020203" pitchFamily="34" charset="-122"/>
                          <a:ea typeface="微软雅黑 Light" panose="020B0502040204020203" pitchFamily="34" charset="-122"/>
                        </a:rPr>
                        <a:t>＜</a:t>
                      </a:r>
                      <a:r>
                        <a:rPr lang="en-US" sz="1600" kern="0" dirty="0">
                          <a:effectLst/>
                          <a:latin typeface="微软雅黑 Light" panose="020B0502040204020203" pitchFamily="34" charset="-122"/>
                          <a:ea typeface="微软雅黑 Light" panose="020B0502040204020203" pitchFamily="34" charset="-122"/>
                        </a:rPr>
                        <a:t>3.5</a:t>
                      </a:r>
                      <a:r>
                        <a:rPr lang="zh-CN" sz="1600" kern="0" dirty="0">
                          <a:effectLst/>
                          <a:latin typeface="微软雅黑 Light" panose="020B0502040204020203" pitchFamily="34" charset="-122"/>
                          <a:ea typeface="微软雅黑 Light" panose="020B0502040204020203" pitchFamily="34" charset="-122"/>
                        </a:rPr>
                        <a:t>×</a:t>
                      </a:r>
                      <a:r>
                        <a:rPr lang="en-US" sz="1600" kern="0" dirty="0">
                          <a:effectLst/>
                          <a:latin typeface="微软雅黑 Light" panose="020B0502040204020203" pitchFamily="34" charset="-122"/>
                          <a:ea typeface="微软雅黑 Light" panose="020B0502040204020203" pitchFamily="34" charset="-122"/>
                        </a:rPr>
                        <a:t>10</a:t>
                      </a:r>
                      <a:r>
                        <a:rPr lang="en-US" sz="1600" kern="0" baseline="30000" dirty="0">
                          <a:effectLst/>
                          <a:latin typeface="微软雅黑 Light" panose="020B0502040204020203" pitchFamily="34" charset="-122"/>
                          <a:ea typeface="微软雅黑 Light" panose="020B0502040204020203" pitchFamily="34" charset="-122"/>
                        </a:rPr>
                        <a:t>7</a:t>
                      </a:r>
                      <a:endParaRPr lang="zh-CN" sz="1600" kern="100" dirty="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a:effectLst/>
                          <a:latin typeface="微软雅黑 Light" panose="020B0502040204020203" pitchFamily="34" charset="-122"/>
                          <a:ea typeface="微软雅黑 Light" panose="020B0502040204020203" pitchFamily="34" charset="-122"/>
                        </a:rPr>
                        <a:t>＜</a:t>
                      </a:r>
                      <a:r>
                        <a:rPr lang="en-US" sz="1600" kern="0">
                          <a:effectLst/>
                          <a:latin typeface="微软雅黑 Light" panose="020B0502040204020203" pitchFamily="34" charset="-122"/>
                          <a:ea typeface="微软雅黑 Light" panose="020B0502040204020203" pitchFamily="34" charset="-122"/>
                        </a:rPr>
                        <a:t>1.0</a:t>
                      </a:r>
                      <a:r>
                        <a:rPr lang="zh-CN" sz="1600" kern="0">
                          <a:effectLst/>
                          <a:latin typeface="微软雅黑 Light" panose="020B0502040204020203" pitchFamily="34" charset="-122"/>
                          <a:ea typeface="微软雅黑 Light" panose="020B0502040204020203" pitchFamily="34" charset="-122"/>
                        </a:rPr>
                        <a:t>×</a:t>
                      </a:r>
                      <a:r>
                        <a:rPr lang="en-US" sz="1600" kern="0">
                          <a:effectLst/>
                          <a:latin typeface="微软雅黑 Light" panose="020B0502040204020203" pitchFamily="34" charset="-122"/>
                          <a:ea typeface="微软雅黑 Light" panose="020B0502040204020203" pitchFamily="34" charset="-122"/>
                        </a:rPr>
                        <a:t>10</a:t>
                      </a:r>
                      <a:r>
                        <a:rPr lang="en-US" sz="1600" kern="0" baseline="30000">
                          <a:effectLst/>
                          <a:latin typeface="微软雅黑 Light" panose="020B0502040204020203" pitchFamily="34" charset="-122"/>
                          <a:ea typeface="微软雅黑 Light" panose="020B0502040204020203" pitchFamily="34" charset="-122"/>
                        </a:rPr>
                        <a:t>9</a:t>
                      </a:r>
                      <a:endParaRPr lang="zh-CN" sz="1600" kern="10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a:effectLst/>
                          <a:latin typeface="微软雅黑 Light" panose="020B0502040204020203" pitchFamily="34" charset="-122"/>
                          <a:ea typeface="微软雅黑 Light" panose="020B0502040204020203" pitchFamily="34" charset="-122"/>
                        </a:rPr>
                        <a:t>＜</a:t>
                      </a:r>
                      <a:r>
                        <a:rPr lang="en-US" sz="1600" kern="0">
                          <a:effectLst/>
                          <a:latin typeface="微软雅黑 Light" panose="020B0502040204020203" pitchFamily="34" charset="-122"/>
                          <a:ea typeface="微软雅黑 Light" panose="020B0502040204020203" pitchFamily="34" charset="-122"/>
                        </a:rPr>
                        <a:t>1.0</a:t>
                      </a:r>
                      <a:r>
                        <a:rPr lang="zh-CN" sz="1600" kern="0">
                          <a:effectLst/>
                          <a:latin typeface="微软雅黑 Light" panose="020B0502040204020203" pitchFamily="34" charset="-122"/>
                          <a:ea typeface="微软雅黑 Light" panose="020B0502040204020203" pitchFamily="34" charset="-122"/>
                        </a:rPr>
                        <a:t>×</a:t>
                      </a:r>
                      <a:r>
                        <a:rPr lang="en-US" sz="1600" kern="0">
                          <a:effectLst/>
                          <a:latin typeface="微软雅黑 Light" panose="020B0502040204020203" pitchFamily="34" charset="-122"/>
                          <a:ea typeface="微软雅黑 Light" panose="020B0502040204020203" pitchFamily="34" charset="-122"/>
                        </a:rPr>
                        <a:t>10</a:t>
                      </a:r>
                      <a:r>
                        <a:rPr lang="en-US" sz="1600" kern="0" baseline="30000">
                          <a:effectLst/>
                          <a:latin typeface="微软雅黑 Light" panose="020B0502040204020203" pitchFamily="34" charset="-122"/>
                          <a:ea typeface="微软雅黑 Light" panose="020B0502040204020203" pitchFamily="34" charset="-122"/>
                        </a:rPr>
                        <a:t>11</a:t>
                      </a:r>
                      <a:endParaRPr lang="zh-CN" sz="1600" kern="10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95">
                <a:tc>
                  <a:txBody>
                    <a:bodyPr/>
                    <a:lstStyle/>
                    <a:p>
                      <a:pPr algn="ctr">
                        <a:spcAft>
                          <a:spcPts val="0"/>
                        </a:spcAft>
                      </a:pPr>
                      <a:r>
                        <a:rPr lang="zh-CN" sz="1600" kern="0">
                          <a:effectLst/>
                          <a:latin typeface="微软雅黑 Light" panose="020B0502040204020203" pitchFamily="34" charset="-122"/>
                          <a:ea typeface="微软雅黑 Light" panose="020B0502040204020203" pitchFamily="34" charset="-122"/>
                        </a:rPr>
                        <a:t>摩擦起电电压</a:t>
                      </a:r>
                      <a:r>
                        <a:rPr lang="en-US" sz="1600" kern="0">
                          <a:effectLst/>
                          <a:latin typeface="微软雅黑 Light" panose="020B0502040204020203" pitchFamily="34" charset="-122"/>
                          <a:ea typeface="微软雅黑 Light" panose="020B0502040204020203" pitchFamily="34" charset="-122"/>
                        </a:rPr>
                        <a:t>/ V</a:t>
                      </a:r>
                      <a:endParaRPr lang="zh-CN" sz="1600" kern="10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a:effectLst/>
                          <a:latin typeface="微软雅黑 Light" panose="020B0502040204020203" pitchFamily="34" charset="-122"/>
                          <a:ea typeface="微软雅黑 Light" panose="020B0502040204020203" pitchFamily="34" charset="-122"/>
                        </a:rPr>
                        <a:t>＜</a:t>
                      </a:r>
                      <a:r>
                        <a:rPr lang="en-US" sz="1600" kern="0" dirty="0">
                          <a:effectLst/>
                          <a:latin typeface="微软雅黑 Light" panose="020B0502040204020203" pitchFamily="34" charset="-122"/>
                          <a:ea typeface="微软雅黑 Light" panose="020B0502040204020203" pitchFamily="34" charset="-122"/>
                        </a:rPr>
                        <a:t>100</a:t>
                      </a:r>
                      <a:endParaRPr lang="zh-CN" sz="1600" kern="100" dirty="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a:effectLst/>
                          <a:latin typeface="微软雅黑 Light" panose="020B0502040204020203" pitchFamily="34" charset="-122"/>
                          <a:ea typeface="微软雅黑 Light" panose="020B0502040204020203" pitchFamily="34" charset="-122"/>
                        </a:rPr>
                        <a:t>＜</a:t>
                      </a:r>
                      <a:r>
                        <a:rPr lang="en-US" sz="1600" kern="0">
                          <a:effectLst/>
                          <a:latin typeface="微软雅黑 Light" panose="020B0502040204020203" pitchFamily="34" charset="-122"/>
                          <a:ea typeface="微软雅黑 Light" panose="020B0502040204020203" pitchFamily="34" charset="-122"/>
                        </a:rPr>
                        <a:t>500</a:t>
                      </a:r>
                      <a:endParaRPr lang="zh-CN" sz="1600" kern="10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dirty="0">
                          <a:effectLst/>
                          <a:latin typeface="微软雅黑 Light" panose="020B0502040204020203" pitchFamily="34" charset="-122"/>
                          <a:ea typeface="微软雅黑 Light" panose="020B0502040204020203" pitchFamily="34" charset="-122"/>
                        </a:rPr>
                        <a:t>＜</a:t>
                      </a:r>
                      <a:r>
                        <a:rPr lang="en-US" sz="1600" kern="0" dirty="0">
                          <a:effectLst/>
                          <a:latin typeface="微软雅黑 Light" panose="020B0502040204020203" pitchFamily="34" charset="-122"/>
                          <a:ea typeface="微软雅黑 Light" panose="020B0502040204020203" pitchFamily="34" charset="-122"/>
                        </a:rPr>
                        <a:t>1000</a:t>
                      </a:r>
                      <a:endParaRPr lang="zh-CN" sz="1600" kern="100" dirty="0">
                        <a:effectLst/>
                        <a:latin typeface="微软雅黑 Light" panose="020B0502040204020203" pitchFamily="34" charset="-122"/>
                        <a:ea typeface="微软雅黑 Light" panose="020B0502040204020203" pitchFamily="34" charset="-122"/>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4038317" y="2526784"/>
            <a:ext cx="1939955" cy="338554"/>
          </a:xfrm>
          <a:prstGeom prst="rect">
            <a:avLst/>
          </a:prstGeom>
        </p:spPr>
        <p:txBody>
          <a:bodyPr wrap="none">
            <a:spAutoFit/>
          </a:bodyPr>
          <a:lstStyle/>
          <a:p>
            <a:r>
              <a:rPr lang="zh-CN" altLang="en-US" sz="1600" dirty="0" smtClean="0">
                <a:latin typeface="微软雅黑 Light" pitchFamily="34" charset="-122"/>
                <a:ea typeface="微软雅黑 Light" pitchFamily="34" charset="-122"/>
              </a:rPr>
              <a:t>表</a:t>
            </a:r>
            <a:r>
              <a:rPr lang="en-US" altLang="zh-CN" sz="1600" dirty="0" smtClean="0">
                <a:latin typeface="微软雅黑 Light" pitchFamily="34" charset="-122"/>
                <a:ea typeface="微软雅黑 Light" pitchFamily="34" charset="-122"/>
              </a:rPr>
              <a:t>2</a:t>
            </a:r>
            <a:r>
              <a:rPr lang="zh-CN" altLang="en-US" sz="1600" dirty="0" smtClean="0">
                <a:latin typeface="微软雅黑 Light" pitchFamily="34" charset="-122"/>
                <a:ea typeface="微软雅黑 Light" pitchFamily="34" charset="-122"/>
              </a:rPr>
              <a:t>　静电性能指标</a:t>
            </a:r>
            <a:endParaRPr lang="zh-CN" altLang="en-US" sz="1600" dirty="0">
              <a:latin typeface="微软雅黑 Light" pitchFamily="34" charset="-122"/>
              <a:ea typeface="微软雅黑 Light" pitchFamily="34" charset="-122"/>
            </a:endParaRPr>
          </a:p>
        </p:txBody>
      </p:sp>
    </p:spTree>
  </p:cSld>
  <p:clrMapOvr>
    <a:masterClrMapping/>
  </p:clrMapOvr>
  <p:transition spd="med" advTm="2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69"/>
          <p:cNvSpPr txBox="1"/>
          <p:nvPr/>
        </p:nvSpPr>
        <p:spPr>
          <a:xfrm>
            <a:off x="192691" y="99132"/>
            <a:ext cx="1331310"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使用</a:t>
            </a:r>
          </a:p>
        </p:txBody>
      </p:sp>
      <p:grpSp>
        <p:nvGrpSpPr>
          <p:cNvPr id="13" name="Group 5"/>
          <p:cNvGrpSpPr>
            <a:grpSpLocks noChangeAspect="1"/>
          </p:cNvGrpSpPr>
          <p:nvPr/>
        </p:nvGrpSpPr>
        <p:grpSpPr bwMode="auto">
          <a:xfrm>
            <a:off x="7813675" y="4283040"/>
            <a:ext cx="1143000" cy="685800"/>
            <a:chOff x="1530" y="-1431"/>
            <a:chExt cx="1800" cy="1081"/>
          </a:xfrm>
        </p:grpSpPr>
        <p:pic>
          <p:nvPicPr>
            <p:cNvPr id="14"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5"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6" name="矩形 15"/>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17" name="矩形 16"/>
          <p:cNvSpPr/>
          <p:nvPr/>
        </p:nvSpPr>
        <p:spPr>
          <a:xfrm>
            <a:off x="1205684" y="1040884"/>
            <a:ext cx="3583032"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五、</a:t>
            </a:r>
            <a:r>
              <a:rPr lang="en-US" altLang="zh-CN" dirty="0" smtClean="0">
                <a:latin typeface="微软雅黑 Light" pitchFamily="34" charset="-122"/>
                <a:ea typeface="微软雅黑 Light" pitchFamily="34" charset="-122"/>
              </a:rPr>
              <a:t>T/ESD 001-2016 </a:t>
            </a:r>
            <a:r>
              <a:rPr lang="zh-CN" altLang="en-US" dirty="0" smtClean="0">
                <a:latin typeface="微软雅黑 Light" pitchFamily="34" charset="-122"/>
                <a:ea typeface="微软雅黑 Light" pitchFamily="34" charset="-122"/>
              </a:rPr>
              <a:t>标准介绍：</a:t>
            </a:r>
            <a:endParaRPr lang="zh-CN" altLang="en-US" dirty="0">
              <a:latin typeface="微软雅黑 Light" pitchFamily="34" charset="-122"/>
              <a:ea typeface="微软雅黑 Light" pitchFamily="34" charset="-122"/>
            </a:endParaRPr>
          </a:p>
        </p:txBody>
      </p:sp>
      <p:sp>
        <p:nvSpPr>
          <p:cNvPr id="8" name="矩形 7"/>
          <p:cNvSpPr/>
          <p:nvPr/>
        </p:nvSpPr>
        <p:spPr>
          <a:xfrm>
            <a:off x="1358900" y="1565642"/>
            <a:ext cx="6248400" cy="1224374"/>
          </a:xfrm>
          <a:prstGeom prst="rect">
            <a:avLst/>
          </a:prstGeom>
        </p:spPr>
        <p:txBody>
          <a:bodyPr wrap="square">
            <a:spAutoFit/>
          </a:bodyPr>
          <a:lstStyle/>
          <a:p>
            <a:pPr>
              <a:lnSpc>
                <a:spcPct val="150000"/>
              </a:lnSpc>
            </a:pPr>
            <a:r>
              <a:rPr lang="en-US" altLang="zh-CN" sz="1700" b="1" dirty="0" smtClean="0">
                <a:latin typeface="微软雅黑 Light" pitchFamily="34" charset="-122"/>
                <a:ea typeface="微软雅黑 Light" pitchFamily="34" charset="-122"/>
              </a:rPr>
              <a:t>4</a:t>
            </a:r>
            <a:r>
              <a:rPr lang="zh-CN" altLang="en-US" sz="1700" b="1" dirty="0" smtClean="0">
                <a:latin typeface="微软雅黑 Light" pitchFamily="34" charset="-122"/>
                <a:ea typeface="微软雅黑 Light" pitchFamily="34" charset="-122"/>
              </a:rPr>
              <a:t>、检测环境</a:t>
            </a:r>
          </a:p>
          <a:p>
            <a:pPr>
              <a:lnSpc>
                <a:spcPct val="150000"/>
              </a:lnSpc>
            </a:pPr>
            <a:r>
              <a:rPr lang="zh-CN" altLang="en-US" sz="1700" dirty="0" smtClean="0">
                <a:latin typeface="微软雅黑 Light" pitchFamily="34" charset="-122"/>
                <a:ea typeface="微软雅黑 Light" pitchFamily="34" charset="-122"/>
              </a:rPr>
              <a:t>检测的环境条件分为基准条件和一般条件，具体参数见表</a:t>
            </a:r>
            <a:r>
              <a:rPr lang="en-US" altLang="zh-CN" sz="1700" dirty="0" smtClean="0">
                <a:latin typeface="微软雅黑 Light" pitchFamily="34" charset="-122"/>
                <a:ea typeface="微软雅黑 Light" pitchFamily="34" charset="-122"/>
              </a:rPr>
              <a:t>A.1</a:t>
            </a:r>
            <a:r>
              <a:rPr lang="zh-CN" altLang="en-US" sz="1700" dirty="0" smtClean="0">
                <a:latin typeface="微软雅黑 Light" pitchFamily="34" charset="-122"/>
                <a:ea typeface="微软雅黑 Light" pitchFamily="34" charset="-122"/>
              </a:rPr>
              <a:t>。一般情况下，基准条件下的检测结果更具备代表性。</a:t>
            </a:r>
            <a:endParaRPr lang="zh-CN" altLang="en-US" sz="1700" dirty="0">
              <a:latin typeface="微软雅黑 Light" pitchFamily="34" charset="-122"/>
              <a:ea typeface="微软雅黑 Light" pitchFamily="34" charset="-122"/>
            </a:endParaRPr>
          </a:p>
        </p:txBody>
      </p:sp>
      <p:graphicFrame>
        <p:nvGraphicFramePr>
          <p:cNvPr id="9" name="表格 8"/>
          <p:cNvGraphicFramePr>
            <a:graphicFrameLocks noGrp="1"/>
          </p:cNvGraphicFramePr>
          <p:nvPr/>
        </p:nvGraphicFramePr>
        <p:xfrm>
          <a:off x="1493839" y="3390900"/>
          <a:ext cx="6075362" cy="1177926"/>
        </p:xfrm>
        <a:graphic>
          <a:graphicData uri="http://schemas.openxmlformats.org/drawingml/2006/table">
            <a:tbl>
              <a:tblPr/>
              <a:tblGrid>
                <a:gridCol w="2024909"/>
                <a:gridCol w="2024909"/>
                <a:gridCol w="2025544"/>
              </a:tblGrid>
              <a:tr h="366184">
                <a:tc>
                  <a:txBody>
                    <a:bodyPr/>
                    <a:lstStyle/>
                    <a:p>
                      <a:pPr indent="127000" algn="ctr">
                        <a:spcAft>
                          <a:spcPts val="0"/>
                        </a:spcAft>
                      </a:pPr>
                      <a:r>
                        <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条件</a:t>
                      </a: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rPr>
                        <a:t>温度</a:t>
                      </a:r>
                      <a:r>
                        <a:rPr lang="en-US" sz="1600">
                          <a:effectLst/>
                          <a:latin typeface="微软雅黑 Light" panose="020B0502040204020203" pitchFamily="34" charset="-122"/>
                          <a:ea typeface="微软雅黑 Light" panose="020B0502040204020203" pitchFamily="34" charset="-122"/>
                          <a:cs typeface="Times New Roman" panose="02020603050405020304" pitchFamily="18" charset="0"/>
                        </a:rPr>
                        <a:t> / </a:t>
                      </a:r>
                      <a:r>
                        <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rPr>
                        <a:t>℃</a:t>
                      </a: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相对湿度</a:t>
                      </a:r>
                      <a:r>
                        <a:rPr 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 / %</a:t>
                      </a:r>
                      <a:endPar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71">
                <a:tc>
                  <a:txBody>
                    <a:bodyPr/>
                    <a:lstStyle/>
                    <a:p>
                      <a:pPr indent="127000" algn="ctr">
                        <a:spcAft>
                          <a:spcPts val="0"/>
                        </a:spcAft>
                      </a:pPr>
                      <a:r>
                        <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rPr>
                        <a:t>基准条件</a:t>
                      </a: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23</a:t>
                      </a:r>
                      <a:r>
                        <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3</a:t>
                      </a:r>
                      <a:endPar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12</a:t>
                      </a:r>
                      <a:r>
                        <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3</a:t>
                      </a:r>
                      <a:endPar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71">
                <a:tc>
                  <a:txBody>
                    <a:bodyPr/>
                    <a:lstStyle/>
                    <a:p>
                      <a:pPr indent="127000" algn="ctr">
                        <a:spcAft>
                          <a:spcPts val="0"/>
                        </a:spcAft>
                      </a:pPr>
                      <a:r>
                        <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rPr>
                        <a:t>一般条件</a:t>
                      </a: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en-US" sz="1600">
                          <a:effectLst/>
                          <a:latin typeface="微软雅黑 Light" panose="020B0502040204020203" pitchFamily="34" charset="-122"/>
                          <a:ea typeface="微软雅黑 Light" panose="020B0502040204020203" pitchFamily="34" charset="-122"/>
                          <a:cs typeface="Times New Roman" panose="02020603050405020304" pitchFamily="18" charset="0"/>
                        </a:rPr>
                        <a:t>23</a:t>
                      </a:r>
                      <a:r>
                        <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sz="1600">
                          <a:effectLst/>
                          <a:latin typeface="微软雅黑 Light" panose="020B0502040204020203" pitchFamily="34" charset="-122"/>
                          <a:ea typeface="微软雅黑 Light" panose="020B0502040204020203" pitchFamily="34" charset="-122"/>
                          <a:cs typeface="Times New Roman" panose="02020603050405020304" pitchFamily="18" charset="0"/>
                        </a:rPr>
                        <a:t>3</a:t>
                      </a:r>
                      <a:endParaRPr lang="zh-CN" sz="1600">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a:spcAft>
                          <a:spcPts val="0"/>
                        </a:spcAft>
                      </a:pPr>
                      <a:r>
                        <a:rPr 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50</a:t>
                      </a:r>
                      <a:r>
                        <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sz="1600" dirty="0">
                          <a:effectLst/>
                          <a:latin typeface="微软雅黑 Light" panose="020B0502040204020203" pitchFamily="34" charset="-122"/>
                          <a:ea typeface="微软雅黑 Light" panose="020B0502040204020203" pitchFamily="34" charset="-122"/>
                          <a:cs typeface="Times New Roman" panose="02020603050405020304" pitchFamily="18" charset="0"/>
                        </a:rPr>
                        <a:t>5</a:t>
                      </a:r>
                      <a:endParaRPr lang="zh-CN" sz="16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3"/>
          <p:cNvSpPr>
            <a:spLocks noChangeArrowheads="1"/>
          </p:cNvSpPr>
          <p:nvPr/>
        </p:nvSpPr>
        <p:spPr bwMode="auto">
          <a:xfrm>
            <a:off x="3313113" y="2989263"/>
            <a:ext cx="2659702" cy="338554"/>
          </a:xfrm>
          <a:prstGeom prst="rect">
            <a:avLst/>
          </a:prstGeom>
          <a:noFill/>
          <a:ln w="9525">
            <a:noFill/>
            <a:miter lim="800000"/>
            <a:headEnd/>
            <a:tailEnd/>
          </a:ln>
        </p:spPr>
        <p:txBody>
          <a:bodyPr wrap="none">
            <a:spAutoFit/>
          </a:bodyPr>
          <a:lstStyle/>
          <a:p>
            <a:r>
              <a:rPr lang="zh-CN" altLang="en-US" sz="1600" dirty="0">
                <a:latin typeface="微软雅黑 Light" pitchFamily="34" charset="-122"/>
                <a:ea typeface="微软雅黑 Light" pitchFamily="34" charset="-122"/>
              </a:rPr>
              <a:t>表</a:t>
            </a:r>
            <a:r>
              <a:rPr lang="en-US" altLang="zh-CN" sz="1600" dirty="0">
                <a:latin typeface="微软雅黑 Light" pitchFamily="34" charset="-122"/>
                <a:ea typeface="微软雅黑 Light" pitchFamily="34" charset="-122"/>
              </a:rPr>
              <a:t>A.1  </a:t>
            </a:r>
            <a:r>
              <a:rPr lang="zh-CN" altLang="en-US" sz="1600" dirty="0">
                <a:latin typeface="微软雅黑 Light" pitchFamily="34" charset="-122"/>
                <a:ea typeface="微软雅黑 Light" pitchFamily="34" charset="-122"/>
              </a:rPr>
              <a:t>检测环境的具体参数</a:t>
            </a:r>
          </a:p>
        </p:txBody>
      </p:sp>
    </p:spTree>
  </p:cSld>
  <p:clrMapOvr>
    <a:masterClrMapping/>
  </p:clrMapOvr>
  <p:transition spd="med" advTm="2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69"/>
          <p:cNvSpPr txBox="1"/>
          <p:nvPr/>
        </p:nvSpPr>
        <p:spPr>
          <a:xfrm>
            <a:off x="192691" y="99132"/>
            <a:ext cx="1331310"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使用</a:t>
            </a:r>
          </a:p>
        </p:txBody>
      </p:sp>
      <p:grpSp>
        <p:nvGrpSpPr>
          <p:cNvPr id="13" name="Group 5"/>
          <p:cNvGrpSpPr>
            <a:grpSpLocks noChangeAspect="1"/>
          </p:cNvGrpSpPr>
          <p:nvPr/>
        </p:nvGrpSpPr>
        <p:grpSpPr bwMode="auto">
          <a:xfrm>
            <a:off x="7813675" y="4283040"/>
            <a:ext cx="1143000" cy="685800"/>
            <a:chOff x="1530" y="-1431"/>
            <a:chExt cx="1800" cy="1081"/>
          </a:xfrm>
        </p:grpSpPr>
        <p:pic>
          <p:nvPicPr>
            <p:cNvPr id="14"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5"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6" name="矩形 15"/>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17" name="矩形 16"/>
          <p:cNvSpPr/>
          <p:nvPr/>
        </p:nvSpPr>
        <p:spPr>
          <a:xfrm>
            <a:off x="1205684" y="1040884"/>
            <a:ext cx="3583032"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五、</a:t>
            </a:r>
            <a:r>
              <a:rPr lang="en-US" altLang="zh-CN" dirty="0" smtClean="0">
                <a:latin typeface="微软雅黑 Light" pitchFamily="34" charset="-122"/>
                <a:ea typeface="微软雅黑 Light" pitchFamily="34" charset="-122"/>
              </a:rPr>
              <a:t>T/ESD 001-2016 </a:t>
            </a:r>
            <a:r>
              <a:rPr lang="zh-CN" altLang="en-US" dirty="0" smtClean="0">
                <a:latin typeface="微软雅黑 Light" pitchFamily="34" charset="-122"/>
                <a:ea typeface="微软雅黑 Light" pitchFamily="34" charset="-122"/>
              </a:rPr>
              <a:t>标准介绍：</a:t>
            </a:r>
            <a:endParaRPr lang="zh-CN" altLang="en-US" dirty="0">
              <a:latin typeface="微软雅黑 Light" pitchFamily="34" charset="-122"/>
              <a:ea typeface="微软雅黑 Light" pitchFamily="34" charset="-122"/>
            </a:endParaRPr>
          </a:p>
        </p:txBody>
      </p:sp>
      <p:sp>
        <p:nvSpPr>
          <p:cNvPr id="8" name="矩形 7"/>
          <p:cNvSpPr/>
          <p:nvPr/>
        </p:nvSpPr>
        <p:spPr>
          <a:xfrm>
            <a:off x="1485900" y="1601381"/>
            <a:ext cx="6235700" cy="3108543"/>
          </a:xfrm>
          <a:prstGeom prst="rect">
            <a:avLst/>
          </a:prstGeom>
        </p:spPr>
        <p:txBody>
          <a:bodyPr wrap="square">
            <a:spAutoFit/>
          </a:bodyPr>
          <a:lstStyle/>
          <a:p>
            <a:pPr>
              <a:lnSpc>
                <a:spcPts val="3000"/>
              </a:lnSpc>
            </a:pPr>
            <a:r>
              <a:rPr lang="zh-CN" altLang="en-US" sz="1600" b="1" dirty="0" smtClean="0">
                <a:latin typeface="微软雅黑 Light" pitchFamily="34" charset="-122"/>
                <a:ea typeface="微软雅黑 Light" pitchFamily="34" charset="-122"/>
              </a:rPr>
              <a:t>样品洗涤</a:t>
            </a:r>
          </a:p>
          <a:p>
            <a:r>
              <a:rPr lang="zh-CN" altLang="en-US" sz="1550" dirty="0" smtClean="0">
                <a:latin typeface="微软雅黑 Light" pitchFamily="34" charset="-122"/>
                <a:ea typeface="微软雅黑 Light" pitchFamily="34" charset="-122"/>
              </a:rPr>
              <a:t>洗涤程序按</a:t>
            </a:r>
            <a:r>
              <a:rPr lang="en-US" altLang="zh-CN" sz="1550" dirty="0" smtClean="0">
                <a:latin typeface="微软雅黑 Light" pitchFamily="34" charset="-122"/>
                <a:ea typeface="微软雅黑 Light" pitchFamily="34" charset="-122"/>
              </a:rPr>
              <a:t>GB/T 8629-2001</a:t>
            </a:r>
            <a:r>
              <a:rPr lang="zh-CN" altLang="en-US" sz="1550" dirty="0" smtClean="0">
                <a:latin typeface="微软雅黑 Light" pitchFamily="34" charset="-122"/>
                <a:ea typeface="微软雅黑 Light" pitchFamily="34" charset="-122"/>
              </a:rPr>
              <a:t>的</a:t>
            </a:r>
            <a:r>
              <a:rPr lang="en-US" altLang="zh-CN" sz="1550" dirty="0" smtClean="0">
                <a:latin typeface="微软雅黑 Light" pitchFamily="34" charset="-122"/>
                <a:ea typeface="微软雅黑 Light" pitchFamily="34" charset="-122"/>
              </a:rPr>
              <a:t>4A</a:t>
            </a:r>
            <a:r>
              <a:rPr lang="zh-CN" altLang="en-US" sz="1550" dirty="0" smtClean="0">
                <a:latin typeface="微软雅黑 Light" pitchFamily="34" charset="-122"/>
                <a:ea typeface="微软雅黑 Light" pitchFamily="34" charset="-122"/>
              </a:rPr>
              <a:t>程序洗涤</a:t>
            </a:r>
            <a:r>
              <a:rPr lang="en-US" altLang="zh-CN" sz="1550" dirty="0" smtClean="0">
                <a:latin typeface="微软雅黑 Light" pitchFamily="34" charset="-122"/>
                <a:ea typeface="微软雅黑 Light" pitchFamily="34" charset="-122"/>
              </a:rPr>
              <a:t>3</a:t>
            </a:r>
            <a:r>
              <a:rPr lang="zh-CN" altLang="en-US" sz="1550" dirty="0" smtClean="0">
                <a:latin typeface="微软雅黑 Light" pitchFamily="34" charset="-122"/>
                <a:ea typeface="微软雅黑 Light" pitchFamily="34" charset="-122"/>
              </a:rPr>
              <a:t>次。使用其他洗涤程序和次数时，应在试验报告中注明。</a:t>
            </a:r>
            <a:endParaRPr lang="en-US" altLang="zh-CN" sz="1550" dirty="0" smtClean="0">
              <a:latin typeface="微软雅黑 Light" pitchFamily="34" charset="-122"/>
              <a:ea typeface="微软雅黑 Light" pitchFamily="34" charset="-122"/>
            </a:endParaRPr>
          </a:p>
          <a:p>
            <a:pPr>
              <a:lnSpc>
                <a:spcPct val="150000"/>
              </a:lnSpc>
            </a:pPr>
            <a:endParaRPr lang="zh-CN" altLang="en-US" sz="1600" dirty="0" smtClean="0">
              <a:latin typeface="微软雅黑 Light" pitchFamily="34" charset="-122"/>
              <a:ea typeface="微软雅黑 Light" pitchFamily="34" charset="-122"/>
            </a:endParaRPr>
          </a:p>
          <a:p>
            <a:r>
              <a:rPr lang="zh-CN" altLang="en-US" sz="1600" b="1" dirty="0" smtClean="0">
                <a:latin typeface="微软雅黑 Light" pitchFamily="34" charset="-122"/>
                <a:ea typeface="微软雅黑 Light" pitchFamily="34" charset="-122"/>
              </a:rPr>
              <a:t>样品前处理</a:t>
            </a:r>
          </a:p>
          <a:p>
            <a:pPr>
              <a:lnSpc>
                <a:spcPts val="3000"/>
              </a:lnSpc>
            </a:pPr>
            <a:r>
              <a:rPr lang="zh-CN" altLang="en-US" sz="1550" dirty="0" smtClean="0">
                <a:latin typeface="微软雅黑 Light" pitchFamily="34" charset="-122"/>
                <a:ea typeface="微软雅黑 Light" pitchFamily="34" charset="-122"/>
              </a:rPr>
              <a:t>将试样在</a:t>
            </a:r>
            <a:r>
              <a:rPr lang="en-US" altLang="zh-CN" sz="1550" dirty="0" smtClean="0">
                <a:latin typeface="微软雅黑 Light" pitchFamily="34" charset="-122"/>
                <a:ea typeface="微软雅黑 Light" pitchFamily="34" charset="-122"/>
              </a:rPr>
              <a:t>50℃±5℃</a:t>
            </a:r>
            <a:r>
              <a:rPr lang="zh-CN" altLang="en-US" sz="1550" dirty="0" smtClean="0">
                <a:latin typeface="微软雅黑 Light" pitchFamily="34" charset="-122"/>
                <a:ea typeface="微软雅黑 Light" pitchFamily="34" charset="-122"/>
              </a:rPr>
              <a:t>下滚筒烘干</a:t>
            </a:r>
            <a:r>
              <a:rPr lang="en-US" altLang="zh-CN" sz="1550" dirty="0" smtClean="0">
                <a:latin typeface="微软雅黑 Light" pitchFamily="34" charset="-122"/>
                <a:ea typeface="微软雅黑 Light" pitchFamily="34" charset="-122"/>
              </a:rPr>
              <a:t>1h</a:t>
            </a:r>
            <a:r>
              <a:rPr lang="zh-CN" altLang="en-US" sz="1550" dirty="0" smtClean="0">
                <a:latin typeface="微软雅黑 Light" pitchFamily="34" charset="-122"/>
                <a:ea typeface="微软雅黑 Light" pitchFamily="34" charset="-122"/>
              </a:rPr>
              <a:t>。</a:t>
            </a:r>
          </a:p>
          <a:p>
            <a:pPr>
              <a:lnSpc>
                <a:spcPts val="3000"/>
              </a:lnSpc>
            </a:pPr>
            <a:r>
              <a:rPr lang="zh-CN" altLang="en-US" sz="1550" dirty="0" smtClean="0">
                <a:latin typeface="微软雅黑 Light" pitchFamily="34" charset="-122"/>
                <a:ea typeface="微软雅黑 Light" pitchFamily="34" charset="-122"/>
              </a:rPr>
              <a:t>在检测环境条件下静置</a:t>
            </a:r>
            <a:r>
              <a:rPr lang="en-US" altLang="zh-CN" sz="1550" dirty="0" smtClean="0">
                <a:latin typeface="微软雅黑 Light" pitchFamily="34" charset="-122"/>
                <a:ea typeface="微软雅黑 Light" pitchFamily="34" charset="-122"/>
              </a:rPr>
              <a:t>24h</a:t>
            </a:r>
            <a:r>
              <a:rPr lang="zh-CN" altLang="en-US" sz="1550" dirty="0" smtClean="0">
                <a:latin typeface="微软雅黑 Light" pitchFamily="34" charset="-122"/>
                <a:ea typeface="微软雅黑 Light" pitchFamily="34" charset="-122"/>
              </a:rPr>
              <a:t>。</a:t>
            </a:r>
          </a:p>
          <a:p>
            <a:pPr>
              <a:lnSpc>
                <a:spcPts val="3000"/>
              </a:lnSpc>
            </a:pPr>
            <a:r>
              <a:rPr lang="zh-CN" altLang="en-US" sz="1550" dirty="0" smtClean="0">
                <a:latin typeface="微软雅黑 Light" pitchFamily="34" charset="-122"/>
                <a:ea typeface="微软雅黑 Light" pitchFamily="34" charset="-122"/>
              </a:rPr>
              <a:t>在试样处理过程和检测过程中，应注意避免人为因素对试样的干扰。如：人员在触摸试样时应戴塑胶手套（或采取其他防护措施）</a:t>
            </a:r>
            <a:endParaRPr lang="zh-CN" altLang="en-US" sz="1550" dirty="0">
              <a:latin typeface="微软雅黑 Light" pitchFamily="34" charset="-122"/>
              <a:ea typeface="微软雅黑 Light" pitchFamily="34" charset="-122"/>
            </a:endParaRPr>
          </a:p>
        </p:txBody>
      </p:sp>
    </p:spTree>
  </p:cSld>
  <p:clrMapOvr>
    <a:masterClrMapping/>
  </p:clrMapOvr>
  <p:transition spd="med" advTm="2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69"/>
          <p:cNvSpPr txBox="1"/>
          <p:nvPr/>
        </p:nvSpPr>
        <p:spPr>
          <a:xfrm>
            <a:off x="192691" y="99132"/>
            <a:ext cx="1331310"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使用</a:t>
            </a:r>
          </a:p>
        </p:txBody>
      </p:sp>
      <p:grpSp>
        <p:nvGrpSpPr>
          <p:cNvPr id="13" name="Group 5"/>
          <p:cNvGrpSpPr>
            <a:grpSpLocks noChangeAspect="1"/>
          </p:cNvGrpSpPr>
          <p:nvPr/>
        </p:nvGrpSpPr>
        <p:grpSpPr bwMode="auto">
          <a:xfrm>
            <a:off x="7813675" y="4283040"/>
            <a:ext cx="1143000" cy="685800"/>
            <a:chOff x="1530" y="-1431"/>
            <a:chExt cx="1800" cy="1081"/>
          </a:xfrm>
        </p:grpSpPr>
        <p:pic>
          <p:nvPicPr>
            <p:cNvPr id="14"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5"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6" name="矩形 15"/>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17" name="矩形 16"/>
          <p:cNvSpPr/>
          <p:nvPr/>
        </p:nvSpPr>
        <p:spPr>
          <a:xfrm>
            <a:off x="975950" y="1049756"/>
            <a:ext cx="3583032"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五、</a:t>
            </a:r>
            <a:r>
              <a:rPr lang="en-US" altLang="zh-CN" dirty="0" smtClean="0">
                <a:latin typeface="微软雅黑 Light" pitchFamily="34" charset="-122"/>
                <a:ea typeface="微软雅黑 Light" pitchFamily="34" charset="-122"/>
              </a:rPr>
              <a:t>T/ESD 001-2016 </a:t>
            </a:r>
            <a:r>
              <a:rPr lang="zh-CN" altLang="en-US" dirty="0" smtClean="0">
                <a:latin typeface="微软雅黑 Light" pitchFamily="34" charset="-122"/>
                <a:ea typeface="微软雅黑 Light" pitchFamily="34" charset="-122"/>
              </a:rPr>
              <a:t>标准介绍：</a:t>
            </a:r>
            <a:endParaRPr lang="zh-CN" altLang="en-US" dirty="0">
              <a:latin typeface="微软雅黑 Light" pitchFamily="34" charset="-122"/>
              <a:ea typeface="微软雅黑 Light" pitchFamily="34" charset="-122"/>
            </a:endParaRPr>
          </a:p>
        </p:txBody>
      </p:sp>
      <p:sp>
        <p:nvSpPr>
          <p:cNvPr id="8" name="矩形 7"/>
          <p:cNvSpPr/>
          <p:nvPr/>
        </p:nvSpPr>
        <p:spPr>
          <a:xfrm>
            <a:off x="755374" y="1609616"/>
            <a:ext cx="7792278" cy="2657138"/>
          </a:xfrm>
          <a:prstGeom prst="rect">
            <a:avLst/>
          </a:prstGeom>
        </p:spPr>
        <p:txBody>
          <a:bodyPr wrap="square">
            <a:spAutoFit/>
          </a:bodyPr>
          <a:lstStyle/>
          <a:p>
            <a:pPr>
              <a:lnSpc>
                <a:spcPts val="2500"/>
              </a:lnSpc>
            </a:pPr>
            <a:r>
              <a:rPr lang="en-US" altLang="zh-CN" sz="1600" b="1" dirty="0" smtClean="0">
                <a:latin typeface="微软雅黑 Light" pitchFamily="34" charset="-122"/>
                <a:ea typeface="微软雅黑 Light" pitchFamily="34" charset="-122"/>
              </a:rPr>
              <a:t>5</a:t>
            </a:r>
            <a:r>
              <a:rPr lang="zh-CN" altLang="en-US" sz="1600" b="1" dirty="0" smtClean="0">
                <a:latin typeface="微软雅黑 Light" pitchFamily="34" charset="-122"/>
                <a:ea typeface="微软雅黑 Light" pitchFamily="34" charset="-122"/>
              </a:rPr>
              <a:t>、系统电阻检测方法</a:t>
            </a:r>
            <a:endParaRPr lang="en-US" altLang="zh-CN" sz="1600" b="1" dirty="0" smtClean="0">
              <a:latin typeface="微软雅黑 Light" pitchFamily="34" charset="-122"/>
              <a:ea typeface="微软雅黑 Light" pitchFamily="34" charset="-122"/>
            </a:endParaRPr>
          </a:p>
          <a:p>
            <a:pPr>
              <a:lnSpc>
                <a:spcPts val="2500"/>
              </a:lnSpc>
            </a:pPr>
            <a:r>
              <a:rPr lang="zh-CN" altLang="en-US" sz="1600" dirty="0" smtClean="0">
                <a:latin typeface="微软雅黑 Light" pitchFamily="34" charset="-122"/>
                <a:ea typeface="微软雅黑 Light" pitchFamily="34" charset="-122"/>
              </a:rPr>
              <a:t>通过两个电极分别连接服装可接地点和服装表面任意一点，在电极上加载直流电，测定服装的表面任一点到可接地点之间的电阻。</a:t>
            </a:r>
          </a:p>
          <a:p>
            <a:pPr>
              <a:lnSpc>
                <a:spcPts val="2500"/>
              </a:lnSpc>
            </a:pPr>
            <a:r>
              <a:rPr lang="en-US" altLang="zh-CN" sz="1600" dirty="0" smtClean="0">
                <a:latin typeface="微软雅黑 Light" pitchFamily="34" charset="-122"/>
                <a:ea typeface="微软雅黑 Light" pitchFamily="34" charset="-122"/>
              </a:rPr>
              <a:t>—</a:t>
            </a:r>
            <a:r>
              <a:rPr lang="zh-CN" altLang="en-US" sz="1600" dirty="0" smtClean="0">
                <a:latin typeface="微软雅黑 Light" pitchFamily="34" charset="-122"/>
                <a:ea typeface="微软雅黑 Light" pitchFamily="34" charset="-122"/>
              </a:rPr>
              <a:t>当袖口作为可接地点时，将柱电极放置在袖口的内表面；</a:t>
            </a:r>
          </a:p>
          <a:p>
            <a:pPr>
              <a:lnSpc>
                <a:spcPts val="2500"/>
              </a:lnSpc>
            </a:pPr>
            <a:r>
              <a:rPr lang="en-US" altLang="zh-CN" sz="1600" dirty="0" smtClean="0">
                <a:latin typeface="微软雅黑 Light" pitchFamily="34" charset="-122"/>
                <a:ea typeface="微软雅黑 Light" pitchFamily="34" charset="-122"/>
              </a:rPr>
              <a:t>—</a:t>
            </a:r>
            <a:r>
              <a:rPr lang="zh-CN" altLang="en-US" sz="1600" dirty="0" smtClean="0">
                <a:latin typeface="微软雅黑 Light" pitchFamily="34" charset="-122"/>
                <a:ea typeface="微软雅黑 Light" pitchFamily="34" charset="-122"/>
              </a:rPr>
              <a:t>当服装上的布料直接作为可接地点时，将柱电极放置在布料与人员皮肤直接接触的位置；</a:t>
            </a:r>
          </a:p>
          <a:p>
            <a:pPr>
              <a:lnSpc>
                <a:spcPts val="2500"/>
              </a:lnSpc>
            </a:pPr>
            <a:r>
              <a:rPr lang="en-US" altLang="zh-CN" sz="1600" dirty="0" smtClean="0">
                <a:latin typeface="微软雅黑 Light" pitchFamily="34" charset="-122"/>
                <a:ea typeface="微软雅黑 Light" pitchFamily="34" charset="-122"/>
              </a:rPr>
              <a:t>—</a:t>
            </a:r>
            <a:r>
              <a:rPr lang="zh-CN" altLang="en-US" sz="1600" dirty="0" smtClean="0">
                <a:latin typeface="微软雅黑 Light" pitchFamily="34" charset="-122"/>
                <a:ea typeface="微软雅黑 Light" pitchFamily="34" charset="-122"/>
              </a:rPr>
              <a:t>当服装的下摆作为可接地点时，将柱电极放置于服装下摆与防静电座椅接触的位置；</a:t>
            </a:r>
          </a:p>
          <a:p>
            <a:pPr>
              <a:lnSpc>
                <a:spcPts val="2500"/>
              </a:lnSpc>
            </a:pPr>
            <a:r>
              <a:rPr lang="en-US" altLang="zh-CN" sz="1600" dirty="0" smtClean="0">
                <a:latin typeface="微软雅黑 Light" pitchFamily="34" charset="-122"/>
                <a:ea typeface="微软雅黑 Light" pitchFamily="34" charset="-122"/>
              </a:rPr>
              <a:t>—</a:t>
            </a:r>
            <a:r>
              <a:rPr lang="zh-CN" altLang="en-US" sz="1600" dirty="0" smtClean="0">
                <a:latin typeface="微软雅黑 Light" pitchFamily="34" charset="-122"/>
                <a:ea typeface="微软雅黑 Light" pitchFamily="34" charset="-122"/>
              </a:rPr>
              <a:t>当服装上设置专门的可接地组件时，将测试线直接连接在接地组件上。</a:t>
            </a:r>
            <a:endParaRPr lang="zh-CN" altLang="en-US" sz="1600" dirty="0">
              <a:latin typeface="微软雅黑 Light" pitchFamily="34" charset="-122"/>
              <a:ea typeface="微软雅黑 Light" pitchFamily="34" charset="-122"/>
            </a:endParaRPr>
          </a:p>
        </p:txBody>
      </p:sp>
    </p:spTree>
  </p:cSld>
  <p:clrMapOvr>
    <a:masterClrMapping/>
  </p:clrMapOvr>
  <p:transition spd="med" advTm="2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p:cNvGrpSpPr>
            <a:grpSpLocks noChangeAspect="1"/>
          </p:cNvGrpSpPr>
          <p:nvPr/>
        </p:nvGrpSpPr>
        <p:grpSpPr bwMode="auto">
          <a:xfrm>
            <a:off x="7813675" y="4283040"/>
            <a:ext cx="1143000" cy="685800"/>
            <a:chOff x="1530" y="-1431"/>
            <a:chExt cx="1800" cy="1081"/>
          </a:xfrm>
        </p:grpSpPr>
        <p:pic>
          <p:nvPicPr>
            <p:cNvPr id="9"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4"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5" name="矩形 14"/>
          <p:cNvSpPr/>
          <p:nvPr/>
        </p:nvSpPr>
        <p:spPr>
          <a:xfrm>
            <a:off x="1023040" y="1040884"/>
            <a:ext cx="3583032"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五、</a:t>
            </a:r>
            <a:r>
              <a:rPr lang="en-US" altLang="zh-CN" dirty="0" smtClean="0">
                <a:latin typeface="微软雅黑 Light" pitchFamily="34" charset="-122"/>
                <a:ea typeface="微软雅黑 Light" pitchFamily="34" charset="-122"/>
              </a:rPr>
              <a:t>T/ESD 001-2016 </a:t>
            </a:r>
            <a:r>
              <a:rPr lang="zh-CN" altLang="en-US" dirty="0" smtClean="0">
                <a:latin typeface="微软雅黑 Light" pitchFamily="34" charset="-122"/>
                <a:ea typeface="微软雅黑 Light" pitchFamily="34" charset="-122"/>
              </a:rPr>
              <a:t>标准介绍：</a:t>
            </a:r>
            <a:endParaRPr lang="zh-CN" altLang="en-US" dirty="0">
              <a:latin typeface="微软雅黑 Light" pitchFamily="34" charset="-122"/>
              <a:ea typeface="微软雅黑 Light" pitchFamily="34" charset="-122"/>
            </a:endParaRPr>
          </a:p>
        </p:txBody>
      </p:sp>
      <p:sp>
        <p:nvSpPr>
          <p:cNvPr id="17" name="矩形 16"/>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7" name="矩形 6"/>
          <p:cNvSpPr/>
          <p:nvPr/>
        </p:nvSpPr>
        <p:spPr>
          <a:xfrm>
            <a:off x="1023040" y="1725070"/>
            <a:ext cx="7362135" cy="2464777"/>
          </a:xfrm>
          <a:prstGeom prst="rect">
            <a:avLst/>
          </a:prstGeom>
        </p:spPr>
        <p:txBody>
          <a:bodyPr wrap="square">
            <a:spAutoFit/>
          </a:bodyPr>
          <a:lstStyle/>
          <a:p>
            <a:pPr>
              <a:lnSpc>
                <a:spcPts val="2500"/>
              </a:lnSpc>
            </a:pPr>
            <a:r>
              <a:rPr lang="en-US" altLang="zh-CN" sz="1600" b="1" dirty="0" smtClean="0">
                <a:latin typeface="微软雅黑 Light" pitchFamily="34" charset="-122"/>
                <a:ea typeface="微软雅黑 Light" pitchFamily="34" charset="-122"/>
              </a:rPr>
              <a:t>6</a:t>
            </a:r>
            <a:r>
              <a:rPr lang="zh-CN" altLang="en-US" sz="1600" b="1" dirty="0" smtClean="0">
                <a:latin typeface="微软雅黑 Light" pitchFamily="34" charset="-122"/>
                <a:ea typeface="微软雅黑 Light" pitchFamily="34" charset="-122"/>
              </a:rPr>
              <a:t>、摩擦起电电压检测方法</a:t>
            </a:r>
            <a:endParaRPr lang="en-US" altLang="zh-CN" sz="1600" b="1" dirty="0" smtClean="0">
              <a:latin typeface="微软雅黑 Light" pitchFamily="34" charset="-122"/>
              <a:ea typeface="微软雅黑 Light" pitchFamily="34" charset="-122"/>
            </a:endParaRPr>
          </a:p>
          <a:p>
            <a:pPr>
              <a:lnSpc>
                <a:spcPts val="2500"/>
              </a:lnSpc>
            </a:pPr>
            <a:r>
              <a:rPr lang="zh-CN" altLang="en-US" sz="1600" dirty="0" smtClean="0">
                <a:latin typeface="微软雅黑 Light" pitchFamily="34" charset="-122"/>
                <a:ea typeface="微软雅黑 Light" pitchFamily="34" charset="-122"/>
              </a:rPr>
              <a:t>对服装表面进行规定的摩擦后，使用非接触式电压测试仪测试其起电电压的数值。</a:t>
            </a:r>
            <a:endParaRPr lang="en-US" altLang="zh-CN" sz="1600" dirty="0" smtClean="0">
              <a:latin typeface="微软雅黑 Light" pitchFamily="34" charset="-122"/>
              <a:ea typeface="微软雅黑 Light" pitchFamily="34" charset="-122"/>
            </a:endParaRPr>
          </a:p>
          <a:p>
            <a:pPr>
              <a:lnSpc>
                <a:spcPts val="1000"/>
              </a:lnSpc>
            </a:pPr>
            <a:endParaRPr lang="zh-CN" altLang="en-US" sz="1600" dirty="0" smtClean="0">
              <a:latin typeface="微软雅黑 Light" pitchFamily="34" charset="-122"/>
              <a:ea typeface="微软雅黑 Light" pitchFamily="34" charset="-122"/>
            </a:endParaRPr>
          </a:p>
          <a:p>
            <a:pPr>
              <a:lnSpc>
                <a:spcPts val="2500"/>
              </a:lnSpc>
            </a:pPr>
            <a:r>
              <a:rPr lang="en-US" altLang="zh-CN" sz="1600" b="1" dirty="0" smtClean="0">
                <a:latin typeface="微软雅黑 Light" pitchFamily="34" charset="-122"/>
                <a:ea typeface="微软雅黑 Light" pitchFamily="34" charset="-122"/>
              </a:rPr>
              <a:t>6.1</a:t>
            </a:r>
            <a:r>
              <a:rPr lang="zh-CN" altLang="en-US" sz="1600" b="1" dirty="0" smtClean="0">
                <a:latin typeface="微软雅黑 Light" pitchFamily="34" charset="-122"/>
                <a:ea typeface="微软雅黑 Light" pitchFamily="34" charset="-122"/>
              </a:rPr>
              <a:t>、仪器装置</a:t>
            </a:r>
          </a:p>
          <a:p>
            <a:pPr>
              <a:lnSpc>
                <a:spcPts val="2500"/>
              </a:lnSpc>
            </a:pPr>
            <a:r>
              <a:rPr lang="en-US" altLang="zh-CN" sz="1600" dirty="0" smtClean="0">
                <a:latin typeface="微软雅黑 Light" pitchFamily="34" charset="-122"/>
                <a:ea typeface="微软雅黑 Light" pitchFamily="34" charset="-122"/>
              </a:rPr>
              <a:t>6.1.1</a:t>
            </a:r>
            <a:r>
              <a:rPr lang="zh-CN" altLang="en-US" sz="1600" dirty="0" smtClean="0">
                <a:latin typeface="微软雅黑 Light" pitchFamily="34" charset="-122"/>
                <a:ea typeface="微软雅黑 Light" pitchFamily="34" charset="-122"/>
              </a:rPr>
              <a:t>、非接触电压测试仪，测试范围包含</a:t>
            </a:r>
            <a:r>
              <a:rPr lang="en-US" altLang="zh-CN" sz="1600" dirty="0" smtClean="0">
                <a:latin typeface="微软雅黑 Light" pitchFamily="34" charset="-122"/>
                <a:ea typeface="微软雅黑 Light" pitchFamily="34" charset="-122"/>
              </a:rPr>
              <a:t>0V~±2000V</a:t>
            </a:r>
            <a:r>
              <a:rPr lang="zh-CN" altLang="en-US" sz="1600" dirty="0" smtClean="0">
                <a:latin typeface="微软雅黑 Light" pitchFamily="34" charset="-122"/>
                <a:ea typeface="微软雅黑 Light" pitchFamily="34" charset="-122"/>
              </a:rPr>
              <a:t>，测试精度不低于</a:t>
            </a:r>
            <a:r>
              <a:rPr lang="en-US" altLang="zh-CN" sz="1600" dirty="0" smtClean="0">
                <a:latin typeface="微软雅黑 Light" pitchFamily="34" charset="-122"/>
                <a:ea typeface="微软雅黑 Light" pitchFamily="34" charset="-122"/>
              </a:rPr>
              <a:t>±5%</a:t>
            </a:r>
            <a:r>
              <a:rPr lang="zh-CN" altLang="en-US" sz="1600" dirty="0" smtClean="0">
                <a:latin typeface="微软雅黑 Light" pitchFamily="34" charset="-122"/>
                <a:ea typeface="微软雅黑 Light" pitchFamily="34" charset="-122"/>
              </a:rPr>
              <a:t>。</a:t>
            </a:r>
          </a:p>
          <a:p>
            <a:pPr>
              <a:lnSpc>
                <a:spcPts val="2500"/>
              </a:lnSpc>
            </a:pPr>
            <a:r>
              <a:rPr lang="en-US" altLang="zh-CN" sz="1600" dirty="0" smtClean="0">
                <a:latin typeface="微软雅黑 Light" pitchFamily="34" charset="-122"/>
                <a:ea typeface="微软雅黑 Light" pitchFamily="34" charset="-122"/>
              </a:rPr>
              <a:t>6.1.2</a:t>
            </a:r>
            <a:r>
              <a:rPr lang="zh-CN" altLang="en-US" sz="1600" dirty="0" smtClean="0">
                <a:latin typeface="微软雅黑 Light" pitchFamily="34" charset="-122"/>
                <a:ea typeface="微软雅黑 Light" pitchFamily="34" charset="-122"/>
              </a:rPr>
              <a:t>、接地的防静电工作台面，系统电阻值为</a:t>
            </a:r>
            <a:r>
              <a:rPr lang="en-US" altLang="zh-CN" sz="1600" dirty="0" smtClean="0">
                <a:latin typeface="微软雅黑 Light" pitchFamily="34" charset="-122"/>
                <a:ea typeface="微软雅黑 Light" pitchFamily="34" charset="-122"/>
              </a:rPr>
              <a:t>1.0×10</a:t>
            </a:r>
            <a:r>
              <a:rPr lang="en-US" altLang="zh-CN" sz="1600" baseline="30000" dirty="0" smtClean="0">
                <a:latin typeface="微软雅黑 Light" pitchFamily="34" charset="-122"/>
                <a:ea typeface="微软雅黑 Light" pitchFamily="34" charset="-122"/>
              </a:rPr>
              <a:t>5</a:t>
            </a:r>
            <a:r>
              <a:rPr lang="en-US" altLang="zh-CN" sz="1600" dirty="0" smtClean="0">
                <a:latin typeface="微软雅黑 Light" pitchFamily="34" charset="-122"/>
                <a:ea typeface="微软雅黑 Light" pitchFamily="34" charset="-122"/>
              </a:rPr>
              <a:t>Ω~1.0×10</a:t>
            </a:r>
            <a:r>
              <a:rPr lang="en-US" altLang="zh-CN" sz="1600" baseline="30000" dirty="0" smtClean="0">
                <a:latin typeface="微软雅黑 Light" pitchFamily="34" charset="-122"/>
                <a:ea typeface="微软雅黑 Light" pitchFamily="34" charset="-122"/>
              </a:rPr>
              <a:t>9</a:t>
            </a:r>
            <a:r>
              <a:rPr lang="en-US" altLang="zh-CN" sz="1600" dirty="0" smtClean="0">
                <a:latin typeface="微软雅黑 Light" pitchFamily="34" charset="-122"/>
                <a:ea typeface="微软雅黑 Light" pitchFamily="34" charset="-122"/>
              </a:rPr>
              <a:t>Ω</a:t>
            </a:r>
            <a:r>
              <a:rPr lang="zh-CN" altLang="en-US" sz="1600" dirty="0" smtClean="0">
                <a:latin typeface="微软雅黑 Light" pitchFamily="34" charset="-122"/>
                <a:ea typeface="微软雅黑 Light" pitchFamily="34" charset="-122"/>
              </a:rPr>
              <a:t>。</a:t>
            </a:r>
          </a:p>
          <a:p>
            <a:pPr>
              <a:lnSpc>
                <a:spcPts val="2500"/>
              </a:lnSpc>
            </a:pPr>
            <a:r>
              <a:rPr lang="en-US" altLang="zh-CN" sz="1600" dirty="0" smtClean="0">
                <a:latin typeface="微软雅黑 Light" pitchFamily="34" charset="-122"/>
                <a:ea typeface="微软雅黑 Light" pitchFamily="34" charset="-122"/>
              </a:rPr>
              <a:t>6.1.3</a:t>
            </a:r>
            <a:r>
              <a:rPr lang="zh-CN" altLang="en-US" sz="1600" dirty="0" smtClean="0">
                <a:latin typeface="微软雅黑 Light" pitchFamily="34" charset="-122"/>
                <a:ea typeface="微软雅黑 Light" pitchFamily="34" charset="-122"/>
              </a:rPr>
              <a:t>、摩擦布为纯棉材质，测试前须与试样共同调湿。如果使用其他材质的摩擦布，需在报告中注明。</a:t>
            </a:r>
            <a:endParaRPr lang="zh-CN" altLang="en-US" sz="1600" dirty="0">
              <a:latin typeface="微软雅黑 Light" pitchFamily="34" charset="-122"/>
              <a:ea typeface="微软雅黑 Light" pitchFamily="34" charset="-122"/>
            </a:endParaRPr>
          </a:p>
        </p:txBody>
      </p:sp>
    </p:spTree>
  </p:cSld>
  <p:clrMapOvr>
    <a:masterClrMapping/>
  </p:clrMapOvr>
  <p:transition spd="med" advTm="2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a:off x="-12700" y="3175"/>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88" name="AutoShape 2" descr="data:image/jpeg;base64,/9j/4AAQSkZJRgABAQAAAQABAAD/2wBDAAgGBgcGBQgHBwcJCQgKDBQNDAsLDBkSEw8UHRofHh0aHBwgJC4nICIsIxwcKDcpLDAxNDQ0Hyc5PTgyPC4zNDL/2wBDAQkJCQwLDBgNDRgyIRwhMjIyMjIyMjIyMjIyMjIyMjIyMjIyMjIyMjIyMjIyMjIyMjIyMjIyMjIyMjIyMjIyMjL/wAARCAFL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0CnUoFLigBAKcBQKcBQMUClApQKWgBAKXFLijFAAKwPE+qLY2D/NhiK3ZnEcZYngV49461zzrloUfgVLA5DVbsz3DyMeprFdsnjvUlxNubFSaZbG8vo4wMjPNXFWRDd2db4S037NatdOMM3SvVfCGm+VC1zIvzyHP4VyGk2XnzwWkY+Vcbq9Usrdbe3RFGABUbs12VifFKKKKokXFJTsUlADDSp1oNKnUUAS0tFFAgpp606mnrQACnimCn0AFFFGKACmmnUhoAZ3qVelRVKvSgAbpVWSrT9KryjigaHRnKilNNi+7TzSARafTF61JTQmJRRRQAmaKWigBKKWigApGAI5FLUVxOsKc9T0FAEMjpEpZyABWHcXst7OIo8rHnoO9N1C7edsZwvYVFbfuoZZT1AwPqaajYtI5nxXfqGdQ3yqMDmvLNVuWkLbF3D1PSu/1y1WW7Z3ywPYnj8q868X3C2lsUUgM/AArso2RnWfum/4A1pmtJNKuGXYjZtzu9ckrz+ddXOgySK8omSXRdOtmQ7J7WL7S59JG+6D9BXoOh63Hr2jQXowrOMSLn7rDqK4MdSUZ8y6nVl9fnjyvoSygLVZxlenNXJ1UjjGarBC7hUBLNwAO9cFj0WXvCmlG81U3Ui/urfDc927D+td9t5NQaRpy6ZpscGBvxukPqx6/wCH4VaYfNXpUockbHlVp88rkJU0hX2qUimmtjEiK0hp5pppAV5D8wHpzUL8mng79z9icD6CjH8RqhDAgxyOaKjeX5jiilYDr8UYpwFLisChgFPApAOacBQMUClxQBTsUAJiq80pU4FWGOFqk/zNmkwM/WJLmSydYfvEcV4V4jstRgu5JJ42IJ64r6GCg8EVQv8AQ7TUIissSnPtQD1PmEzEtg9feu48L2CwWpupByelb2vfDJPP861GBnOKhh0i+RobRImCAjJxTlLTQmMbPU73wZp2Ua6cct0rtwMCsjRYxaWMUWMECtgHIpIpiUUpopgFBpaTFADDSr1FBoXqKAJqKXtSUCCmmn0w0AAp9MFPoAKWiigBKQ0ppDQAypl6VEakTpQArdKrydKsN0qFuRQA2HpTzTIqeaQxF61JUa/eqShAwooopiEopaSgAooqvd3IhTC/ePSgCR7iOM7S3PoKw5Lk3N2xJ+VQcU6dzHAWY/O/Wqdv/q5X9sVaRSRWkOWNWp08qxRe5G41XhjM1yiepq5qRwp9BTY0cLrRClmz0ryy1t/+Eo8Z/OM2FlmSQ9iF7fieK7rx5qJstMl2H97KfLQe5rM0jR20Dwdgr/p2psB7gdhXbShol3OHE1Um/I5PxhORpEs7ffvZy3/AQcD+tQ/DjVDBdS2Dt+7lO5R6NUfxDkVLm2tIz8kS7R+HFZvhO3mOoxyRg5DA8Vw42Sk2dWAi48p7C4zkg/nW74V0gTXBvpcFImwg9W9fwrHWMtEPl5r0LTbX7Fp0FvjBVAW+veuLDw5pXfQ9PFT5YWXUnYVEw5FTEVGRya9A8wYRTCKlIppFAEJWopz5cTEdeg+tWSKzr2bFzb245ZiXP0H/ANemldgOCYAUdBxUcxwMCrGMAmqzjc1MRGsQK5NFTgcUVNxnVAUYpwFGKxGNApQQKD0NZ8kriQjNAzSDD1pdw9ayxI/rTw7etK47FuZxjANVxTcknmpAKBCinimgU4UABRX4IpVsoQd2wZ+lOjGTU4FAxI4hkcVcAwKjiWpaYmNNFKaSgAoNLSGgBhoHWlNA60ATdqQUo6UUCCmtTqa3WgBBT6YKfQAtFFFACGkNOpDQAw1InSozUidKBinpUB6mpz0qA9aBCJ941IaYv3qeaQxq9alqMdakoQMSilpKYgooooARiFUk9BWPM5lkLnpngVfvXxEEHVziqHBlA7LVIaKd+3IX0FQr8tl/vNS3bZcn3pZxtgjX0Wr6DJNKhy0s5/hGBUGqPhDWlaJ5WnJ6t8xrC1mbajHPApRV5A3ZXPNb62/t7xvFbn5obEAlexkbp+mK19ZZX17y15h0+Hj/AHug/XJqD4exfa7vVtWk5X7Q7gn0Awv+fam3b7bC4um+/dzFgf8AZHA/rXp25b+S/M8ib55Lzd/kv+Ceb6np51vxUYjysSDd9TzXf6N4ctrC3V1jAOPSuZ8IAX2s3t31DzEKfYcD+VenrGEjAAr57EycqjPp8JBRppiaRZfaNTgQjKqdx+g5rtJODn3rN8P2Yjge5ZcM/wAq/Qf/AF/5VpuobOe9dGHjyxOXEz5p+hGeeBSEAU5fu49OKQiug5yMikK1LtpCKBEJWuftH+26zd3I5jTEKfh1/WtTWrv7FpssgPzFSFqnolp9m06NT94jcx9zWkdItiZbl4XFQAZNTSnJpirU9AFA4oodtpxRUjOpFLQBS4rEYxhwazZR+8NahHFZ0w/eGkxoYBTwKQCngUhigU8UgFOApiFApQKBSjrQBPGMCpVGTUcfSp0FAyVRgU40CimSNNFKaSgApDS0UDGGgdaDQOtAEw6UUD7tFAgpp606mmgBBTxTBT6AFooooAKQ0tJQAw1InSozT06UDHmoG6mpzVd+ppCEQ5apDUUXU1KaBiDrUlRjrUlCBhRRRTEJRS0jEKpJ7UAZ12264J7IP1qqpwjt+FSztkk92Oahk+WAD15q0Mz5fmkA9TUt0N0m0ewpI13XSD3zViJPMvl9AcmqegFu4wkQQdhiuE8YXn2PSLycnHlxM36V3N2flNeXfEMvc6WLGLmS8njt1HqWYCtcNG8rmVaVoD/C9vJpfwytyBi4vjuHr8x4/nXP+N75NPsJUjPy20OxfrjA/Wu+1dIrN7KyjIEFhBvI+g2r+vP4V4n8QNQMlskIPzTy5P0H/wBfFdUpe5zd9f8AI4IRvU9NP8zV+HsXlWUTnuM16lpsD306xgfKMbjXnfg6L/Q7eJF3OwAUD1r2XRbFbSADqVHzH1avFjS55tvZH0E63s6ait2aQRYo1jQAKowBUZqRjUZrqRxEfRj780uKhvruKxs5LqY7YogWY+grkJ/iRp+D9kt55z2JXaP1rSNOUtkI7UiopZY4lLOwUD1Ncjpes67r6PLHHHaQA4BHzE/jVifRLu4P+kXLyexPH5U3Ts7NjI9WuF1bU7e0gYPErb3I6cdB/n2rfCeXEBVLS9HSyJbA3VemPaiTvaKJKrcmnoKTGTTyNqE0mCKUz/vDRVed8SmiqSA7oUuKBTXcKOa5ShTjFZ8+A+alknJOBVZ/m60mykAcU8PUIWpY4ixqbjsElwIhk1LBKsq5zxTpLNZkwRWNqBlsRtiNMRuMyKPvCqr30cbcmuft5ry7l2ZNaL6TO0eSTmmBcOrpu2pya0LWWWXBxgVhafZqkuHHINdPbKoQAUWFcsKMDmloopiENJSmkoGLSUtJQA00g60ppBSAmX7oooX7oopiCmmnU00AJTxTKcKBjqKKKBBSUtJQA005KaaVKBkhqs/U1YPSq8nekIIu9SGo4e9SGgY0feqWou9SDpQgYtFFFMQVVupMFYx3PNWWO1ST2rLdzJMWppAQyHL8Uy4OAB6CnqMuKhuGyxrRbjIrUZuCfRTV6zT5pH/AVUsxzK3titKFdluPVuaUtwKd82IWNcHJANR8d6NARmO3aS7cf7i4X/x5hXbam+2I1ymiqf7V1rUz0gt1t0OOhOWb/wBkrpoq0GzmrPVIy/FF8Cty4YbrmXYuP7icfz3V4j4knN/4lSBeUhAT8eprvdY1pLiSW5wVtoEIjB64Hc+5rh/Cemy6/wCI167pZNzHHQdSfwFbYpOMVHucuDkpty6I9h+HmleVZ/2hKvQbIQf1P9Pzr0+GPyoFU9ep+tYuj2satDbwqFggUcew6VvPXFKKilE74yc25sjNJinUYqSzJ8Rxed4evY+PmhYc/Q15tpGgtMikR8Hua9U1VA+l3CnoY2/lXO6FEGhjAFdVGTUGJs2NOsksrGKBAAFHP1q1tp2KUCsG76iI2+VapSnJq3M2KpPyaIoBFFLN8seKegqK6OFNN7gYk7/vTRUFw/740VskI9CluAvAqo8rOahBJ608VwGthwp2M0gp6jNIYLHmrUUdNjQmraJtFCEIFwK57VW33GK6KQ4Q1y942+5Y+lNgi1o8IMxbHSuhKgrisnR48RlvWtgUIGYs0fkXeexrRtpOlMvrcyplRyKjtopcrkYxTRLNUdKKRRhaWgBDSUppKBi0lLSUANNJSmkpATL92ikX7tLTEFIaWkNADe9OFMp4oGOopKWgQUnalpO1ADTSpSGlTrQMeelV371YPSqz96AQsNSGo4hUlIBpqQdKjPWpBQgYtFFISACfSmIrXku1Ng6mqC/dY+ppbqXc5NIOI1HtmtUrIAQck+gqnMeTV0/LGT61QlPNNbgTWC7kYerYrTkOBgdBVTTE/dBvcmrMpqXuBhazJtjb6VnaBblfDM8wHz3c0k34A7V/RRTfFN15FnPIOqoSB71r2Vv9k0m1tOnlQKh+oHNdXw016nLLWb9D508fE6bdXVivAklyo/2D8w/Qius+F2ijT9KOpTLia4HyZ7J/9f8AwqD4meHHvPE2lThT5DBo5T2AU5H5g4/Cuy0CJby4trKIYTjO3+FR/wDWrpcXNurLZHDGUadqMN3qd1pEBisRKww8vzfh2/z71cPNPIAAAGAOAKZXmt3dz14rlVhMUuKKXFIZXvE32kq4zlSK57w4n+jbj24ro7mRI4jvbArI0ZFS0ATlSSQfxraD9xolmkBzQeBTqikbiswK8zVXAy1SSHNIi1a0QD0FU7xvlNXgMKazb1vlNJbgc9O3700VFO3700V0pCO9UU8CmqKkWvMNhyjNTxpk4psa5OBVyOPaOlAmOjjCipKQUtUIa67lIrIn0pnl3KeprZoxQBXs7f7PEFq0KSlFAC4zTgAOlJSigB1FFFAhKSlNJQMKKKO1ADTSUppKQEq9KWkTpRTELSGlpDQAynCm04UDHUUUUCCg0UGgBppU60hpU60DHnpVZ+9WT0qtL3oBDoeRUhqKHpUtIBpp46UwinihAwqvdy7I9vc1YPAzWPez5JNXFXYirI++UKO5q4RziqFoN9wGNaKjLVrPQBk3CgVQlq7Mck1SdSzhR1JxREDVsl2WSe/NJKcA1NtEcaoOijFVblsRsahasTOM14/adTsbQc+fdID/ALoO4/oprp3bO41ycbG78e2yfw2tvJOfqcIP5tXTyNiNq66nRHKt2zlvFentqdkBEcSxtvX39qtfDzTJILCe/uEKySN5aBuyjr+v8qmkR57hYk5Z22iushhS2gjhQYVF2irq1nGj7LuY0sNGVf23VCmm0tGK4T0QAopcYrN1vVYtJsHmflsYVR1JoSbdkBieK9QLyRaZbtmaY4YDsvf/AD9a19OtjbWccZ6gVz/hewlvLubWLwZkkPyZ7fSuu2gCt6jUVyIQw8Cq8h4qw54qrKayQiA8mnoKbjJqVRVsBH4Sse/bCGteY4FYepNwaIbgc9KcyNRQwyxPvRXUSejIu7pSlSpp9v1p0g+evJN0WLVflyatVWtjhanLgCqQmPpah84UeaKYrE1AqHzRS+cKAsTUoqETClEtK4WJ6UVAZ1UcnFOhnWXO05xTuBNRRRQAhorPu9TEEmxAGI6k9KqtrwBwVArN1Yp2No4epJXSNqisga4pUZUelSxaxEzbZBt9xR7SPcTozXQ0DSUK6yLuRgw9RRVmRKnSikQ8UvemAtNNLSGgBtKKSlFADhS0gpaBBSGlpKAENKvWkNC9aBkp6VVl6mrXaqsvWgELF0qWoo+lS9qQ2IacKaaGYKuaEIiupdiFR1NYF2+WxWjcSbyT2rJk+efFdFNCZdsUxk+1XQNqk1Xs/ump5DxiplqwRXkplpHvu1J6Lyae/Sp7FNqO/qcU72QE7nNZ2oPsgY1fY1ia9OIbN3Y4VQSadJXkkTN2VzmPC/8ApGt65fnOA8dqh/3RuP6tXRzPiM1heEImh8MQTSDEl3I9w2f9pjj9MVrzklNo5J9K6qmtRnHB+4iTQ7YyXUl0w+VPlX6n/P61vGorS3FraJEOoGW+vepa5KkuaVzrpx5Y2G0oFFI7qiFmICjkmpLI7m4jtYGmlYKqjJJrh2guPEuq+dIGW2Q/Ip9PX61vXEMutzAtlLNTwP7/AL/StS1tI7eMLGoAFaxfIr9QFgt0trdIkACqMAU409jzUbVmIic1Wc5NTuart1q4iGqKmApiipRwKUgK854Nc/qLZJrcuG4Nc9fnJNaU0BlY6/WilAzRXQSeiRttGaeG381WL4BFJC7kdK8k6DC8U+Lz4ZRHMW9WOODiuV/4XAh/5dW/76p/xUheaxi2qSQ2eK8hCYODwacVciTsz10fF6M/8ujf99VMnxZjb/l1b868hWMZrWs9Iu7pN0MDuPUDNVawuZnpo+KcZ/5d2/Onj4oRn/lg3515W8TQSmORSrDqDUiLmnyoOZnqi/E2In/Ut+dWYPiPFNKsYibLHFeVKo71paXA0l5FsUthh0qZKw07nt0Vw91ErscA84rV04AI2KzNMtpHtIxtKjHetyCAQpgUkUyeqV5PJho4gOPvEnH4VNLdRQgguu4ds1zeq3hUyzMQFHI+lRUnZWRtQouctSjrmqJp3ltLwH43ds+lZUF09w27nHauV1nWm1Gccny1Pyj+tTadqbCRFeYoo4wOh+tdf9kYj2KqpXvrbqYrPsJGu8PJ2tpfo/8AL8jqnmcsqg8A5JqOW+dcgAkmoTdTxRhvLWWMjPHBotJrK8mys374dY24YfhXlPR2Z7K1XN0OisNQeJAVcgjrzWxBrKMcSLz6iuWaIxrwcD3pkMzs5I/1Y6t61Sm47GM6MZ6s9At545h+7YH2qTvXFWl6yyZDkDtnjFdNYagLkbJCPM7H1rohVvozhq0HDVGhSGgUGtTAaaUUhooAfS0gooAWkpaSgBDQvWihetICTtVaXrVntVaXrTBCx8CpR0qNB8oqQUgYhqrM+7jtU8rbV96qMc1UUBWm6Gswf641pzdDWaP9c1dENiWaNl/q2+tTN1qCx/1b/WpzWb3H0IZKuouyFF9BVTG6RR6mrrdaTAjauL8d3BXSXgQ/PcMsC/Vjj+RNdk5xmuJ1iMaj4r062PMduWunH04X9SfyrowyXPd9DDEfA0upq+WttbwQJwsSBR+Aqzp8Pn3Ycj5Y/mP17VSuJMuTW5psPk2ak/ef5j/SibtEimryLVJS00/pXOdQhIAJJwKokG/fnP2ZT0/vn/CnFjfSFVJ8hTgkfxn0+lXFUKuAMAU9gGhQAFAwKceBSj1pjmkIjbrTGNOJqNjTAikPFQdTUslRgVaEPWnMcLQopJTgUnuMoXLcGufvj1rbum61gXx61tBCZSHSihQSOKK2JPQGQbamiQBKZ/DUyDCV5Rucl4rt0mifeMgDivnfVHeLU5kXgBjivpDxIuYn+lfOGvZXV5x/tU4kT2IraeV5UUEnJxX0r4H0+FdEi3RDcVGeK+e/DMMc+qwK4z8wr6Z8NKEtEUDjFKW4QWh458R9ONl4qLQphJFBwB3rBjRwn3TX0Xqfhyw1Vw91AkjDoSOlZ3/CCaRn/j3H5002gcbngV5JKluSqHNei/CayFzG888eWB4yK7xPA+jr1tUP15rZsNKtdOTZbQrGPRRiiTuOKsy8iKgAAp/Y0gpwoA5K6mcOw5yTzXPagby4t5rVWBRxxuHT8a9IktLeUkyQoxPfFVbjRbOZMKnltjgrWEabjJSWtjteJjKDg1a54NdWc1tMUmQqwqxo9jJqGoJCuducufQV3ms+HGikYXCl42PDDp/9Y07w/DYaNFJFLGf3hyZupA7Aj0r6P+3IOi01af4ep8v/AKuzVdNPmp7+foaZsrO8gWIKLeVVAUgfKfqK5fVPDBS4DXcW05+WRDx9Qa7JrZGjE1u6yRNyCpyKp3Gu2Wno0V5cwFMZaJ2BJHsOtfOVIKWrPqqNWUNI7djHs9OeNApnkZR1VzuH61othQAABjtWXYeLdC1G8MFjcFADgLN8uT7H/GtZ1Bycc+lYctjq577lW6YmAxoMMxxn0rTh3QwI0ZI2gYNZioxvh3UCtWA5JiPTrQtyai0sdHp94t5AH/jHDCrRrl7K4awugTnbnDe4rpwQyhgcgjINdkJcyPMqQ5XoIaBQaBVGY4UtIOtLTAWkoooAQ0L1oNKOtIB/aq0vLVZzxVaT71MEPXpTwcCmLTZm2xnHWkgZBK+5vaoSaCaZmtUgGScis1vlnrTbpWdcDD5rWBLNCzH7pj71MagsjmA/WpzWb3GMTmZfrVljVaP/AFy1YY0mBDM2EY1xNlL5uvapc54UpAv4DJ/Vv0rr7+QR2ruTwAa858NXnn2c05P+unkk/AscfpiuzDxvCTOXETs4o6m2iN1eRx9iefp3rqTxwOlY2gQ5SS5bv8q/1rXJrnqu8rGtGNo37gayZrltQu2srViI0/18o7f7I9/5VW1LVJbu7/svTWzKf9bKOkY/xrWsbKKwtVgiGAOpPUn1NK3Krvc1J440iRURQFUYAFObpQKQnmoAO1ROaex4qBzzQhCE0xqKGqgIX601RmhutOQd6roIkAqvO3WrJ4WqNw/BpLcZn3Ldawr05Na1w/NYt84ziuiCJZf0my+0WZkI6ucUVsaZH9k06CMj5tu4/U0VlKo7uw7GsDlanH3agA2rgVOpytcaNTnfEQ/ct9K+cfEi41mb/er6Q8RD9w30r508Sj/idy/WnHciexN4WQrq8DH+9X0p4cP+jr9K+a9EmFvfQuegIr6P8KyiWyRx0IFKW44bHUClqJp416sKiOoQL1kX86Y7FulFVUvYX6Op/GrCSK4yDmgCQUtJS0CILm8htFzK4BPQetZkfiaxdnU7lK9c07WbZ5GWVQSCNp9q5S+08xLu/ifjA9K55zmpaHdRoUpwvJ6nb299Z6jGUR1fI5Rq5fxDpBtHV4s+RIcY/un0rm8z21yhgkZWTritBvEt3dPFpl0offllk7jHb9azlVUlaS1N4YaVOXNB3RYgQJE0SsRHIMMmcA/WuU1/wUt4pls3JYchGPIPsa6hiY/pTkl4+Y4ojJo1cdbniV9YXdhcEXccgdTxMgw4/wB4fxfzro9B8eXmmIkOoYu7L7qyqeV/HqPoa76/0+1v4dl1EHz/ABd1+hrg9Y8Ez2xe505i6fxYHOP9od60TUheTPSNK1Ky1S3WeynWYYyw6Mv1Facb8gjqK8Ctbi70m7ElvK1pcKemSEY+x7fjXovh/wCIEFw622rp9nuOnmgfKfqP6iolEHB7rU79dsqhj9DWvps22MQOc4+6f6VjWBSbLI6vG/KspyD9KsOWibCnGKcJNanJVgpaHQmkFZNnqpMghnxk8K1aoYHvXTFqSujjlFxdmPHWlpARS1RIUUtJQAhpR1pDSigB3aq8n36keUKDxnFQiVJPY0WYiUdKhnPapVNRT9RRHcbKzCoiMVYIqJ1rURGap3S5FWzUMwytXHcTH6cf3Dexq0aq2AxG/wBasmpl8QxiHEy1MxquTtcH0NTsaTA53xne/YfDV9MDgiIgfU8CvLfDWoMsUVooJfICgd812PxVvDFoMVup/wBdMAfoMn+grG+GWji71D7ZKmY7b5wT/e7f4/hXrYdRhhZTkeRi3KeJhCJ6vZwC0sooMj5F+Y+p71z+ta5JNOdN03mVuHlHRPp70a9rTlvsNkfnbhnHapNB0lLSMSuMu3OTXnRjyrnmexayLuiaTHplrjrK3LsepNappm4LxSg5NZSbk7sQ7OBTCeacaj70gBzxVZzzU0h4qsTlqpCHLQ/SlXpTJDQgIScmpkHFQLy1WVHFUxDZDhay7uTANaE7YBrFvZcZpwQFGaTJNVLS2N7qccf8Cnc30FE0vWtjR7YW9k1yw/eS9PYVtJ8sbh1LM0o8wgdBRVSR8uaKxSKOgXIXmpIjxTA+5aWLIzXGWY/iH/j3b6V85eJ2A1yXnvX0jrkDzwFUGSRXkGrfDu+v9Re4XIBPpTW5EtjhoHxsIPevobwtdCHw2km7BEec/hXl8Xwz1AFck4+lejWuhXUWg/ZAWDbNuRRLUIXW55vqXxI1gazdwRzKYkkKrx2zUTeOtRaLqNx7/wCTWwnwqm3OxdtzEkkirCfCuc4BmbH0pqyJ94wF8c61GqqjLyfvV7V4H1OTUNIjkmfdIetcLF8LVIUPK/HpXoHhjQV0S2ESEke5olZvQqN+p1ANOFRDJqRaBjsAjB5qhdaVBcZYDY/r2q/RSaT3HGTi7o4250I2zlmXOT94dDWRJpwbUI5QOIgefrXo7KrqVYZB7GsO90to8tEMp+ornqUuqO6jintI591DqM1WkXEyr6cmtKWPYDxz2qqYyCSeprKx1p3IiQ7c96dCuyRiOnSmqCr89KkQ9SB1NAjL1XwxYaurbkWKfruA4P1Fedaz4Wv9IODH5kGfl9PwPavXT1Djt1+lStCtxG0RAKuO4yKtT7hGTizhPhpc6gNQe2BdrcDLhjkIP8a7rU74RXbeXuGOoNTabpltpNu0dvGF3Nuc/wB41X1nN9HbhR+8UlWYf3RjH86UXcmpZy5lsV0vGmkRwcYOa621uPPt0fPJHNcSUMShQMAV0mjy7rIHP8RFdNDexxYlaJm4kpHWpRISODzVEPkc1IJMGuixyFn7SVOHWnidG74qvlXGGqJ0KdOlKyA0A4PemuTjis7zGXoakW4boTRygTb8HBpjpj5l6elKWWQc/pSrleOopgMWbB4NPmmUxbu4qtcwt/rIuvcVDHMsqlG4PQ1XKnqgLKuGHBpSMis17j7A37zJTsasw6hbzrlHFNxe4hzjBqF6nkkTHWqhfNNAWLQYRvrU5qC2Pyn61Oal7jIJehqXdujDeoqKXpSRNmEj0NO2gHlvxWuA11p1vnuzY/If1ro9GQ6B4YgtFXbczjzJfbPQfgKxNatF1j4m6bbyANDbQNcOp6HB4H54rorpWmnJ5JJ4rvnP91Cn8zlo0U68qr9B+i2HnzNcSDOT1NdSoCrgVXsrdba2RAOg5qdjxXDOXMzrYhPNSI1QZ5p4OBUASls0gqINzTweKBFe7lEUZYkAD1NZ9rdLOSVdWH+yc1NqMNpcwvHewxzQAbmjcZBx0/WuN0q8sN0sunWkFsiT+W3lRhd3OOeKqLTfKJppXO8U8VDK3NOibcgPtULtl6aWoD4xzU+cLUUdOlbC0mBUuZMA1gX0vJrUupevNYF6+c1tBCKjsWOPU4rrZP3drHGP4VArkrdTNdwxr1LCusuuBiit0QRM12+Y0U1iN1FSUdSB6VIOBQiY61IBXFYq5GVVuooWJP7o/KpwopwA9KLCuQiNB/CKkCrjGKkA9qcAPSnYLkQVf7tOAX0qXApcD0osFyLj0qxGBimhRTqLBclAFOqIMRTw2aYh2aM0lFAxaWmk03PpSAqXumpOC8YAf07GsGa2aNirKVIrqx0qOe2iuFxIvPY9xUSpp7G9Ou46M4x4+TxSLHsAFbd1pUkWWQb19R2rOaIg9MEVzyg0dsaiktCoBtYg9DT4JcHyzwV+6fUVI0XIqGeLByOtRY00aNDzBJHycNVSUoiYLfnWcdQaIFW+8O9Y19qZkzuPFXFdSeWW3Qn1nXIbKFvLHmSdgOldP4eDpoVmZOZHjDt9Tyf515ddk3s6Qqcl2CgfU169AghhSJeiKFH4V10Uc2KVkkWQTUqscVAppwJ7V0HCTNLgZFKs5yAelQkkjmlXrSsBZKKwyKjK4pyHFS4BFIRXyRTxKRQy1GRTGTiXPWoJ7YSHfGdrj9aaTQJGXpQtNgIWVbiNoJlwfeufvdOubZma2OXHIGcZrpJpFZCWX5h0IqpKovrYhH2TLyrehrWEmgOKg8cQW979h1NZLWcHGJVwD9D0NdTbX8VzGHikV1PcGse906y1+J9P1qzVZ06SAfqDXH3Wm6p4OugsU7vasfkfqD7GujkjLbRkJtbnrtk+6Mn3q1mub8I6jJqWkmaVQrhypxXRg8VxzVpWLIpelQxttDj2qeSoVUEvnspprYDgNMcy/Eq/Y9rAhf8AvsV1dpB5l0hIyFOa4nSJfJ+J08LdZLR0/EHP9K9DgAjiLDqa6cR7rXojOg7xfqy5vGcCkJzUMSkjJPNSHiuM1DvS5+Wm96UnimALyamCjbjNRxfeqQYxSYHO6/MbZDGZFDy7VQZxuOa5rRvCesWFhcRyLDvebzFxIDxnPNb/AIttIpZtOnfPmRzgJz3PX9K3wOBmrirWkibt3RDDFMkIDAbseoqNYZt+WQ/nVyg9KLhYjCsv8Jqvcu/lnC8/XFWX6Gs2foaFqx2KMkTNy8ir7Zyao3VvA2AzSN9ML/jVwsCTk1QnkHmGt4oTLOkW0C3zGKFVKJncSSf1q9dMecUulw+VbGQjDyc/h2qO8fbms5u8gRnOx3UVC8vzminYZ2qzBhkCpVfmoViNPYbcVw6j0LAYU4MKqg+9SA0XCxYBFOBFQA04H3p3CxOCKcCKgFOBouFibNGRUQNLRcLEuaM1FzRmgLE4fFO3DFVs0+M0BYlJoFIBmnDimA5elLSCloAM1BNZwT/eQA+oqaik1cE2tUc7fwQ2TtvYhFXduI4xWLcanZ7Cy3ERA7hhXYalaC7tyMcgEfga8r1bRgGkjaMZGRnFCoxkdtGrdalbUtahlmMdv+8b0Tk/pWFPqDMcEbT6HrSaVBd6DqhuogJNpPyt3FdhFquh69D5d/aJDcZwQ64/Jqbw9tmdDrW6HO+FoRf+JrRTnCMZT/wEZ/nivWQOa53QfC9tpOqTXttKzRvFtVG525IPX8K6M8VdOPKjjxFRTloLS5NMJozzWqOYmUnIBp4GGqFT0qdeTSYiQc1IrYpAMCmMaQiU8iomWkWXBp5IYUAQsKbUpFMK0xkbjIrJWZre8ZM8E5rYIrF1aMpKkg/GtKe9gNJ4YbxQxUbx3qpqFjb3NmbWdQ6nsaWxn3oOauSosq89fWnrFiM3w7po0qzkt1YsnmFlz6VuqeKpwLtUj3qwhrObu7jQ96ijOJSPUEVK3SoNwSQMelLoB5ndD7L8XbZm4EigA/UEfzNel+WAqrnGOtebeOD9j8a6JfAYAcAn6MDXpgUN15roxDvGD8jGjo5LzFE0O3AWT67DSMR2NKYUPao2AB44rlNxaCaaKcOaYEsQ4JpdyjALAfWlHyx0wgEc0hGD4qRiLAjoLgVsAEgVk+JoC9lCUYgpMpHNWWSUxIVnkBI9a0WsULqy/g00qeaghikK/PPIfxqRkcDCzP8Ajg0hiODtrOnUkHmrcglVT+9z/wABFZN60wiP79sn0AFVFAQttRSWYD3JqrA9vPerGrggDcxHTFQGIbcuSzepOasaMqJPcStgKqYzW2ybEzTe/jz8h4HFZ13e7sgj8abcyW7sWjcKaxL68VXwGz7g1MYDJXuDvNFZRvFJ++PzorbkJueuCXPanum6LPQms1tQbzWjtYvNKnk9hUV3c6pIgaOONSvO3d1ryHI0SNMQH+9Wdd3som+z2YEkg+8ewrldX+JUGn2M6Nbyi8jypj29D9a6bwzEJNGguiwZ51EjN7mnvsCLEUWoOvzzKp9hXOeIPEeo+GL+388LPaTHGehBrt1WuE+KumnUPD8MSf6xp0VT7k4oQpPTQ0rXx1ZTWyzNFMgPqhqsvxU8MmRo/th3qcFfLbOfyp3hrwDFY6ZFFf3Elw4GeTgD8K6Sz8L6PYkmCwgRickhBk01fqJ7aGTb+N9OvMfZoruQeq2z4/PFa8WrPKoKWc/PquK1I7aGMYWNR9BUwAHQUw1MsXN433bRvxNG7Um6QIPq1atFAGUI9Tbr5S1LHBqAOTJH+VaGDTgppWC5QaS/gG4xpKvfaeatWt1FdR7kPI4KnqD71PisrUrKdG+26eQtwv3kPSQeh/xoGaworN0nWINUibblJ4ztlib7yN6GtKmAUlLSUCFHWuc1/TlZ/MC8P+hrox1odVcYYAj0NOLs7lJ21PKJ9PlEjbUz+FZk2ntu+aE88EY6169LYBSXiVM+hWsx73y3KSWq5HpW6nfY1VVmP4Ytbi205/OEoDuNqyZ4AHbPatg0HVIMZaKQfTBqFdZ0uSQIbgI5OAHBX+dFn2M223cko6mrJiVhlSMGmeSQeKLkjBwasxEEZzVYgg8ig57GkBaedV4zVczkmoj+dKFx1osFhwY5p6zYqEmkzTAvJIrDrTWlUd6okmmEn1osKxeMy+tZuoETIfan5NMkGYyKqOjAz7GXy5tpreU7kzXOyApIHFbVnKJIhzVzXURPHxmpVPzVAhwSPepAeayYywelVZ+lWQciq8/SiIjz/wCJVq0mmW16n3oGBz/n6V3GmXYvNMtbkNnzYlfI9xWN4ks11Dw/cxHqoJH+fzql8O71rnwrHDI2ZLWRoT9Acj+ddE/eoryf5mUfdrNd1+R2RfioS2TSFuKbnmuU6CQGpE5IqEVPEMtQxEr9MUgGBzQWAPNN3buaQjP1mJprZFUdHBP4U4ghEU9gKuSYI5GaqSnB6VUX0ESqfkFITQhytIxApgQzNxWPdtuNac7fLWPdNjNXBDKEzcGjS9lw9xbOSA4ByPaq1xJ1qPSZturRjpuBFb291iH6hok0eWhcuPTvXNXUMsZKuCD716PMe9ZN9ZxXKncozRGo+ojzt1O6it+fRXEpC8iiteYWhteGPH+hJpQgubsRTocOZONx71vJ418OSKf+Jpbj6uBXmGjfD4634g1aN7ryIoJyCqj5q7OD4ZeHLBN90GmI6mR+v4V41kaJyOM8X3VpdeIJ5bC8tZbadAHy3Q+orovh54ki0izmstU1BTGnMWecD0ra0bwnpya0+oQWMcdsi7I029T610E+gWF1N5n2aNW7kKKaQutyOPxvo0smyCWSZvSOMmqWqT32s3lp5WlSvaxOJDvIXJHTit+z0ixtANkKg+uK0MKB8oxTsBQW91ZgBHpqIP8Abl/wpxm13GVgs/oXP+FaSuuKcHWmBinXb+xOdT0x1i7zW58xR9R1rZtby3vYVmt5VkRuhU5p29CMEAiuV8SRpoFq+r6eWhkyFdFOEYnuR61VOnKpNQjuzOpUVODnLZHYDmnAV5B/wnniSPDNNHgjID24GRXT+EfGd7rGpfYb+GJSULLKo29O2Mmu6rldelBzdml2OGjmuHqzVNXTfc7rgUZrgfiTrF3py2EFrPJEJt5fy2Kk4xjkfWuEl1DVLRwG1C4V8A8XLn+RrTDZVKvTVTmtcjFZrHD1HTcW7HvNRyTRQrmWREHqzAVwngbxX50Mtrq2oKZtwEG8kkjHOSawfiLdNJ4sS2MgESxIOeQue+Kinls5Yh0Ju3maVMxgsP7eCv5X/M7LWrBJrldV0S9t01KP+ESDbMv91sfz7Vt6NqR1KyEkkDwTr8ssTjBVv8968LkjRJCIpNyg8OFUZ/CvRPBfiu1htoNMvGma5Z9qyuQd2TwOv4VrisplShz03zfI5sJnEK1TkqLl+Z1moeI9I0uXyry+jik/uckj8BVeHxhoE7hI9Ti3HgbgV/mK8n8Y3bjxfqW1yAJcdfQAVhfapWP3zXZSyWlOkpOTu0c9bN68KsoxirJ+Z9IIyuAykFSMgjvUhrH8Mtu8NaY2c/6Mn8q16+enHlk49j6CEuaKl3FFRvBFJ9+NT9RTxS1JRRfSLV84Urn0NY+oeE47kHYVYH+9XTUCrVSS2Y7nM6boup2GIhKjQDortnH0rSmtnj5IOPUVrCjr1oc23cLmCdw9G+tMZkP3gVNbUlnDJyVwfUcVUk0w/wAEgPswpqa6gUNoxwc00jFSyWM8fIQ/8BqAu6cOKtNPYBSBTDxTt6t3waayk9DVIBpNMpxBFIRimAmKRxwacKRqAM+VNympLGYxZB6ClxlmWowuxzWm6sSS2eqC6v5Idm3aMj3rVrm4l8nVVkHRuDXRKciolboMsRnIqK4HFOjPOKScfLWa3Az9glWWJuQ6niuG8ESf2b4u1rSS3yufMQe6n/A/pXdRnFyB68VwHiFR4f8AiDp2pqdsVw22T/0E/oc110veUod1+RhW91xn2f5no2TRRx+FLiuQ6RRViL1qutWF4SkxCOaM7FApVXJpGIyc0CGueKpzH3q054qnMeaaBk8Z/dimuc0kR+SlbAFVYRVnOENYd02cmta7b5SKwbyTAwK1ghmdcScmorA7b+F/9qmyNuaiH5ZkYdmBrfoSzrZD8uapO/OKtu2UrPlJBNYRBkbFd3NFQM/NFWI2ptASHV59SsZnhuJwBIAeGx7Vct9CaRxLfzvO2c4JwPyrUjVWnJParJFedY0uRKFhARRhcdKdEeScUjoWfg1IvypjvTEAPNOFMGaehOaAJljYjNO8ps1LGflqSi4Ffymrk/iLIY/DaR7f9ZMo/Lmu0rH8R6HBruniGeR0Ebb1KeuK3wtSMK0ZS2TOfF05VKMoQ3aPHMC7ZzPKv7tBt3DJPsKrqzRSBog8ZHIZQOKkkURTyr1CyY574p8ge63yRxBI167RwK+yi/uPhNU/Qv8AinWF1vTdNkeULcWkflOjHJc8fN+lYdjcQlZBP5hfomG4H1qaN1ilDeXHLj+FuhqpLbXFri72KqM2Vx0FOnTjTjyR2OmVV19Z7l1lwcsCPbkVZ8Q3/wDbd0t55EgvCAH2j5doGBjvWamoPPchph5hPJyTzWgurLA26KBUbplSf605Q95StqjOMp07x6MoWd8IYXiMSlmI+cj5h7CtDdLYzJKJNkow6kEEg9RWZLcWXzEwuGPOQe9LYXUJaT7QzkY+QA9/eqcb9BODl7yVjQ1B59ZmRgsTXDE7nHDSE+tUBpl8JSn2WYsDj5UJqwrljuUDb7GvS/Cvi1dQ8nTJYAkiIAHByGAwPzrmxNaph6d6cbpfgdWChCvU5KsrN7dbnS+GYpYPDenRTRtHKkChlYYIPvWx2puOaUkDuPzr4ycuaTl3Ps4R5YqPYWjPFIDXLePNQez0MCG48mR3AyDgkd6ujSdWoqa6kV6qo05VH0Oo3r/eH504MOxr5/F4WbcZ5t3ruau48D3d3/akcLXplt5ImYxsxJUjHrXpYnKXRpufNe3keVhc5VeqqfI1fzPSd1G6mZpc15B7Y/NJTS6jqRUbXMK9ZF/OgCUmopIopRh0B/CoH1G3X+In6Cq76rH/AAo5osx2JZdIhkBMbMh/MVk3ttPYLvYhk9V/wq+dYfbhLc59zWZdR3N++ZWOOwHQVceZB6lRdVhPBdaeNStXbb5q59M0L4et3OZEDH3q5FpFpDg+Ug/CtebuLToUxf2xcoJV3DtmpQ4bpWP4m8M3FwBfaO6pcL99M8OP8aytPvNfhcRPbQyAdfmINCkiuW6ujp2B87imyox5HWpLZLyZQ0lusbY7tmrH2FzzJJn2FacyRmJpFitzdFpkBVV/WrkqCGd4+wPFRQxvaNviYg9wehp9xO0rrJswcYbFZO7lfoPoOXg0+X7lQJIGPWpjyhp9QMwnFyD71zfxL08XGhC8UfPbMHz7dD/MH8K6KTi4qXVLVNQ0eaCQZWSMofxGK2jLlnGRFSPNBxKuhXf2/Q7O4PLNCpb64FaQHFct4Fn3aHBExOUUxMPRkJFdUBUVI2k0FKXNBMco5qX0FRL1FPzzWRoSE7UzUBPFPfLDABpojkx9w0IRGzcVVmPNWnhm/uGqVwkq5zG35VSBk8TfJQ7VBCxK45zSy7wv3G/KqEUryTg1zd7MMkCtXULjaCDkVzV3Plq6KcRNgrbmqUcHNVYSS3FacFhdT48u3cj1xgVo3bcRuK26BT7VRnI5rSis5VhRXKqQADzmoZLCNvvSt+ArnTQzGZuaK0jp9tn+M/jRVcyEdVuIcketSrKcc0gUE9KkCL6VwFD0K4680Gk8tccUnTvTAcKevBoSMuu5SDThE1AFuM/LS7wKjXOzHemBHpDJ/NHpSO4KGsW/lvVuPLjkCR44471Siur5NQ8uRZnjA5cqAufbvVqm2rkuVnYzPG+hSXMUdzZW0f7vLSlQASK86hYkbC5VS3Ne3ugu7RopMgSJg/jXlXijQotDu44oGdo3BbLdq93K8Vdexlv0Pnc4wVn7eGz3MWdVDkRAso/ixTBHHKdtwzqntThMdixqoyTSyRtF1PPXtXuLax4CbTM1VENyW2sUB4yOoq8Llbhtscf4AVdghtr2GSO5k2SAfu8YwT71mWsYtLtleXGB1pqV211RrK0o8z3JtwRvmhVj6GqL2szSO6x/L1wO1XyYGfhck1OGCROi5VmGMetVexEanJ0IrZ57ixAICxRcEjiiC7+zyh4bl0dTwVbBrPH2qAtGASpOSO1W7K6gWORZYR5vQZ4xRbRlyjb3kei+H/El5Lppe6uA5VsA8lj+VaL+JJE6wzYPcRHFec29zd2bCeNggPTmup0PxKszeReuA5Pyt2NeFisvSk6kY3XY9vA5mpRjSqOz7nSWPip5LwwqHcR/6xWiKjHsa5r4mX4lurBoZAUMbHA9cjrXVi3mmlMlrqEcMP8AdeHfn8cjFcP4200Ncx3DTxH5dpCHArny+NNYqMlp/Xod2Yyf1WSlr/w5xhvJN454z0rcOvSQ3SXFg/2R1TblaxRaRs3DmpbqweG1W43ZU19JOMJfEfMKSTXLodBB451eCRTJf+aoPKsvWvUdKvW1TSoLvBXzUDYzXhOnrbSFzcE5A+UV2WmeNr7TrCK1jtEeOMYVi2OK8nMMAqqXsYpP7j1cDmHsJtV5Nrz1PTDCT3pv2bNc3oPjZNRuRb3cIgZujFsiugvNWjhG2BQ7H+I9K+dxFKeGdqisfSYavHFK9F3JBaj0p4tlHasb+0rtslpMD0CgVXe8dzlpGP1NcbxK6I7VhZvdnR+Wi9cUx54I85YHHpXPfaiTjNI8xI65qXin0RawndmxLqSgERLz6ms97kyMdzMTVHzqTcScjNYSqyludMKMYbF4SFTuViD7GmTBJjuYYf8AvDg1WErDp3pxmOOmaFNoHTuX7a7mhwrsJE/UVpR3EM33XGfQnmufEw9KcGB7VtHENbmE8MnsdGyjFAiBHFY1o1xLKscDtk+/AFdLEhjjAZtzY5OMZrphU5ldHJUpcjs2UTYMW3KAp+tKLSUAg7fzrQoq+ZmZgvpl0Z92Fx/vVZWym8l42A5HHNah4ppO7r09KpzbA4nRPDWq6bq2oM/kfY5p/OhCvypP3gRiupFme7AfSrhIpM0SqSk7smMVFWRXW0VTksTT/KjTnaPxqUnioJCT0qdygMoHAxTd5NMWMnk1KFAp6CE5NITgU4moXbmkAHrnim78cGl7VG1MCOeCKdcOin6jNZdx4d0ydtz24z/skr/KtbNNbpVKTWwGfDp1lZj9xbRqR3xk0Sykd6nkOBWbM5ziqWu4A8pPeoSSTTkQsamEGBzVXsBVK0Vb8taKOYRtA07OBUQPNP6iuUoozXEn2hkLMO4Ge1NzIyMQSQoyT6VPewGSMOn316UzTr2Hc8LHDld2D6DrXNOD5t9DohNcmxnzeIBoltdSTyCXZGXWNFJKnGckgcD9a5Oy+Mm6QfaLO0kTPPkXQVsf7r4JrqdfaHSreWWaAy2uC3ydVA7f59qytE0Tw54osPMu9KtZZwM+YUG517HI79jWtO60ZlU11R02k+MtK1QwIsogmm+7FKyhvpjNdGDXmNr8NLPSvEZ1K1EL2eBttJI8+WwwQysTxyK72yunMzW8hLOqBy2eue1XsQlcj1JttwvoeDVaZbmaPy4LgQuCPmK7uKsakN0qVEq4GTnIraDsTJXLEMmwlGlDsBzUGs2KX+mzxiJXkKELkd6rs1rZNuity0krc7Bkk+prTil3AnBHFXrCSnElpTi4s8OvLWexvBBOhSReop6SL8xc5PavSfEXhK31GWS/MjLKF7dK8unBjZlPY4r6jC4qOIjdb9T47G4KVCfK9nsTkOfmxgVE8UTRsWGXNLJc/ugp4+lU2u1jPBNdiZxwhJ7DYhLbTLIyfLWnG5usvnbisuW/e6UKF4Hemx3DxggHg9qr4tTWdOUld6M1xL5b8DcffFU5bR5C8wIHtVZrpgOgqH7XNI/lqcA9hRsKFGS1RfivDOyQzNhR74q1IYImxHuOKxOUfB6ipfNcDhjTsVKjd6HoHhrxlHp4a3vU82JhgMe31rE8Yaza3urIbGKOOIL82wdTXIyzv/eNIpZvmOT71zQw1KNb2sdzt9rVdFUpu6OgNzG0a+UFz3qNp8rtf7vpmstGO2opXOOtdGiOGOHV7F69kt/l8nr3q2L5JLZEwEI6nFZthpl5fxvJbwtIq9cUm1o2KOCGHBBqU4s0nRSSTLwuhCwZZTkHINdr4c16XUrdonOWTjd3Nebymtzwzqiad5pkYKDzk15mbwU8NLTVHqZN+7xcLPc9OjldRksaXzcjkA/UVyqeL7R22IxkY9FUZJq0NamPWyu8f9cG/wAK+DufoDgzfIjfrGv4cUnlIudq4/WsePV84LQTp/vRsP6VaTUElPyhs/Sm2TystOgA70zt1pyFn5PH1pXGO/NIZHgn2pw96XDEUbWFMTDIzUke93VEGWJwAKZs5BNbGhW6mSSduSnC1dOHNKxlUnyRbNXT7JbODBwZG5Zv6Vbppak3GvQUbKyPLlJyd2Popm6mu3Qepp2JHZLHJ6DpQTTN1KDQAuKTpQWppNACk5qMjJpxNJmmAAYFIaXcKazAd6AGO2BVdmyaWWTNRLyaaQEwPFNalBpDQBETg0hOaHpmeKAIZjway5MmStOY/LWbJ9/NaRAsRAAZp7NUcbfLQTSYgJ5ophPNFAGl9qgz/r4/++hUi3UB48+P/vsV57nmnK3NYFHoJurfGDPH/wB9isDVRHG/nwzoGByCGHX/AOuOK55jzUkVlJfK6J5fA53yqn/oRFTKPMrFRlyu50elSwXXheM6hewO7x7pWLAKrY+Yc9uuc1zei3sFvqh/sq7tp7RSW81bhSgHdSe3p+tVNe8OX6+FIo7OC1aee6fzi95EFKALgctt65yPzrJ8MaN5U19Be6W9tFE8Jt47CeKXzHcsMsVVx26Y49qlO2hT11Ol1r4v6RpGsyWAtpbpYsB5YnBGSAcD161bsfin4fvdskV1BAxGDHdExt+eMY/GsLW/A3hvUNXu5JrS6DxRB7m4j1KNApwOceXzycZPXHFQJ8IdCS4vR5+qTRxFPKjW4jVsFSxyTGcnjsBWmjRk+ZM7671yOV45ra8ga3ljDxupDA/jmqtrrDyXbK8haPb944C5rPXw/YWtpaWI0+98uOPCsbtOFCgnJ8vrgjj3rA1CCW11K4s7ZwqxTMgaQZO0H271005JxtYzkne56ALqOEhvNjO4Z+8OKltrogs893BgngBhwKwIdDsW0u3urjWBGJhtANuSAw6jOffrWRqWlyaferb3LB1wHjdD8rqehFJST0Hax6N9qtniIM8RBH98VxHjDQ4rqOOSw8neDlsMBkVfudCistKs703p8q4dFIMJBQEE5689PxqrqlgmnXzWiz+dtUZbZt5Ptk06FeVCfNEzr0IV4ckjze7/AHLGN2AZeCM1mTOvPzD869G8RfDVBdWUqag5+2uFP7jlOnOM89enFY2qfCu7tdei0y1vkuA8XmtM6eWqDnJPJ4GK92OZ05LXc8JZbUpvujG8NWEeqXLwNMid8k1PrukjSLlY/OR1bkEEV1Og+ANOt7iQ2viGKeVELOpgKdB/Dk81Su9Ngv2AkTce1Y/2py1NPhOn+zeanfaRxbsuPvD86l0pY5dWt0dwFZsE5rbk8LW/m7Arhv7uOantPD9tbTBxGS6+3Stp5pBrRGcMunez2NHXfCtrFaG6tJlLgZKbhzXFsCuQetd2YWYMpjbCjkEdKqPYWz9Yl/Kuejms4RtNXN62WRlK9N2OHdSeleieGtH0i+8NhpPLNwc5JYZBqpHp1qhGIFPtirXlRwjEdssI/wBkYzU18yc1aCt8y6OXqDvNpr0OZvdEuLa5kVVDIDwQR0qi2l3cnCxGuyCqx5ANPWNP7o/Kr/tedrOJn/ZUb3UjQ8BWTadpsyXZjQyMSAWHpWfrnhBrjUpbi2uYdshztLDinncCMYC08nJFcSx1SNR1I9Tslgqc6Spy6GJ/whF5I2DcW4H+/WpYeC7C1fGpSxzqf4d+B/Ora1j6xeQWssfnTRx56b2AzWeKzGvUpuPc1weX0adVS3sdRHBpunxlLGO1twepTAJ/Gnw3EYzmdD/wIVwv9oWp/wCXqDH/AF0FImp2LEqt5blh28wV4XIz6D2qSPQVukP/AC3T/voU7zojnM8f/fQrg47mFz8sqN9GBqcHI4OaOQn2h2nnwjnzk/76FKZ7c9ZY/wDvoVxWCBmkzgc0cg/aM7YXMAOfOj/76FL9oiA5mj/76FcQGBFbmiaNb6vY3rPO0dxGUS35G1nbdweO+3A+tNU7kSq23Nj7TEP+W0f/AH0K3tEmhSyZjNGNznHzivO0sFOkX9xJ5iz20kcYToPmJBz+Vb0VpZ6ZDFa3fnSXCqDL5TBQhPOOQckZ9q2owtK5z16l42O5F3bn/lvF/wB9il+1W/8Az3i/77FcPdadLDK/lfvYViEwccZQ9DipLS3s7tXhQzCZYmk8wkbSQMkYxn8c/hXXc4zs/tUH/PeL/vsU1rq3LD9/Fx/tiuThsLUNaQTtKJ7pQyspG1N33cjGT+YqO1sbaVbtJZZRcwxu2xVG35R3P/1qLgdf9qtx/wAt4v8AvsUhvYP+e8X/AH2K4yxtoJrW7nmSaTyQm1ImCk5OOpBqKBLKa8KyGeGH+EDDsTxxngfpSuB2/wBsgz/r4/8AvsUv2u3/AOe8X/fYrjjpif21cWYkYQwFyzkZO1ev402a1tXso7u3MqReb5UiyEMV4yCMAZ4zxTuB2X2u3/57x/8AfYppurf/AJ7x/wDfYrj2trWbT5rm285DAyhhIwIYNnpgDB46c0sVrZ3NvceQZxLBEZN7kbXAIyMYyOvqaVwOtN1B/wA94/8AvsUx7qDH+vj/AO+xXJ2FrZ3k0drmfz5AcSAgKpxnGMZI98im2ENleXMNq8FyZXbazrOoUDucFD0HvTuB0zXUH/PaP/vsULcwZ/10f/fYrl/sljHBLeSG4e2M5ihVWAZgOSSSMdCO1MubS1sL545mlki2q8ezClwwyMk5xwfQ0+YDrvtUH/PaP/voUhuoP+e0f/fYrk7u0tbWeBy832eaETKvG8ZyNuenbrj8KedLjuvsL2ZdFumZdszBim3qcgDIx7dqVwOma5g/57R/99CoftMAP+uj/wC+hXK3Iso2QRRXW0NyzsB5i+oG35f1qYW+nS6ZdXaw3URi2qhadWDOe2Ng7Ami4G9Lcwbf9dH/AN9Cs+W4hz/rY/8AvoVn2tvpd3FcuYLyNIITIzm4UjPQDGzuSO9c5J1qoyEdrHcw4/10f/fQpxuYf+e0f/fQrhgafmm2B2ZuYf8AnrH/AN9CiuKoouBe6Uqnmm9hSrWJRIeTU9raT3kvlQIWPUnso9SewqvUiSOqMquwVvvAHg/WgDTvfsl5ZLo6Soqw/NDO3CtLzuyeynOM+wqHR9OvLW31GA2LmYGEmPyy3y5bJwOo/Ss+T7hrOLsJpE3Hb6ZrKol8RpTb2O21GzvLjSPJS0aVUAxbvbOEOPRdnB+jVVfWLfSbrU31NzDFaTWxQgHLN5ZwvHTkVyhrP1QedEyyEsG65J5x0rPntqaezvozv7XW7HW7OY2LTSrevvkMasfKdSOMehbP4Y9KwNcjJ1i8kU8id/5mszw8Ps2l7YS0Y8w/dYitFgNre4rqpy2ZzzVm0dBDpfm+F9OiF3aqwkeVvNuFGA2CO/6VeSzsdTvbVDcRSWunRbWYuF85uTgZ7Zrh7dVMnIBx0yOlaC9SK1krMzR1OqXg1jQPNt44oZnvFzG9wCcY2Z56Dkfzq1JYR3Hiae8lmtmt41DqvnL87BRgfmK4aQYfI4qKKRjMQWOKXJdBc7z+1o10NdRmkV75ZZfKTP3WbHzY9ABVe7nht7m3gurmMLc6d9maZHDbH65OO1cx/wAsjVGT71KMRs6zS9KtLIzpqMulyq6MYn87c5IBxtweB9ai0iGPT7p1+22n2qe1DW0u4FY2PYk9DiuIuADdJn1q9HWsoabkKWp2UM12sl5FJqNr/a7RoIZzIpG3J3KG6Bqt214Bqg/0u1a8SxZbiXeoR5P4Bk8EjjNcCxOahn5AzSULjcrHoMOp37afo7teQebNcbbg70yydt3tjNc3rVstrrFzHGYzEzlo/LYMNpJx0rC3EFQDgVNuOBzT5LCUiw52pkdaiWSZl/eLtHakDEnk0l+SsIwSKaWtht6XJUapQR61VtgDGM1ZVF9KUkCZG3yZcvx6U+OdZBlTkUrwxscFQasW9vEi4WMCpbVihY5FIqnqWg22sRqZlUlehKg4rVSNB/CKmQADisZWZcW1qjhpfh/ZvnDyL/uqB/Sqcnw2tWPEs1ei7QTyKUovpWfKkX7R9TzP/hWsCthZGB68ir1l4LutPP8Aot9coO6gjafwINdwbSAXiOIxuERwfxFT7F9BTsg9o0cqun6knBUP79Kd9ivs825I9iK6javpRtHoKTiivbSOY+x3TcfZnH5VrWME8Xh3U4sbJnmgaNdwDHbvyR9MitHaPQUYHoKXIgdZsL0/bPDV1cgKmozvF50JIG9kJ+cfUEZ9xUk3latO17BdW6ead0sckoVon/iHuM56ZqIgY6CqSoiK+1FX963QAVcVZkOV0al88V3JthnQRWsCxqXODLjrgfUmp3t/sdg0drPavJKmZpROmcddijOfr61iCkJOasg30kgnn0+8a4iRII0WVGbDAp6DvnjpUensJrm/uXlgjE0UqqHmVTuboME/rWGCaQk7uvanYC/bRXCTSLDeRwupAOJwob6HODVq7KXurI0UsRKonmSs4RXYYyRnFY1KCaLDOhlkii1+7keeEwXYlRZEkDBQ3QnHTtVYxolhHp32mDzZrgOziQFEUAgZPTuax2JpuTSsBt6jH5cC2ttLb/ZUYZInQtI3TcQD0/kKW7hFpYNb2s9s6kBp5VnQtJj+EDOcD9awqKBG7DALSw3W1xatdTp8zm4QeUp/hAJzk9zVOyljtLK8uN6+ey+TEueRu+835cfjWdSGgDTi2XujJaCaKKaGdnAlcKGVgO57jFWilnqOpPK9xEbe2iSNVaQRmYqMcE4wMg81gGm0wNloDqGrH7bdW0abN3yTJtCjgIpzjNTpffZNctJ5mt0tYw0caRSrII1IIycE+uT61z9NNIDavLgpo80F3eR3U7zK0OyTzNgAOTntnI4qpqM8cen2dlDIrhV86Uqcgu3b8BgfnWaaYaLAaUs0Vv4fjt45Faa6kMkwU5KqvCqfxyfyrEkqY9KgeqQiPNOBqM04UwH5oppopAf/2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39" name="Group 5"/>
          <p:cNvGrpSpPr>
            <a:grpSpLocks noChangeAspect="1"/>
          </p:cNvGrpSpPr>
          <p:nvPr/>
        </p:nvGrpSpPr>
        <p:grpSpPr bwMode="auto">
          <a:xfrm>
            <a:off x="7813675" y="4283040"/>
            <a:ext cx="1143000" cy="685800"/>
            <a:chOff x="1530" y="-1431"/>
            <a:chExt cx="1800" cy="1081"/>
          </a:xfrm>
        </p:grpSpPr>
        <p:pic>
          <p:nvPicPr>
            <p:cNvPr id="40"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42"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49" name="矩形 48"/>
          <p:cNvSpPr/>
          <p:nvPr/>
        </p:nvSpPr>
        <p:spPr>
          <a:xfrm>
            <a:off x="2438400" y="942191"/>
            <a:ext cx="4572000" cy="3867725"/>
          </a:xfrm>
          <a:prstGeom prst="rect">
            <a:avLst/>
          </a:prstGeom>
        </p:spPr>
        <p:txBody>
          <a:bodyPr wrap="square">
            <a:spAutoFit/>
          </a:bodyPr>
          <a:lstStyle/>
          <a:p>
            <a:pPr algn="ctr" defTabSz="914400">
              <a:lnSpc>
                <a:spcPct val="200000"/>
              </a:lnSpc>
              <a:spcBef>
                <a:spcPct val="50000"/>
              </a:spcBef>
              <a:defRPr/>
            </a:pPr>
            <a:r>
              <a:rPr lang="zh-CN" altLang="en-US" sz="2000" b="1" dirty="0" smtClean="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目    录</a:t>
            </a:r>
            <a:endParaRPr lang="en-US" altLang="zh-CN" sz="2000" b="1" dirty="0" smtClean="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gn="ctr" defTabSz="914400">
              <a:lnSpc>
                <a:spcPts val="1300"/>
              </a:lnSpc>
              <a:spcBef>
                <a:spcPct val="50000"/>
              </a:spcBef>
              <a:defRPr/>
            </a:pPr>
            <a:endParaRPr lang="zh-CN" altLang="en-US" b="1" dirty="0" smtClean="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defTabSz="914400">
              <a:lnSpc>
                <a:spcPts val="3200"/>
              </a:lnSpc>
              <a:spcBef>
                <a:spcPct val="50000"/>
              </a:spcBef>
              <a:defRPr/>
            </a:pPr>
            <a:r>
              <a:rPr lang="zh-CN" altLang="en-US" dirty="0" smtClean="0">
                <a:solidFill>
                  <a:srgbClr val="000000"/>
                </a:solidFill>
                <a:latin typeface="微软雅黑" panose="020B0503020204020204" pitchFamily="34" charset="-122"/>
                <a:ea typeface="微软雅黑" panose="020B0503020204020204" pitchFamily="34" charset="-122"/>
              </a:rPr>
              <a:t>一、 </a:t>
            </a:r>
            <a:r>
              <a:rPr lang="zh-CN" altLang="en-US" spc="150" dirty="0" smtClean="0">
                <a:solidFill>
                  <a:srgbClr val="000000"/>
                </a:solidFill>
                <a:latin typeface="微软雅黑" panose="020B0503020204020204" pitchFamily="34" charset="-122"/>
                <a:ea typeface="微软雅黑" panose="020B0503020204020204" pitchFamily="34" charset="-122"/>
              </a:rPr>
              <a:t>背景	</a:t>
            </a:r>
          </a:p>
          <a:p>
            <a:pPr defTabSz="914400">
              <a:lnSpc>
                <a:spcPts val="3200"/>
              </a:lnSpc>
              <a:spcBef>
                <a:spcPct val="50000"/>
              </a:spcBef>
              <a:defRPr/>
            </a:pPr>
            <a:r>
              <a:rPr lang="zh-CN" altLang="en-US" spc="150" dirty="0" smtClean="0">
                <a:solidFill>
                  <a:srgbClr val="000000"/>
                </a:solidFill>
                <a:latin typeface="微软雅黑" panose="020B0503020204020204" pitchFamily="34" charset="-122"/>
                <a:ea typeface="微软雅黑" panose="020B0503020204020204" pitchFamily="34" charset="-122"/>
              </a:rPr>
              <a:t>二、 与防静电服装相关的标准	</a:t>
            </a:r>
          </a:p>
          <a:p>
            <a:pPr defTabSz="914400">
              <a:lnSpc>
                <a:spcPts val="3200"/>
              </a:lnSpc>
              <a:spcBef>
                <a:spcPct val="50000"/>
              </a:spcBef>
              <a:defRPr/>
            </a:pPr>
            <a:r>
              <a:rPr lang="zh-CN" altLang="en-US" spc="150" dirty="0" smtClean="0">
                <a:solidFill>
                  <a:srgbClr val="000000"/>
                </a:solidFill>
                <a:latin typeface="微软雅黑" panose="020B0503020204020204" pitchFamily="34" charset="-122"/>
                <a:ea typeface="微软雅黑" panose="020B0503020204020204" pitchFamily="34" charset="-122"/>
              </a:rPr>
              <a:t>三、 </a:t>
            </a:r>
            <a:r>
              <a:rPr lang="zh-CN" altLang="zh-CN" spc="150" dirty="0" smtClean="0">
                <a:solidFill>
                  <a:srgbClr val="000000"/>
                </a:solidFill>
                <a:latin typeface="微软雅黑" panose="020B0503020204020204" pitchFamily="34" charset="-122"/>
                <a:ea typeface="微软雅黑" panose="020B0503020204020204" pitchFamily="34" charset="-122"/>
              </a:rPr>
              <a:t>防静电服释放静电的机理</a:t>
            </a:r>
            <a:r>
              <a:rPr lang="zh-CN" altLang="en-US" spc="150" dirty="0" smtClean="0">
                <a:solidFill>
                  <a:srgbClr val="000000"/>
                </a:solidFill>
                <a:latin typeface="微软雅黑" panose="020B0503020204020204" pitchFamily="34" charset="-122"/>
                <a:ea typeface="微软雅黑" panose="020B0503020204020204" pitchFamily="34" charset="-122"/>
              </a:rPr>
              <a:t>及分类</a:t>
            </a:r>
          </a:p>
          <a:p>
            <a:pPr defTabSz="914400">
              <a:lnSpc>
                <a:spcPts val="3200"/>
              </a:lnSpc>
              <a:spcBef>
                <a:spcPct val="50000"/>
              </a:spcBef>
              <a:defRPr/>
            </a:pPr>
            <a:r>
              <a:rPr lang="zh-CN" altLang="en-US" spc="150" dirty="0" smtClean="0">
                <a:solidFill>
                  <a:srgbClr val="000000"/>
                </a:solidFill>
                <a:latin typeface="微软雅黑" panose="020B0503020204020204" pitchFamily="34" charset="-122"/>
                <a:ea typeface="微软雅黑" panose="020B0503020204020204" pitchFamily="34" charset="-122"/>
              </a:rPr>
              <a:t>四、 电子工业用防静电服的基本要求</a:t>
            </a:r>
            <a:endParaRPr lang="en-US" altLang="zh-CN" spc="150" dirty="0" smtClean="0">
              <a:solidFill>
                <a:srgbClr val="000000"/>
              </a:solidFill>
              <a:latin typeface="微软雅黑" panose="020B0503020204020204" pitchFamily="34" charset="-122"/>
              <a:ea typeface="微软雅黑" panose="020B0503020204020204" pitchFamily="34" charset="-122"/>
            </a:endParaRPr>
          </a:p>
          <a:p>
            <a:pPr defTabSz="914400">
              <a:lnSpc>
                <a:spcPts val="3200"/>
              </a:lnSpc>
              <a:spcBef>
                <a:spcPct val="50000"/>
              </a:spcBef>
              <a:defRPr/>
            </a:pPr>
            <a:r>
              <a:rPr lang="zh-CN" altLang="en-US" spc="150" dirty="0" smtClean="0">
                <a:solidFill>
                  <a:srgbClr val="000000"/>
                </a:solidFill>
                <a:latin typeface="微软雅黑" panose="020B0503020204020204" pitchFamily="34" charset="-122"/>
                <a:ea typeface="微软雅黑" panose="020B0503020204020204" pitchFamily="34" charset="-122"/>
              </a:rPr>
              <a:t>五、 </a:t>
            </a:r>
            <a:r>
              <a:rPr lang="en-US" altLang="zh-CN" spc="150" dirty="0" smtClean="0">
                <a:solidFill>
                  <a:srgbClr val="000000"/>
                </a:solidFill>
                <a:latin typeface="微软雅黑" panose="020B0503020204020204" pitchFamily="34" charset="-122"/>
                <a:ea typeface="微软雅黑" panose="020B0503020204020204" pitchFamily="34" charset="-122"/>
              </a:rPr>
              <a:t>T/ESD 001-2016 </a:t>
            </a:r>
            <a:r>
              <a:rPr lang="zh-CN" altLang="en-US" spc="150" dirty="0" smtClean="0">
                <a:solidFill>
                  <a:srgbClr val="000000"/>
                </a:solidFill>
                <a:latin typeface="微软雅黑" panose="020B0503020204020204" pitchFamily="34" charset="-122"/>
                <a:ea typeface="微软雅黑" panose="020B0503020204020204" pitchFamily="34" charset="-122"/>
              </a:rPr>
              <a:t>标准介绍</a:t>
            </a:r>
            <a:endParaRPr lang="en-US" altLang="zh-CN" spc="15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advTm="2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69"/>
          <p:cNvSpPr txBox="1"/>
          <p:nvPr/>
        </p:nvSpPr>
        <p:spPr>
          <a:xfrm>
            <a:off x="192691" y="99132"/>
            <a:ext cx="1331310"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使用</a:t>
            </a:r>
          </a:p>
        </p:txBody>
      </p:sp>
      <p:grpSp>
        <p:nvGrpSpPr>
          <p:cNvPr id="15" name="Group 5"/>
          <p:cNvGrpSpPr>
            <a:grpSpLocks noChangeAspect="1"/>
          </p:cNvGrpSpPr>
          <p:nvPr/>
        </p:nvGrpSpPr>
        <p:grpSpPr bwMode="auto">
          <a:xfrm>
            <a:off x="7813675" y="4283040"/>
            <a:ext cx="1143000" cy="685800"/>
            <a:chOff x="1530" y="-1431"/>
            <a:chExt cx="1800" cy="1081"/>
          </a:xfrm>
        </p:grpSpPr>
        <p:pic>
          <p:nvPicPr>
            <p:cNvPr id="16"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7"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8" name="矩形 17"/>
          <p:cNvSpPr/>
          <p:nvPr/>
        </p:nvSpPr>
        <p:spPr>
          <a:xfrm>
            <a:off x="736557" y="1045357"/>
            <a:ext cx="3583032"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五、</a:t>
            </a:r>
            <a:r>
              <a:rPr lang="en-US" altLang="zh-CN" dirty="0" smtClean="0">
                <a:latin typeface="微软雅黑 Light" pitchFamily="34" charset="-122"/>
                <a:ea typeface="微软雅黑 Light" pitchFamily="34" charset="-122"/>
              </a:rPr>
              <a:t>T/ESD 001-2016 </a:t>
            </a:r>
            <a:r>
              <a:rPr lang="zh-CN" altLang="en-US" dirty="0" smtClean="0">
                <a:latin typeface="微软雅黑 Light" pitchFamily="34" charset="-122"/>
                <a:ea typeface="微软雅黑 Light" pitchFamily="34" charset="-122"/>
              </a:rPr>
              <a:t>标准介绍：</a:t>
            </a:r>
            <a:endParaRPr lang="zh-CN" altLang="en-US" dirty="0">
              <a:latin typeface="微软雅黑 Light" pitchFamily="34" charset="-122"/>
              <a:ea typeface="微软雅黑 Light" pitchFamily="34" charset="-122"/>
            </a:endParaRPr>
          </a:p>
        </p:txBody>
      </p:sp>
      <p:sp>
        <p:nvSpPr>
          <p:cNvPr id="19" name="矩形 18"/>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8" name="矩形 7"/>
          <p:cNvSpPr/>
          <p:nvPr/>
        </p:nvSpPr>
        <p:spPr>
          <a:xfrm>
            <a:off x="803081" y="1734017"/>
            <a:ext cx="7323151" cy="1897122"/>
          </a:xfrm>
          <a:prstGeom prst="rect">
            <a:avLst/>
          </a:prstGeom>
        </p:spPr>
        <p:txBody>
          <a:bodyPr wrap="square">
            <a:spAutoFit/>
          </a:bodyPr>
          <a:lstStyle/>
          <a:p>
            <a:pPr>
              <a:lnSpc>
                <a:spcPct val="150000"/>
              </a:lnSpc>
            </a:pPr>
            <a:r>
              <a:rPr lang="en-US" altLang="zh-CN" sz="1600" b="1" dirty="0" smtClean="0">
                <a:latin typeface="微软雅黑 Light" pitchFamily="34" charset="-122"/>
                <a:ea typeface="微软雅黑 Light" pitchFamily="34" charset="-122"/>
              </a:rPr>
              <a:t>6.2</a:t>
            </a:r>
            <a:r>
              <a:rPr lang="zh-CN" altLang="en-US" sz="1600" b="1" dirty="0" smtClean="0">
                <a:latin typeface="微软雅黑 Light" pitchFamily="34" charset="-122"/>
                <a:ea typeface="微软雅黑 Light" pitchFamily="34" charset="-122"/>
              </a:rPr>
              <a:t>、检测程序</a:t>
            </a:r>
            <a:endParaRPr lang="en-US" altLang="zh-CN" sz="1600" b="1" dirty="0" smtClean="0">
              <a:latin typeface="微软雅黑 Light" pitchFamily="34" charset="-122"/>
              <a:ea typeface="微软雅黑 Light" pitchFamily="34" charset="-122"/>
            </a:endParaRPr>
          </a:p>
          <a:p>
            <a:pPr>
              <a:lnSpc>
                <a:spcPct val="150000"/>
              </a:lnSpc>
            </a:pPr>
            <a:r>
              <a:rPr lang="zh-CN" altLang="en-US" sz="1600" dirty="0" smtClean="0">
                <a:latin typeface="微软雅黑 Light" pitchFamily="34" charset="-122"/>
                <a:ea typeface="微软雅黑 Light" pitchFamily="34" charset="-122"/>
              </a:rPr>
              <a:t>对服装表面进行规定的摩擦后，使用非接触式电压测试仪测试其起电电压的数值。</a:t>
            </a:r>
          </a:p>
          <a:p>
            <a:pPr>
              <a:lnSpc>
                <a:spcPct val="150000"/>
              </a:lnSpc>
            </a:pPr>
            <a:r>
              <a:rPr lang="en-US" altLang="zh-CN" sz="1600" dirty="0" smtClean="0">
                <a:latin typeface="微软雅黑 Light" pitchFamily="34" charset="-122"/>
                <a:ea typeface="微软雅黑 Light" pitchFamily="34" charset="-122"/>
              </a:rPr>
              <a:t>6.2.1</a:t>
            </a:r>
            <a:r>
              <a:rPr lang="zh-CN" altLang="en-US" sz="1600" dirty="0" smtClean="0">
                <a:latin typeface="微软雅黑 Light" pitchFamily="34" charset="-122"/>
                <a:ea typeface="微软雅黑 Light" pitchFamily="34" charset="-122"/>
              </a:rPr>
              <a:t>、将非接触式电压测试仪接地，并按说明书进行调零，备用。</a:t>
            </a:r>
          </a:p>
          <a:p>
            <a:pPr>
              <a:lnSpc>
                <a:spcPct val="150000"/>
              </a:lnSpc>
            </a:pPr>
            <a:r>
              <a:rPr lang="en-US" altLang="zh-CN" sz="1600" dirty="0" smtClean="0">
                <a:latin typeface="微软雅黑 Light" pitchFamily="34" charset="-122"/>
                <a:ea typeface="微软雅黑 Light" pitchFamily="34" charset="-122"/>
              </a:rPr>
              <a:t>6.2.2</a:t>
            </a:r>
            <a:r>
              <a:rPr lang="zh-CN" altLang="en-US" sz="1600" dirty="0" smtClean="0">
                <a:latin typeface="微软雅黑 Light" pitchFamily="34" charset="-122"/>
                <a:ea typeface="微软雅黑 Light" pitchFamily="34" charset="-122"/>
              </a:rPr>
              <a:t>、将试样按图进行标记，然后将拉链或纽扣打开，内表面朝下，平铺于防静电台面上。</a:t>
            </a:r>
            <a:endParaRPr lang="zh-CN" altLang="en-US" sz="1600" dirty="0">
              <a:latin typeface="微软雅黑 Light" pitchFamily="34" charset="-122"/>
              <a:ea typeface="微软雅黑 Light" pitchFamily="34" charset="-122"/>
            </a:endParaRPr>
          </a:p>
        </p:txBody>
      </p:sp>
    </p:spTree>
  </p:cSld>
  <p:clrMapOvr>
    <a:masterClrMapping/>
  </p:clrMapOvr>
  <p:transition spd="med" advTm="2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69"/>
          <p:cNvSpPr txBox="1"/>
          <p:nvPr/>
        </p:nvSpPr>
        <p:spPr>
          <a:xfrm>
            <a:off x="192691" y="99132"/>
            <a:ext cx="1331310"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使用</a:t>
            </a:r>
          </a:p>
        </p:txBody>
      </p:sp>
      <p:grpSp>
        <p:nvGrpSpPr>
          <p:cNvPr id="12" name="Group 5"/>
          <p:cNvGrpSpPr>
            <a:grpSpLocks noChangeAspect="1"/>
          </p:cNvGrpSpPr>
          <p:nvPr/>
        </p:nvGrpSpPr>
        <p:grpSpPr bwMode="auto">
          <a:xfrm>
            <a:off x="7813675" y="4283040"/>
            <a:ext cx="1143000" cy="685800"/>
            <a:chOff x="1530" y="-1431"/>
            <a:chExt cx="1800" cy="1081"/>
          </a:xfrm>
        </p:grpSpPr>
        <p:pic>
          <p:nvPicPr>
            <p:cNvPr id="13"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4"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5" name="矩形 14"/>
          <p:cNvSpPr/>
          <p:nvPr/>
        </p:nvSpPr>
        <p:spPr>
          <a:xfrm>
            <a:off x="1205684" y="1040884"/>
            <a:ext cx="3583032"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五、</a:t>
            </a:r>
            <a:r>
              <a:rPr lang="en-US" altLang="zh-CN" dirty="0" smtClean="0">
                <a:latin typeface="微软雅黑 Light" pitchFamily="34" charset="-122"/>
                <a:ea typeface="微软雅黑 Light" pitchFamily="34" charset="-122"/>
              </a:rPr>
              <a:t>T/ESD 001-2016 </a:t>
            </a:r>
            <a:r>
              <a:rPr lang="zh-CN" altLang="en-US" dirty="0" smtClean="0">
                <a:latin typeface="微软雅黑 Light" pitchFamily="34" charset="-122"/>
                <a:ea typeface="微软雅黑 Light" pitchFamily="34" charset="-122"/>
              </a:rPr>
              <a:t>标准介绍：</a:t>
            </a:r>
            <a:endParaRPr lang="zh-CN" altLang="en-US" dirty="0">
              <a:latin typeface="微软雅黑 Light" pitchFamily="34" charset="-122"/>
              <a:ea typeface="微软雅黑 Light" pitchFamily="34" charset="-122"/>
            </a:endParaRPr>
          </a:p>
        </p:txBody>
      </p:sp>
      <p:sp>
        <p:nvSpPr>
          <p:cNvPr id="16" name="矩形 15"/>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grpSp>
        <p:nvGrpSpPr>
          <p:cNvPr id="8" name="组合 10"/>
          <p:cNvGrpSpPr>
            <a:grpSpLocks/>
          </p:cNvGrpSpPr>
          <p:nvPr/>
        </p:nvGrpSpPr>
        <p:grpSpPr bwMode="auto">
          <a:xfrm>
            <a:off x="2128838" y="1727200"/>
            <a:ext cx="5338762" cy="3130550"/>
            <a:chOff x="1699179" y="2388170"/>
            <a:chExt cx="6005859" cy="3736096"/>
          </a:xfrm>
        </p:grpSpPr>
        <p:pic>
          <p:nvPicPr>
            <p:cNvPr id="9" name="图片 2" descr="服装测试图"/>
            <p:cNvPicPr>
              <a:picLocks noChangeAspect="1" noChangeArrowheads="1"/>
            </p:cNvPicPr>
            <p:nvPr/>
          </p:nvPicPr>
          <p:blipFill>
            <a:blip r:embed="rId4"/>
            <a:srcRect l="7660" t="4851" r="7314" b="2020"/>
            <a:stretch>
              <a:fillRect/>
            </a:stretch>
          </p:blipFill>
          <p:spPr bwMode="auto">
            <a:xfrm>
              <a:off x="1699179" y="2388170"/>
              <a:ext cx="6005859" cy="3736096"/>
            </a:xfrm>
            <a:prstGeom prst="rect">
              <a:avLst/>
            </a:prstGeom>
            <a:noFill/>
            <a:ln w="9525">
              <a:noFill/>
              <a:miter lim="800000"/>
              <a:headEnd/>
              <a:tailEnd/>
            </a:ln>
          </p:spPr>
        </p:pic>
        <p:sp>
          <p:nvSpPr>
            <p:cNvPr id="10" name="文本框 3"/>
            <p:cNvSpPr txBox="1">
              <a:spLocks noChangeArrowheads="1"/>
            </p:cNvSpPr>
            <p:nvPr/>
          </p:nvSpPr>
          <p:spPr bwMode="auto">
            <a:xfrm>
              <a:off x="2416629" y="3211286"/>
              <a:ext cx="413657" cy="369332"/>
            </a:xfrm>
            <a:prstGeom prst="rect">
              <a:avLst/>
            </a:prstGeom>
            <a:noFill/>
            <a:ln w="9525">
              <a:noFill/>
              <a:miter lim="800000"/>
              <a:headEnd/>
              <a:tailEnd/>
            </a:ln>
          </p:spPr>
          <p:txBody>
            <a:bodyPr>
              <a:spAutoFit/>
            </a:bodyPr>
            <a:lstStyle/>
            <a:p>
              <a:r>
                <a:rPr lang="en-US" altLang="zh-CN">
                  <a:ea typeface="宋体" pitchFamily="2" charset="-122"/>
                </a:rPr>
                <a:t>A</a:t>
              </a:r>
              <a:endParaRPr lang="zh-CN" altLang="en-US">
                <a:ea typeface="宋体" pitchFamily="2" charset="-122"/>
              </a:endParaRPr>
            </a:p>
          </p:txBody>
        </p:sp>
        <p:sp>
          <p:nvSpPr>
            <p:cNvPr id="17" name="文本框 4"/>
            <p:cNvSpPr txBox="1">
              <a:spLocks noChangeArrowheads="1"/>
            </p:cNvSpPr>
            <p:nvPr/>
          </p:nvSpPr>
          <p:spPr bwMode="auto">
            <a:xfrm>
              <a:off x="6368143" y="3211286"/>
              <a:ext cx="402771" cy="369332"/>
            </a:xfrm>
            <a:prstGeom prst="rect">
              <a:avLst/>
            </a:prstGeom>
            <a:noFill/>
            <a:ln w="9525">
              <a:noFill/>
              <a:miter lim="800000"/>
              <a:headEnd/>
              <a:tailEnd/>
            </a:ln>
          </p:spPr>
          <p:txBody>
            <a:bodyPr>
              <a:spAutoFit/>
            </a:bodyPr>
            <a:lstStyle/>
            <a:p>
              <a:r>
                <a:rPr lang="en-US" altLang="zh-CN">
                  <a:ea typeface="宋体" pitchFamily="2" charset="-122"/>
                </a:rPr>
                <a:t>B</a:t>
              </a:r>
              <a:endParaRPr lang="zh-CN" altLang="en-US">
                <a:ea typeface="宋体" pitchFamily="2" charset="-122"/>
              </a:endParaRPr>
            </a:p>
          </p:txBody>
        </p:sp>
        <p:sp>
          <p:nvSpPr>
            <p:cNvPr id="18" name="文本框 8"/>
            <p:cNvSpPr txBox="1">
              <a:spLocks noChangeArrowheads="1"/>
            </p:cNvSpPr>
            <p:nvPr/>
          </p:nvSpPr>
          <p:spPr bwMode="auto">
            <a:xfrm>
              <a:off x="3962400" y="3712029"/>
              <a:ext cx="425723" cy="369332"/>
            </a:xfrm>
            <a:prstGeom prst="rect">
              <a:avLst/>
            </a:prstGeom>
            <a:noFill/>
            <a:ln w="9525">
              <a:noFill/>
              <a:miter lim="800000"/>
              <a:headEnd/>
              <a:tailEnd/>
            </a:ln>
          </p:spPr>
          <p:txBody>
            <a:bodyPr>
              <a:spAutoFit/>
            </a:bodyPr>
            <a:lstStyle/>
            <a:p>
              <a:r>
                <a:rPr lang="en-US" altLang="zh-CN">
                  <a:ea typeface="宋体" pitchFamily="2" charset="-122"/>
                </a:rPr>
                <a:t>C</a:t>
              </a:r>
              <a:endParaRPr lang="zh-CN" altLang="en-US">
                <a:ea typeface="宋体" pitchFamily="2" charset="-122"/>
              </a:endParaRPr>
            </a:p>
          </p:txBody>
        </p:sp>
        <p:sp>
          <p:nvSpPr>
            <p:cNvPr id="19" name="文本框 9"/>
            <p:cNvSpPr txBox="1">
              <a:spLocks noChangeArrowheads="1"/>
            </p:cNvSpPr>
            <p:nvPr/>
          </p:nvSpPr>
          <p:spPr bwMode="auto">
            <a:xfrm>
              <a:off x="4873897" y="3690255"/>
              <a:ext cx="318589" cy="369332"/>
            </a:xfrm>
            <a:prstGeom prst="rect">
              <a:avLst/>
            </a:prstGeom>
            <a:noFill/>
            <a:ln w="9525">
              <a:noFill/>
              <a:miter lim="800000"/>
              <a:headEnd/>
              <a:tailEnd/>
            </a:ln>
          </p:spPr>
          <p:txBody>
            <a:bodyPr>
              <a:spAutoFit/>
            </a:bodyPr>
            <a:lstStyle/>
            <a:p>
              <a:r>
                <a:rPr lang="en-US" altLang="zh-CN" dirty="0">
                  <a:ea typeface="宋体" pitchFamily="2" charset="-122"/>
                </a:rPr>
                <a:t>D</a:t>
              </a:r>
              <a:endParaRPr lang="zh-CN" altLang="en-US" dirty="0">
                <a:ea typeface="宋体" pitchFamily="2" charset="-122"/>
              </a:endParaRPr>
            </a:p>
          </p:txBody>
        </p:sp>
      </p:grpSp>
    </p:spTree>
  </p:cSld>
  <p:clrMapOvr>
    <a:masterClrMapping/>
  </p:clrMapOvr>
  <p:transition spd="med" advTm="2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9"/>
          <p:cNvSpPr txBox="1"/>
          <p:nvPr/>
        </p:nvSpPr>
        <p:spPr>
          <a:xfrm>
            <a:off x="192691" y="99132"/>
            <a:ext cx="1331310"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兑现</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8" name="Group 5"/>
          <p:cNvGrpSpPr>
            <a:grpSpLocks noChangeAspect="1"/>
          </p:cNvGrpSpPr>
          <p:nvPr/>
        </p:nvGrpSpPr>
        <p:grpSpPr bwMode="auto">
          <a:xfrm>
            <a:off x="7813675" y="4283040"/>
            <a:ext cx="1143000" cy="685800"/>
            <a:chOff x="1530" y="-1431"/>
            <a:chExt cx="1800" cy="1081"/>
          </a:xfrm>
        </p:grpSpPr>
        <p:pic>
          <p:nvPicPr>
            <p:cNvPr id="9"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0"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1" name="矩形 10"/>
          <p:cNvSpPr/>
          <p:nvPr/>
        </p:nvSpPr>
        <p:spPr>
          <a:xfrm>
            <a:off x="728605" y="953420"/>
            <a:ext cx="3583032"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五、</a:t>
            </a:r>
            <a:r>
              <a:rPr lang="en-US" altLang="zh-CN" dirty="0" smtClean="0">
                <a:latin typeface="微软雅黑 Light" pitchFamily="34" charset="-122"/>
                <a:ea typeface="微软雅黑 Light" pitchFamily="34" charset="-122"/>
              </a:rPr>
              <a:t>T/ESD 001-2016 </a:t>
            </a:r>
            <a:r>
              <a:rPr lang="zh-CN" altLang="en-US" dirty="0" smtClean="0">
                <a:latin typeface="微软雅黑 Light" pitchFamily="34" charset="-122"/>
                <a:ea typeface="微软雅黑 Light" pitchFamily="34" charset="-122"/>
              </a:rPr>
              <a:t>标准介绍：</a:t>
            </a:r>
            <a:endParaRPr lang="zh-CN" altLang="en-US" dirty="0">
              <a:latin typeface="微软雅黑 Light" pitchFamily="34" charset="-122"/>
              <a:ea typeface="微软雅黑 Light" pitchFamily="34" charset="-122"/>
            </a:endParaRPr>
          </a:p>
        </p:txBody>
      </p:sp>
      <p:sp>
        <p:nvSpPr>
          <p:cNvPr id="12" name="矩形 11"/>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13" name="矩形 12"/>
          <p:cNvSpPr/>
          <p:nvPr/>
        </p:nvSpPr>
        <p:spPr>
          <a:xfrm>
            <a:off x="728605" y="1439701"/>
            <a:ext cx="7731583" cy="2739661"/>
          </a:xfrm>
          <a:prstGeom prst="rect">
            <a:avLst/>
          </a:prstGeom>
        </p:spPr>
        <p:txBody>
          <a:bodyPr wrap="square">
            <a:spAutoFit/>
          </a:bodyPr>
          <a:lstStyle/>
          <a:p>
            <a:pPr>
              <a:lnSpc>
                <a:spcPts val="3000"/>
              </a:lnSpc>
            </a:pPr>
            <a:r>
              <a:rPr lang="en-US" altLang="zh-CN" sz="1600" dirty="0" smtClean="0">
                <a:latin typeface="微软雅黑 Light" pitchFamily="34" charset="-122"/>
                <a:ea typeface="微软雅黑 Light" pitchFamily="34" charset="-122"/>
              </a:rPr>
              <a:t>6.2.3</a:t>
            </a:r>
            <a:r>
              <a:rPr lang="zh-CN" altLang="en-US" sz="1600" dirty="0" smtClean="0">
                <a:latin typeface="微软雅黑 Light" pitchFamily="34" charset="-122"/>
                <a:ea typeface="微软雅黑 Light" pitchFamily="34" charset="-122"/>
              </a:rPr>
              <a:t>、测试人员应穿着合适的防静电服装以防止对测试结果造成干扰。</a:t>
            </a:r>
          </a:p>
          <a:p>
            <a:pPr>
              <a:lnSpc>
                <a:spcPts val="3000"/>
              </a:lnSpc>
            </a:pPr>
            <a:r>
              <a:rPr lang="en-US" altLang="zh-CN" sz="1600" dirty="0" smtClean="0">
                <a:latin typeface="微软雅黑 Light" pitchFamily="34" charset="-122"/>
                <a:ea typeface="微软雅黑 Light" pitchFamily="34" charset="-122"/>
              </a:rPr>
              <a:t>6.2.4</a:t>
            </a:r>
            <a:r>
              <a:rPr lang="zh-CN" altLang="en-US" sz="1600" dirty="0" smtClean="0">
                <a:latin typeface="微软雅黑 Light" pitchFamily="34" charset="-122"/>
                <a:ea typeface="微软雅黑 Light" pitchFamily="34" charset="-122"/>
              </a:rPr>
              <a:t>、在服装表面选取</a:t>
            </a:r>
            <a:r>
              <a:rPr lang="en-US" altLang="zh-CN" sz="1600" dirty="0" smtClean="0">
                <a:latin typeface="微软雅黑 Light" pitchFamily="34" charset="-122"/>
                <a:ea typeface="微软雅黑 Light" pitchFamily="34" charset="-122"/>
              </a:rPr>
              <a:t>A</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B</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C</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D</a:t>
            </a:r>
            <a:r>
              <a:rPr lang="zh-CN" altLang="en-US" sz="1600" dirty="0" smtClean="0">
                <a:latin typeface="微软雅黑 Light" pitchFamily="34" charset="-122"/>
                <a:ea typeface="微软雅黑 Light" pitchFamily="34" charset="-122"/>
              </a:rPr>
              <a:t>部位作为测试点，手持摩擦布以适当力度，进行单向摩擦</a:t>
            </a:r>
            <a:r>
              <a:rPr lang="en-US" altLang="zh-CN" sz="1600" dirty="0" smtClean="0">
                <a:latin typeface="微软雅黑 Light" pitchFamily="34" charset="-122"/>
                <a:ea typeface="微软雅黑 Light" pitchFamily="34" charset="-122"/>
              </a:rPr>
              <a:t>20</a:t>
            </a:r>
            <a:r>
              <a:rPr lang="zh-CN" altLang="en-US" sz="1600" dirty="0" smtClean="0">
                <a:latin typeface="微软雅黑 Light" pitchFamily="34" charset="-122"/>
                <a:ea typeface="微软雅黑 Light" pitchFamily="34" charset="-122"/>
              </a:rPr>
              <a:t>次，摩擦速度为</a:t>
            </a:r>
            <a:r>
              <a:rPr lang="en-US" altLang="zh-CN" sz="1600" dirty="0" smtClean="0">
                <a:latin typeface="微软雅黑 Light" pitchFamily="34" charset="-122"/>
                <a:ea typeface="微软雅黑 Light" pitchFamily="34" charset="-122"/>
              </a:rPr>
              <a:t>1</a:t>
            </a:r>
            <a:r>
              <a:rPr lang="zh-CN" altLang="en-US" sz="1600" dirty="0" smtClean="0">
                <a:latin typeface="微软雅黑 Light" pitchFamily="34" charset="-122"/>
                <a:ea typeface="微软雅黑 Light" pitchFamily="34" charset="-122"/>
              </a:rPr>
              <a:t>次</a:t>
            </a:r>
            <a:r>
              <a:rPr lang="en-US" altLang="zh-CN" sz="1600" dirty="0" smtClean="0">
                <a:latin typeface="微软雅黑 Light" pitchFamily="34" charset="-122"/>
                <a:ea typeface="微软雅黑 Light" pitchFamily="34" charset="-122"/>
              </a:rPr>
              <a:t>/s</a:t>
            </a:r>
            <a:r>
              <a:rPr lang="zh-CN" altLang="en-US" sz="1600" dirty="0" smtClean="0">
                <a:latin typeface="微软雅黑 Light" pitchFamily="34" charset="-122"/>
                <a:ea typeface="微软雅黑 Light" pitchFamily="34" charset="-122"/>
              </a:rPr>
              <a:t>。</a:t>
            </a:r>
          </a:p>
          <a:p>
            <a:pPr>
              <a:lnSpc>
                <a:spcPts val="3000"/>
              </a:lnSpc>
            </a:pPr>
            <a:r>
              <a:rPr lang="en-US" altLang="zh-CN" sz="1600" dirty="0" smtClean="0">
                <a:latin typeface="微软雅黑 Light" pitchFamily="34" charset="-122"/>
                <a:ea typeface="微软雅黑 Light" pitchFamily="34" charset="-122"/>
              </a:rPr>
              <a:t>6.2.5</a:t>
            </a:r>
            <a:r>
              <a:rPr lang="zh-CN" altLang="en-US" sz="1600" dirty="0" smtClean="0">
                <a:latin typeface="微软雅黑 Light" pitchFamily="34" charset="-122"/>
                <a:ea typeface="微软雅黑 Light" pitchFamily="34" charset="-122"/>
              </a:rPr>
              <a:t>、摩擦结束后，用经过调零的非接触式电压测试仪迅速对准服装被摩擦区域的中心部位，注意按仪器说明书的要求保持其探头与被测部位的距离，读出</a:t>
            </a:r>
            <a:r>
              <a:rPr lang="en-US" altLang="zh-CN" sz="1600" dirty="0" smtClean="0">
                <a:latin typeface="微软雅黑 Light" pitchFamily="34" charset="-122"/>
                <a:ea typeface="微软雅黑 Light" pitchFamily="34" charset="-122"/>
              </a:rPr>
              <a:t>15s±1s</a:t>
            </a:r>
            <a:r>
              <a:rPr lang="zh-CN" altLang="en-US" sz="1600" dirty="0" smtClean="0">
                <a:latin typeface="微软雅黑 Light" pitchFamily="34" charset="-122"/>
                <a:ea typeface="微软雅黑 Light" pitchFamily="34" charset="-122"/>
              </a:rPr>
              <a:t>内的最大电压值并记录。</a:t>
            </a:r>
          </a:p>
          <a:p>
            <a:pPr>
              <a:lnSpc>
                <a:spcPts val="3000"/>
              </a:lnSpc>
            </a:pPr>
            <a:r>
              <a:rPr lang="en-US" altLang="zh-CN" sz="1600" dirty="0" smtClean="0">
                <a:latin typeface="微软雅黑 Light" pitchFamily="34" charset="-122"/>
                <a:ea typeface="微软雅黑 Light" pitchFamily="34" charset="-122"/>
              </a:rPr>
              <a:t>6.2.6</a:t>
            </a:r>
            <a:r>
              <a:rPr lang="zh-CN" altLang="en-US" sz="1600" dirty="0" smtClean="0">
                <a:latin typeface="微软雅黑 Light" pitchFamily="34" charset="-122"/>
                <a:ea typeface="微软雅黑 Light" pitchFamily="34" charset="-122"/>
              </a:rPr>
              <a:t>、以所有结果的最大值作为最终检测结果。</a:t>
            </a:r>
            <a:endParaRPr lang="zh-CN" altLang="en-US" sz="1600" dirty="0">
              <a:latin typeface="微软雅黑 Light" pitchFamily="34" charset="-122"/>
              <a:ea typeface="微软雅黑 Light" pitchFamily="34" charset="-122"/>
            </a:endParaRPr>
          </a:p>
        </p:txBody>
      </p:sp>
    </p:spTree>
  </p:cSld>
  <p:clrMapOvr>
    <a:masterClrMapping/>
  </p:clrMapOvr>
  <p:transition spd="med" advTm="2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114033"/>
            <a:ext cx="6790174" cy="2914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sp>
        <p:nvSpPr>
          <p:cNvPr id="3" name="Text Placeholder 3"/>
          <p:cNvSpPr txBox="1"/>
          <p:nvPr/>
        </p:nvSpPr>
        <p:spPr>
          <a:xfrm>
            <a:off x="1156099" y="1910955"/>
            <a:ext cx="1231106" cy="1177528"/>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endParaRPr lang="en-US" sz="8625" dirty="0">
              <a:solidFill>
                <a:srgbClr val="0081C8"/>
              </a:solidFill>
              <a:latin typeface="+mn-ea"/>
              <a:cs typeface="Arial" panose="020B0604020202020204" pitchFamily="34" charset="0"/>
            </a:endParaRPr>
          </a:p>
        </p:txBody>
      </p:sp>
      <p:grpSp>
        <p:nvGrpSpPr>
          <p:cNvPr id="11" name="Group 5"/>
          <p:cNvGrpSpPr>
            <a:grpSpLocks noChangeAspect="1"/>
          </p:cNvGrpSpPr>
          <p:nvPr/>
        </p:nvGrpSpPr>
        <p:grpSpPr bwMode="auto">
          <a:xfrm>
            <a:off x="7813675" y="4283040"/>
            <a:ext cx="1143000" cy="685800"/>
            <a:chOff x="1530" y="-1431"/>
            <a:chExt cx="1800" cy="1081"/>
          </a:xfrm>
        </p:grpSpPr>
        <p:pic>
          <p:nvPicPr>
            <p:cNvPr id="12"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3"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7" name="矩形 6"/>
          <p:cNvSpPr/>
          <p:nvPr/>
        </p:nvSpPr>
        <p:spPr>
          <a:xfrm>
            <a:off x="1955800" y="1513185"/>
            <a:ext cx="4572000" cy="1154162"/>
          </a:xfrm>
          <a:prstGeom prst="rect">
            <a:avLst/>
          </a:prstGeom>
        </p:spPr>
        <p:txBody>
          <a:bodyPr>
            <a:spAutoFit/>
          </a:bodyPr>
          <a:lstStyle/>
          <a:p>
            <a:r>
              <a:rPr lang="zh-CN" altLang="en-US" sz="2300" b="1" i="1" dirty="0" smtClean="0">
                <a:solidFill>
                  <a:srgbClr val="00AEEF"/>
                </a:solidFill>
                <a:latin typeface="微软雅黑" pitchFamily="34" charset="-122"/>
                <a:ea typeface="微软雅黑" pitchFamily="34" charset="-122"/>
              </a:rPr>
              <a:t>介绍完毕</a:t>
            </a:r>
            <a:br>
              <a:rPr lang="zh-CN" altLang="en-US" sz="2300" b="1" i="1" dirty="0" smtClean="0">
                <a:solidFill>
                  <a:srgbClr val="00AEEF"/>
                </a:solidFill>
                <a:latin typeface="微软雅黑" pitchFamily="34" charset="-122"/>
                <a:ea typeface="微软雅黑" pitchFamily="34" charset="-122"/>
              </a:rPr>
            </a:br>
            <a:r>
              <a:rPr lang="zh-CN" altLang="en-US" sz="2300" b="1" i="1" dirty="0" smtClean="0">
                <a:solidFill>
                  <a:srgbClr val="00AEEF"/>
                </a:solidFill>
                <a:latin typeface="微软雅黑" pitchFamily="34" charset="-122"/>
                <a:ea typeface="微软雅黑" pitchFamily="34" charset="-122"/>
              </a:rPr>
              <a:t/>
            </a:r>
            <a:br>
              <a:rPr lang="zh-CN" altLang="en-US" sz="2300" b="1" i="1" dirty="0" smtClean="0">
                <a:solidFill>
                  <a:srgbClr val="00AEEF"/>
                </a:solidFill>
                <a:latin typeface="微软雅黑" pitchFamily="34" charset="-122"/>
                <a:ea typeface="微软雅黑" pitchFamily="34" charset="-122"/>
              </a:rPr>
            </a:br>
            <a:r>
              <a:rPr lang="zh-CN" altLang="en-US" sz="2300" b="1" i="1" dirty="0" smtClean="0">
                <a:solidFill>
                  <a:srgbClr val="00AEEF"/>
                </a:solidFill>
                <a:latin typeface="微软雅黑" pitchFamily="34" charset="-122"/>
                <a:ea typeface="微软雅黑" pitchFamily="34" charset="-122"/>
              </a:rPr>
              <a:t>		敬请批评指正！</a:t>
            </a:r>
            <a:endParaRPr lang="zh-CN" altLang="en-US" sz="2300" b="1" i="1" dirty="0">
              <a:solidFill>
                <a:srgbClr val="00AEEF"/>
              </a:solidFill>
              <a:latin typeface="微软雅黑" pitchFamily="34" charset="-122"/>
              <a:ea typeface="微软雅黑" pitchFamily="34" charset="-122"/>
            </a:endParaRPr>
          </a:p>
        </p:txBody>
      </p:sp>
      <p:sp>
        <p:nvSpPr>
          <p:cNvPr id="8" name="矩形 7"/>
          <p:cNvSpPr/>
          <p:nvPr/>
        </p:nvSpPr>
        <p:spPr>
          <a:xfrm>
            <a:off x="1658084" y="4088560"/>
            <a:ext cx="3692036" cy="755591"/>
          </a:xfrm>
          <a:prstGeom prst="rect">
            <a:avLst/>
          </a:prstGeom>
        </p:spPr>
        <p:txBody>
          <a:bodyPr wrap="none">
            <a:spAutoFit/>
          </a:bodyPr>
          <a:lstStyle/>
          <a:p>
            <a:pPr>
              <a:lnSpc>
                <a:spcPct val="150000"/>
              </a:lnSpc>
            </a:pPr>
            <a:r>
              <a:rPr lang="zh-CN" altLang="en-US" spc="300" dirty="0" smtClean="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上海晨隆静电科技有限公司</a:t>
            </a:r>
            <a:endParaRPr lang="en-US" altLang="zh-CN" spc="300" dirty="0" smtClean="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endParaRPr>
          </a:p>
          <a:p>
            <a:pPr>
              <a:lnSpc>
                <a:spcPct val="150000"/>
              </a:lnSpc>
            </a:pPr>
            <a:r>
              <a:rPr lang="en-US" altLang="zh-CN" sz="1200" spc="200" dirty="0" smtClean="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13901795073      1366147428@qq.com</a:t>
            </a:r>
            <a:endParaRPr lang="zh-CN" altLang="en-US" sz="1200" dirty="0"/>
          </a:p>
        </p:txBody>
      </p:sp>
      <p:cxnSp>
        <p:nvCxnSpPr>
          <p:cNvPr id="16" name="Straight Connector 13"/>
          <p:cNvCxnSpPr>
            <a:cxnSpLocks noChangeShapeType="1"/>
          </p:cNvCxnSpPr>
          <p:nvPr/>
        </p:nvCxnSpPr>
        <p:spPr bwMode="auto">
          <a:xfrm rot="10800000">
            <a:off x="2" y="3913744"/>
            <a:ext cx="6705599" cy="23256"/>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
        <p:nvSpPr>
          <p:cNvPr id="18" name="矩形 17"/>
          <p:cNvSpPr/>
          <p:nvPr/>
        </p:nvSpPr>
        <p:spPr>
          <a:xfrm>
            <a:off x="-12699" y="3175"/>
            <a:ext cx="9144000"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cxnSp>
        <p:nvCxnSpPr>
          <p:cNvPr id="25" name="Straight Connector 13"/>
          <p:cNvCxnSpPr>
            <a:cxnSpLocks noChangeShapeType="1"/>
          </p:cNvCxnSpPr>
          <p:nvPr/>
        </p:nvCxnSpPr>
        <p:spPr bwMode="auto">
          <a:xfrm rot="10800000">
            <a:off x="2" y="3812144"/>
            <a:ext cx="5956299" cy="35956"/>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869" y="4556101"/>
            <a:ext cx="260980" cy="260980"/>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6158" t="21457" r="56346" b="22202"/>
          <a:stretch/>
        </p:blipFill>
        <p:spPr>
          <a:xfrm flipV="1">
            <a:off x="3004993" y="4587904"/>
            <a:ext cx="239591" cy="180000"/>
          </a:xfrm>
          <a:prstGeom prst="rect">
            <a:avLst/>
          </a:prstGeom>
        </p:spPr>
      </p:pic>
    </p:spTree>
  </p:cSld>
  <p:clrMapOvr>
    <a:masterClrMapping/>
  </p:clrMapOvr>
  <p:transition spd="med" advTm="2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114033"/>
            <a:ext cx="6790174" cy="2914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Group 5"/>
          <p:cNvGrpSpPr>
            <a:grpSpLocks noChangeAspect="1"/>
          </p:cNvGrpSpPr>
          <p:nvPr/>
        </p:nvGrpSpPr>
        <p:grpSpPr bwMode="auto">
          <a:xfrm>
            <a:off x="7813675" y="4283040"/>
            <a:ext cx="1143000" cy="685800"/>
            <a:chOff x="1530" y="-1431"/>
            <a:chExt cx="1800" cy="1081"/>
          </a:xfrm>
        </p:grpSpPr>
        <p:pic>
          <p:nvPicPr>
            <p:cNvPr id="9"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0"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3" name="矩形 12"/>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15" name="矩形 14"/>
          <p:cNvSpPr/>
          <p:nvPr/>
        </p:nvSpPr>
        <p:spPr>
          <a:xfrm>
            <a:off x="1286386" y="964684"/>
            <a:ext cx="1338828"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一、背景：</a:t>
            </a:r>
            <a:endParaRPr lang="zh-CN" altLang="en-US" dirty="0">
              <a:latin typeface="微软雅黑 Light" pitchFamily="34" charset="-122"/>
              <a:ea typeface="微软雅黑 Light" pitchFamily="34" charset="-122"/>
            </a:endParaRPr>
          </a:p>
        </p:txBody>
      </p:sp>
      <p:sp>
        <p:nvSpPr>
          <p:cNvPr id="18" name="矩形 17"/>
          <p:cNvSpPr/>
          <p:nvPr/>
        </p:nvSpPr>
        <p:spPr>
          <a:xfrm>
            <a:off x="1409700" y="1295400"/>
            <a:ext cx="5499100" cy="3211135"/>
          </a:xfrm>
          <a:prstGeom prst="rect">
            <a:avLst/>
          </a:prstGeom>
        </p:spPr>
        <p:txBody>
          <a:bodyPr wrap="square">
            <a:spAutoFit/>
          </a:bodyPr>
          <a:lstStyle/>
          <a:p>
            <a:pPr marL="342900" indent="-342900">
              <a:lnSpc>
                <a:spcPts val="3200"/>
              </a:lnSpc>
              <a:buFont typeface="Wingdings" pitchFamily="2" charset="2"/>
              <a:buChar char="Ø"/>
            </a:pPr>
            <a:r>
              <a:rPr lang="zh-CN" altLang="en-US" sz="1600" dirty="0" smtClean="0">
                <a:latin typeface="微软雅黑 Light" pitchFamily="34" charset="-122"/>
                <a:ea typeface="微软雅黑 Light" pitchFamily="34" charset="-122"/>
              </a:rPr>
              <a:t>近十多年来国内防静电纺织品产业的快速发展；</a:t>
            </a:r>
            <a:endParaRPr lang="en-US" altLang="zh-CN" sz="1600" dirty="0" smtClean="0">
              <a:latin typeface="微软雅黑 Light" pitchFamily="34" charset="-122"/>
              <a:ea typeface="微软雅黑 Light" pitchFamily="34" charset="-122"/>
            </a:endParaRPr>
          </a:p>
          <a:p>
            <a:pPr marL="342900" indent="-342900">
              <a:buFont typeface="Wingdings" pitchFamily="2" charset="2"/>
              <a:buChar char="Ø"/>
            </a:pPr>
            <a:endParaRPr lang="en-US" altLang="zh-CN" sz="1600" dirty="0" smtClean="0">
              <a:latin typeface="微软雅黑 Light" pitchFamily="34" charset="-122"/>
              <a:ea typeface="微软雅黑 Light" pitchFamily="34" charset="-122"/>
            </a:endParaRPr>
          </a:p>
          <a:p>
            <a:pPr marL="342900" indent="-342900">
              <a:buFont typeface="Wingdings" pitchFamily="2" charset="2"/>
              <a:buChar char="Ø"/>
            </a:pPr>
            <a:endParaRPr lang="en-US" altLang="zh-CN" sz="1600" dirty="0" smtClean="0">
              <a:latin typeface="微软雅黑 Light" pitchFamily="34" charset="-122"/>
              <a:ea typeface="微软雅黑 Light" pitchFamily="34" charset="-122"/>
            </a:endParaRPr>
          </a:p>
          <a:p>
            <a:pPr marL="342900" indent="-342900">
              <a:buFont typeface="Wingdings" pitchFamily="2" charset="2"/>
              <a:buChar char="Ø"/>
            </a:pPr>
            <a:endParaRPr lang="en-US" altLang="zh-CN" sz="1600" dirty="0" smtClean="0">
              <a:latin typeface="微软雅黑 Light" pitchFamily="34" charset="-122"/>
              <a:ea typeface="微软雅黑 Light" pitchFamily="34" charset="-122"/>
            </a:endParaRPr>
          </a:p>
          <a:p>
            <a:pPr marL="342900" indent="-342900">
              <a:buFont typeface="Wingdings" pitchFamily="2" charset="2"/>
              <a:buChar char="Ø"/>
            </a:pPr>
            <a:endParaRPr lang="en-US" altLang="zh-CN" sz="1600" dirty="0" smtClean="0">
              <a:latin typeface="微软雅黑 Light" pitchFamily="34" charset="-122"/>
              <a:ea typeface="微软雅黑 Light" pitchFamily="34" charset="-122"/>
            </a:endParaRPr>
          </a:p>
          <a:p>
            <a:pPr marL="342900" indent="-342900">
              <a:buFont typeface="Wingdings" pitchFamily="2" charset="2"/>
              <a:buChar char="Ø"/>
            </a:pPr>
            <a:endParaRPr lang="en-US" altLang="zh-CN" sz="1600" dirty="0" smtClean="0">
              <a:latin typeface="微软雅黑 Light" pitchFamily="34" charset="-122"/>
              <a:ea typeface="微软雅黑 Light" pitchFamily="34" charset="-122"/>
            </a:endParaRPr>
          </a:p>
          <a:p>
            <a:pPr marL="342900" indent="-342900">
              <a:buFont typeface="Wingdings" pitchFamily="2" charset="2"/>
              <a:buChar char="Ø"/>
            </a:pPr>
            <a:endParaRPr lang="en-US" altLang="zh-CN" sz="1600" dirty="0" smtClean="0">
              <a:latin typeface="微软雅黑 Light" pitchFamily="34" charset="-122"/>
              <a:ea typeface="微软雅黑 Light" pitchFamily="34" charset="-122"/>
            </a:endParaRPr>
          </a:p>
          <a:p>
            <a:pPr marL="342900" indent="-342900">
              <a:buFont typeface="Wingdings" pitchFamily="2" charset="2"/>
              <a:buChar char="Ø"/>
            </a:pPr>
            <a:endParaRPr lang="en-US" altLang="zh-CN" sz="1600" dirty="0" smtClean="0">
              <a:latin typeface="微软雅黑 Light" pitchFamily="34" charset="-122"/>
              <a:ea typeface="微软雅黑 Light" pitchFamily="34" charset="-122"/>
            </a:endParaRPr>
          </a:p>
          <a:p>
            <a:pPr marL="342900" indent="-342900">
              <a:buFont typeface="Wingdings" pitchFamily="2" charset="2"/>
              <a:buChar char="Ø"/>
            </a:pPr>
            <a:endParaRPr lang="zh-CN" altLang="en-US" sz="1600" dirty="0" smtClean="0">
              <a:latin typeface="微软雅黑 Light" pitchFamily="34" charset="-122"/>
              <a:ea typeface="微软雅黑 Light" pitchFamily="34" charset="-122"/>
            </a:endParaRPr>
          </a:p>
          <a:p>
            <a:pPr marL="342900" indent="-342900">
              <a:buFont typeface="Wingdings" pitchFamily="2" charset="2"/>
              <a:buChar char="Ø"/>
            </a:pPr>
            <a:r>
              <a:rPr lang="zh-CN" altLang="en-US" sz="1600" dirty="0" smtClean="0">
                <a:latin typeface="微软雅黑 Light" pitchFamily="34" charset="-122"/>
                <a:ea typeface="微软雅黑 Light" pitchFamily="34" charset="-122"/>
              </a:rPr>
              <a:t>微电子工业发展对防静电服装的新要求；</a:t>
            </a:r>
            <a:endParaRPr lang="en-US" altLang="zh-CN" sz="1600" dirty="0" smtClean="0">
              <a:latin typeface="微软雅黑 Light" pitchFamily="34" charset="-122"/>
              <a:ea typeface="微软雅黑 Light" pitchFamily="34" charset="-122"/>
            </a:endParaRPr>
          </a:p>
          <a:p>
            <a:pPr marL="342900" indent="-342900">
              <a:buFont typeface="Wingdings" pitchFamily="2" charset="2"/>
              <a:buChar char="Ø"/>
            </a:pPr>
            <a:endParaRPr lang="zh-CN" altLang="en-US" sz="1600" dirty="0" smtClean="0">
              <a:latin typeface="微软雅黑 Light" pitchFamily="34" charset="-122"/>
              <a:ea typeface="微软雅黑 Light" pitchFamily="34" charset="-122"/>
            </a:endParaRPr>
          </a:p>
          <a:p>
            <a:pPr marL="342900" indent="-342900">
              <a:buFont typeface="Wingdings" pitchFamily="2" charset="2"/>
              <a:buChar char="Ø"/>
            </a:pPr>
            <a:r>
              <a:rPr lang="zh-CN" altLang="en-US" sz="1600" dirty="0" smtClean="0">
                <a:latin typeface="微软雅黑 Light" pitchFamily="34" charset="-122"/>
                <a:ea typeface="微软雅黑 Light" pitchFamily="34" charset="-122"/>
              </a:rPr>
              <a:t>标准及测试方法的争议对产业及应用的影响。</a:t>
            </a:r>
            <a:endParaRPr lang="en-US" altLang="zh-CN" sz="1600" dirty="0" smtClean="0">
              <a:latin typeface="微软雅黑 Light" pitchFamily="34" charset="-122"/>
              <a:ea typeface="微软雅黑 Light" pitchFamily="34" charset="-122"/>
            </a:endParaRPr>
          </a:p>
        </p:txBody>
      </p:sp>
      <p:pic>
        <p:nvPicPr>
          <p:cNvPr id="19" name="图片 18"/>
          <p:cNvPicPr>
            <a:picLocks noChangeAspect="1"/>
          </p:cNvPicPr>
          <p:nvPr/>
        </p:nvPicPr>
        <p:blipFill>
          <a:blip r:embed="rId4" cstate="print"/>
          <a:srcRect l="22414" t="11732" r="26782"/>
          <a:stretch>
            <a:fillRect/>
          </a:stretch>
        </p:blipFill>
        <p:spPr bwMode="auto">
          <a:xfrm>
            <a:off x="1914447" y="1820410"/>
            <a:ext cx="1696332" cy="1709056"/>
          </a:xfrm>
          <a:prstGeom prst="rect">
            <a:avLst/>
          </a:prstGeom>
          <a:noFill/>
          <a:ln w="9525">
            <a:noFill/>
            <a:miter lim="800000"/>
            <a:headEnd/>
            <a:tailEnd/>
          </a:ln>
        </p:spPr>
      </p:pic>
      <p:pic>
        <p:nvPicPr>
          <p:cNvPr id="20" name="图片 19"/>
          <p:cNvPicPr>
            <a:picLocks noChangeAspect="1"/>
          </p:cNvPicPr>
          <p:nvPr/>
        </p:nvPicPr>
        <p:blipFill>
          <a:blip r:embed="rId5" cstate="print"/>
          <a:srcRect l="14906" t="22221" r="28404" b="21532"/>
          <a:stretch>
            <a:fillRect/>
          </a:stretch>
        </p:blipFill>
        <p:spPr bwMode="auto">
          <a:xfrm>
            <a:off x="3919466" y="1820410"/>
            <a:ext cx="1722582" cy="1709056"/>
          </a:xfrm>
          <a:prstGeom prst="rect">
            <a:avLst/>
          </a:prstGeom>
          <a:noFill/>
          <a:ln w="9525">
            <a:noFill/>
            <a:miter lim="800000"/>
            <a:headEnd/>
            <a:tailEnd/>
          </a:ln>
        </p:spPr>
      </p:pic>
      <p:pic>
        <p:nvPicPr>
          <p:cNvPr id="21" name="图片 20"/>
          <p:cNvPicPr>
            <a:picLocks noChangeAspect="1"/>
          </p:cNvPicPr>
          <p:nvPr/>
        </p:nvPicPr>
        <p:blipFill>
          <a:blip r:embed="rId6" cstate="print"/>
          <a:srcRect/>
          <a:stretch>
            <a:fillRect/>
          </a:stretch>
        </p:blipFill>
        <p:spPr bwMode="auto">
          <a:xfrm>
            <a:off x="5939973" y="1813787"/>
            <a:ext cx="1709056" cy="1710284"/>
          </a:xfrm>
          <a:prstGeom prst="rect">
            <a:avLst/>
          </a:prstGeom>
          <a:noFill/>
          <a:ln w="9525">
            <a:noFill/>
            <a:miter lim="800000"/>
            <a:headEnd/>
            <a:tailEnd/>
          </a:ln>
        </p:spPr>
      </p:pic>
    </p:spTree>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9" end="9"/>
                                            </p:txEl>
                                          </p:spTgt>
                                        </p:tgtEl>
                                        <p:attrNameLst>
                                          <p:attrName>style.visibility</p:attrName>
                                        </p:attrNameLst>
                                      </p:cBhvr>
                                      <p:to>
                                        <p:strVal val="visible"/>
                                      </p:to>
                                    </p:set>
                                    <p:animEffect transition="in" filter="fade">
                                      <p:cBhvr>
                                        <p:cTn id="28" dur="1000"/>
                                        <p:tgtEl>
                                          <p:spTgt spid="18">
                                            <p:txEl>
                                              <p:pRg st="9" end="9"/>
                                            </p:txEl>
                                          </p:spTgt>
                                        </p:tgtEl>
                                      </p:cBhvr>
                                    </p:animEffect>
                                    <p:anim calcmode="lin" valueType="num">
                                      <p:cBhvr>
                                        <p:cTn id="29" dur="1000" fill="hold"/>
                                        <p:tgtEl>
                                          <p:spTgt spid="18">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xEl>
                                              <p:pRg st="11" end="11"/>
                                            </p:txEl>
                                          </p:spTgt>
                                        </p:tgtEl>
                                        <p:attrNameLst>
                                          <p:attrName>style.visibility</p:attrName>
                                        </p:attrNameLst>
                                      </p:cBhvr>
                                      <p:to>
                                        <p:strVal val="visible"/>
                                      </p:to>
                                    </p:set>
                                    <p:animEffect transition="in" filter="fade">
                                      <p:cBhvr>
                                        <p:cTn id="35" dur="1000"/>
                                        <p:tgtEl>
                                          <p:spTgt spid="18">
                                            <p:txEl>
                                              <p:pRg st="11" end="11"/>
                                            </p:txEl>
                                          </p:spTgt>
                                        </p:tgtEl>
                                      </p:cBhvr>
                                    </p:animEffect>
                                    <p:anim calcmode="lin" valueType="num">
                                      <p:cBhvr>
                                        <p:cTn id="36" dur="1000" fill="hold"/>
                                        <p:tgtEl>
                                          <p:spTgt spid="18">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0" y="0"/>
            <a:ext cx="9144000" cy="65532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70" name="文本框 69"/>
          <p:cNvSpPr txBox="1"/>
          <p:nvPr/>
        </p:nvSpPr>
        <p:spPr>
          <a:xfrm>
            <a:off x="192691" y="99132"/>
            <a:ext cx="2139986" cy="523220"/>
          </a:xfrm>
          <a:prstGeom prst="rect">
            <a:avLst/>
          </a:prstGeom>
          <a:noFill/>
        </p:spPr>
        <p:txBody>
          <a:bodyPr wrap="square" rtlCol="0">
            <a:sp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rPr>
              <a:t> </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61" name="矩形 60"/>
          <p:cNvSpPr/>
          <p:nvPr/>
        </p:nvSpPr>
        <p:spPr>
          <a:xfrm>
            <a:off x="1263640" y="1002784"/>
            <a:ext cx="3416320"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二、与防静电服装相关的标准：</a:t>
            </a:r>
            <a:endParaRPr lang="zh-CN" altLang="en-US" dirty="0">
              <a:latin typeface="微软雅黑 Light" pitchFamily="34" charset="-122"/>
              <a:ea typeface="微软雅黑 Light" pitchFamily="34" charset="-122"/>
            </a:endParaRPr>
          </a:p>
        </p:txBody>
      </p:sp>
      <p:sp>
        <p:nvSpPr>
          <p:cNvPr id="62" name="矩形 61"/>
          <p:cNvSpPr/>
          <p:nvPr/>
        </p:nvSpPr>
        <p:spPr>
          <a:xfrm>
            <a:off x="1117158" y="1559605"/>
            <a:ext cx="6909684" cy="3046988"/>
          </a:xfrm>
          <a:prstGeom prst="rect">
            <a:avLst/>
          </a:prstGeom>
        </p:spPr>
        <p:txBody>
          <a:bodyPr wrap="square">
            <a:spAutoFit/>
          </a:bodyPr>
          <a:lstStyle/>
          <a:p>
            <a:r>
              <a:rPr lang="en-US" altLang="zh-CN" sz="1600" dirty="0" smtClean="0">
                <a:latin typeface="微软雅黑 Light" pitchFamily="34" charset="-122"/>
                <a:ea typeface="微软雅黑 Light" pitchFamily="34" charset="-122"/>
              </a:rPr>
              <a:t>1</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ANSI/ESD STM2.1-2013   ESD Association Standard Test Method for Protection of Electrostatic Discharge Susceptible Items - Garments - Resistive Characterization</a:t>
            </a:r>
          </a:p>
          <a:p>
            <a:r>
              <a:rPr lang="zh-CN" altLang="en-US" sz="1600" dirty="0" smtClean="0">
                <a:latin typeface="微软雅黑 Light" pitchFamily="34" charset="-122"/>
                <a:ea typeface="微软雅黑 Light" pitchFamily="34" charset="-122"/>
              </a:rPr>
              <a:t>静电放电敏感物品防护的</a:t>
            </a:r>
            <a:r>
              <a:rPr lang="en-US" altLang="zh-CN" sz="1600" dirty="0" smtClean="0">
                <a:latin typeface="微软雅黑 Light" pitchFamily="34" charset="-122"/>
                <a:ea typeface="微软雅黑 Light" pitchFamily="34" charset="-122"/>
              </a:rPr>
              <a:t>ESD</a:t>
            </a:r>
            <a:r>
              <a:rPr lang="zh-CN" altLang="en-US" sz="1600" dirty="0" smtClean="0">
                <a:latin typeface="微软雅黑 Light" pitchFamily="34" charset="-122"/>
                <a:ea typeface="微软雅黑 Light" pitchFamily="34" charset="-122"/>
              </a:rPr>
              <a:t>协会标准试验方法</a:t>
            </a:r>
            <a:r>
              <a:rPr lang="en-US" altLang="zh-CN" sz="1600" dirty="0" smtClean="0">
                <a:latin typeface="微软雅黑 Light" pitchFamily="34" charset="-122"/>
                <a:ea typeface="微软雅黑 Light" pitchFamily="34" charset="-122"/>
              </a:rPr>
              <a:t>-</a:t>
            </a:r>
            <a:r>
              <a:rPr lang="zh-CN" altLang="en-US" sz="1600" dirty="0" smtClean="0">
                <a:latin typeface="微软雅黑 Light" pitchFamily="34" charset="-122"/>
                <a:ea typeface="微软雅黑 Light" pitchFamily="34" charset="-122"/>
              </a:rPr>
              <a:t>服装</a:t>
            </a:r>
            <a:r>
              <a:rPr lang="en-US" altLang="zh-CN" sz="1600" dirty="0" smtClean="0">
                <a:latin typeface="微软雅黑 Light" pitchFamily="34" charset="-122"/>
                <a:ea typeface="微软雅黑 Light" pitchFamily="34" charset="-122"/>
              </a:rPr>
              <a:t>-</a:t>
            </a:r>
            <a:r>
              <a:rPr lang="zh-CN" altLang="en-US" sz="1600" dirty="0" smtClean="0">
                <a:latin typeface="微软雅黑 Light" pitchFamily="34" charset="-122"/>
                <a:ea typeface="微软雅黑 Light" pitchFamily="34" charset="-122"/>
              </a:rPr>
              <a:t>电阻特性</a:t>
            </a:r>
            <a:endParaRPr lang="en-US" altLang="zh-CN" sz="1600" dirty="0" smtClean="0">
              <a:latin typeface="微软雅黑 Light" pitchFamily="34" charset="-122"/>
              <a:ea typeface="微软雅黑 Light" pitchFamily="34" charset="-122"/>
            </a:endParaRPr>
          </a:p>
          <a:p>
            <a:endParaRPr lang="en-US" altLang="zh-CN" sz="1600" dirty="0" smtClean="0">
              <a:ea typeface="宋体" pitchFamily="2" charset="-122"/>
            </a:endParaRPr>
          </a:p>
          <a:p>
            <a:r>
              <a:rPr lang="en-US" altLang="zh-CN" sz="1600" dirty="0" smtClean="0">
                <a:latin typeface="微软雅黑 Light" pitchFamily="34" charset="-122"/>
                <a:ea typeface="微软雅黑 Light" pitchFamily="34" charset="-122"/>
              </a:rPr>
              <a:t>2</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IEC/TS 61340-4-2-2013   Standard test methods for specific applications – Electrostatic properties of garments</a:t>
            </a:r>
          </a:p>
          <a:p>
            <a:r>
              <a:rPr lang="zh-CN" altLang="en-US" sz="1600" dirty="0" smtClean="0">
                <a:latin typeface="微软雅黑 Light" pitchFamily="34" charset="-122"/>
                <a:ea typeface="微软雅黑 Light" pitchFamily="34" charset="-122"/>
              </a:rPr>
              <a:t>专用的标准试验方法</a:t>
            </a:r>
            <a:r>
              <a:rPr lang="en-US" altLang="zh-CN" sz="1600" dirty="0" smtClean="0">
                <a:latin typeface="微软雅黑 Light" pitchFamily="34" charset="-122"/>
                <a:ea typeface="微软雅黑 Light" pitchFamily="34" charset="-122"/>
              </a:rPr>
              <a:t>-</a:t>
            </a:r>
            <a:r>
              <a:rPr lang="zh-CN" altLang="en-US" sz="1600" dirty="0" smtClean="0">
                <a:latin typeface="微软雅黑 Light" pitchFamily="34" charset="-122"/>
                <a:ea typeface="微软雅黑 Light" pitchFamily="34" charset="-122"/>
              </a:rPr>
              <a:t>防静电服装</a:t>
            </a:r>
            <a:endParaRPr lang="en-US" altLang="zh-CN" sz="1600" dirty="0" smtClean="0">
              <a:latin typeface="微软雅黑 Light" pitchFamily="34" charset="-122"/>
              <a:ea typeface="微软雅黑 Light" pitchFamily="34" charset="-122"/>
            </a:endParaRPr>
          </a:p>
          <a:p>
            <a:endParaRPr lang="en-US" altLang="zh-CN" sz="1600" dirty="0" smtClean="0">
              <a:ea typeface="宋体" pitchFamily="2" charset="-122"/>
            </a:endParaRPr>
          </a:p>
          <a:p>
            <a:r>
              <a:rPr lang="en-US" altLang="zh-CN" sz="1600" dirty="0" smtClean="0">
                <a:latin typeface="微软雅黑 Light" pitchFamily="34" charset="-122"/>
                <a:ea typeface="微软雅黑 Light" pitchFamily="34" charset="-122"/>
              </a:rPr>
              <a:t>3</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IEC 61340-4-9-2010   Standard test methods for specific applications – Garments</a:t>
            </a:r>
          </a:p>
          <a:p>
            <a:r>
              <a:rPr lang="zh-CN" altLang="en-US" sz="1600" dirty="0" smtClean="0">
                <a:latin typeface="微软雅黑 Light" pitchFamily="34" charset="-122"/>
                <a:ea typeface="微软雅黑 Light" pitchFamily="34" charset="-122"/>
              </a:rPr>
              <a:t>专用的标准试验方法</a:t>
            </a:r>
            <a:r>
              <a:rPr lang="en-US" altLang="zh-CN" sz="1600" dirty="0" smtClean="0">
                <a:latin typeface="微软雅黑 Light" pitchFamily="34" charset="-122"/>
                <a:ea typeface="微软雅黑 Light" pitchFamily="34" charset="-122"/>
              </a:rPr>
              <a:t>-</a:t>
            </a:r>
            <a:r>
              <a:rPr lang="zh-CN" altLang="en-US" sz="1600" dirty="0" smtClean="0">
                <a:latin typeface="微软雅黑 Light" pitchFamily="34" charset="-122"/>
                <a:ea typeface="微软雅黑 Light" pitchFamily="34" charset="-122"/>
              </a:rPr>
              <a:t>服装</a:t>
            </a:r>
            <a:endParaRPr lang="en-US" altLang="zh-CN" sz="1600" dirty="0">
              <a:latin typeface="微软雅黑 Light" pitchFamily="34" charset="-122"/>
              <a:ea typeface="微软雅黑 Light" pitchFamily="34" charset="-122"/>
            </a:endParaRPr>
          </a:p>
        </p:txBody>
      </p:sp>
      <p:grpSp>
        <p:nvGrpSpPr>
          <p:cNvPr id="66" name="Group 5"/>
          <p:cNvGrpSpPr>
            <a:grpSpLocks noChangeAspect="1"/>
          </p:cNvGrpSpPr>
          <p:nvPr/>
        </p:nvGrpSpPr>
        <p:grpSpPr bwMode="auto">
          <a:xfrm>
            <a:off x="7813675" y="4283040"/>
            <a:ext cx="1143000" cy="685800"/>
            <a:chOff x="1530" y="-1431"/>
            <a:chExt cx="1800" cy="1081"/>
          </a:xfrm>
        </p:grpSpPr>
        <p:pic>
          <p:nvPicPr>
            <p:cNvPr id="71"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72"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Tree>
  </p:cSld>
  <p:clrMapOvr>
    <a:masterClrMapping/>
  </p:clrMapOvr>
  <p:transition spd="med" advTm="2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52" name="矩形 51"/>
          <p:cNvSpPr/>
          <p:nvPr/>
        </p:nvSpPr>
        <p:spPr>
          <a:xfrm>
            <a:off x="1276340" y="1002784"/>
            <a:ext cx="3416320"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二、与防静电服装相关的标准：</a:t>
            </a:r>
            <a:endParaRPr lang="zh-CN" altLang="en-US" dirty="0">
              <a:latin typeface="微软雅黑 Light" pitchFamily="34" charset="-122"/>
              <a:ea typeface="微软雅黑 Light" pitchFamily="34" charset="-122"/>
            </a:endParaRPr>
          </a:p>
        </p:txBody>
      </p:sp>
      <p:sp>
        <p:nvSpPr>
          <p:cNvPr id="53" name="矩形 52"/>
          <p:cNvSpPr/>
          <p:nvPr/>
        </p:nvSpPr>
        <p:spPr>
          <a:xfrm>
            <a:off x="1160891" y="1606405"/>
            <a:ext cx="6846072" cy="3170099"/>
          </a:xfrm>
          <a:prstGeom prst="rect">
            <a:avLst/>
          </a:prstGeom>
        </p:spPr>
        <p:txBody>
          <a:bodyPr wrap="square">
            <a:spAutoFit/>
          </a:bodyPr>
          <a:lstStyle/>
          <a:p>
            <a:pPr>
              <a:lnSpc>
                <a:spcPts val="1600"/>
              </a:lnSpc>
            </a:pPr>
            <a:r>
              <a:rPr lang="en-US" altLang="zh-CN" sz="1600" dirty="0" smtClean="0">
                <a:latin typeface="微软雅黑 Light" pitchFamily="34" charset="-122"/>
                <a:ea typeface="微软雅黑 Light" pitchFamily="34" charset="-122"/>
              </a:rPr>
              <a:t>4</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JIS T8118-2001   Working wears for preventing electrostatic hazards                           </a:t>
            </a:r>
            <a:r>
              <a:rPr lang="zh-CN" altLang="en-US" sz="1600" dirty="0" smtClean="0">
                <a:latin typeface="微软雅黑 Light" pitchFamily="34" charset="-122"/>
                <a:ea typeface="微软雅黑 Light" pitchFamily="34" charset="-122"/>
              </a:rPr>
              <a:t>静电危害防护工作服</a:t>
            </a:r>
            <a:endParaRPr lang="en-US" altLang="zh-CN" sz="1600" dirty="0" smtClean="0">
              <a:latin typeface="微软雅黑 Light" pitchFamily="34" charset="-122"/>
              <a:ea typeface="微软雅黑 Light" pitchFamily="34" charset="-122"/>
            </a:endParaRPr>
          </a:p>
          <a:p>
            <a:pPr>
              <a:lnSpc>
                <a:spcPts val="1600"/>
              </a:lnSpc>
            </a:pPr>
            <a:endParaRPr lang="en-US" altLang="zh-CN" sz="1600" dirty="0" smtClean="0">
              <a:ea typeface="宋体" pitchFamily="2" charset="-122"/>
            </a:endParaRPr>
          </a:p>
          <a:p>
            <a:pPr>
              <a:lnSpc>
                <a:spcPts val="1600"/>
              </a:lnSpc>
            </a:pPr>
            <a:r>
              <a:rPr lang="en-US" altLang="zh-CN" sz="1600" dirty="0" smtClean="0">
                <a:latin typeface="微软雅黑 Light" pitchFamily="34" charset="-122"/>
                <a:ea typeface="微软雅黑 Light" pitchFamily="34" charset="-122"/>
              </a:rPr>
              <a:t>5</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GB 12014-2009         </a:t>
            </a:r>
            <a:r>
              <a:rPr lang="zh-CN" altLang="en-US" sz="1600" dirty="0" smtClean="0">
                <a:latin typeface="微软雅黑 Light" pitchFamily="34" charset="-122"/>
                <a:ea typeface="微软雅黑 Light" pitchFamily="34" charset="-122"/>
              </a:rPr>
              <a:t>静电服</a:t>
            </a:r>
            <a:endParaRPr lang="en-US" altLang="zh-CN" sz="1600" dirty="0" smtClean="0">
              <a:latin typeface="微软雅黑 Light" pitchFamily="34" charset="-122"/>
              <a:ea typeface="微软雅黑 Light" pitchFamily="34" charset="-122"/>
            </a:endParaRPr>
          </a:p>
          <a:p>
            <a:pPr>
              <a:lnSpc>
                <a:spcPts val="1600"/>
              </a:lnSpc>
            </a:pPr>
            <a:endParaRPr lang="en-US" altLang="zh-CN" sz="1600" dirty="0" smtClean="0">
              <a:ea typeface="宋体" pitchFamily="2" charset="-122"/>
            </a:endParaRPr>
          </a:p>
          <a:p>
            <a:pPr>
              <a:lnSpc>
                <a:spcPts val="1600"/>
              </a:lnSpc>
            </a:pPr>
            <a:r>
              <a:rPr lang="en-US" altLang="zh-CN" sz="1600" dirty="0" smtClean="0">
                <a:latin typeface="微软雅黑 Light" pitchFamily="34" charset="-122"/>
                <a:ea typeface="微软雅黑 Light" pitchFamily="34" charset="-122"/>
              </a:rPr>
              <a:t>6</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GB/T 23316-2009     </a:t>
            </a:r>
            <a:r>
              <a:rPr lang="zh-CN" altLang="en-US" sz="1600" dirty="0" smtClean="0">
                <a:latin typeface="微软雅黑 Light" pitchFamily="34" charset="-122"/>
                <a:ea typeface="微软雅黑 Light" pitchFamily="34" charset="-122"/>
              </a:rPr>
              <a:t>工作服  防静电性能的要求及试验方法</a:t>
            </a:r>
            <a:endParaRPr lang="en-US" altLang="zh-CN" sz="1600" dirty="0" smtClean="0">
              <a:latin typeface="微软雅黑 Light" pitchFamily="34" charset="-122"/>
              <a:ea typeface="微软雅黑 Light" pitchFamily="34" charset="-122"/>
            </a:endParaRPr>
          </a:p>
          <a:p>
            <a:pPr>
              <a:lnSpc>
                <a:spcPts val="1600"/>
              </a:lnSpc>
            </a:pPr>
            <a:endParaRPr lang="en-US" altLang="zh-CN" sz="1600" dirty="0" smtClean="0">
              <a:ea typeface="宋体" pitchFamily="2" charset="-122"/>
            </a:endParaRPr>
          </a:p>
          <a:p>
            <a:pPr>
              <a:lnSpc>
                <a:spcPts val="1600"/>
              </a:lnSpc>
            </a:pPr>
            <a:r>
              <a:rPr lang="en-US" altLang="zh-CN" sz="1600" dirty="0" smtClean="0">
                <a:latin typeface="微软雅黑 Light" pitchFamily="34" charset="-122"/>
                <a:ea typeface="微软雅黑 Light" pitchFamily="34" charset="-122"/>
              </a:rPr>
              <a:t>7</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FZ/T 80014-2012      </a:t>
            </a:r>
            <a:r>
              <a:rPr lang="zh-CN" altLang="en-US" sz="1600" dirty="0" smtClean="0">
                <a:latin typeface="微软雅黑 Light" pitchFamily="34" charset="-122"/>
                <a:ea typeface="微软雅黑 Light" pitchFamily="34" charset="-122"/>
              </a:rPr>
              <a:t>洁净室服装  通用技术规范</a:t>
            </a:r>
            <a:endParaRPr lang="en-US" altLang="zh-CN" sz="1600" dirty="0" smtClean="0">
              <a:latin typeface="微软雅黑 Light" pitchFamily="34" charset="-122"/>
              <a:ea typeface="微软雅黑 Light" pitchFamily="34" charset="-122"/>
            </a:endParaRPr>
          </a:p>
          <a:p>
            <a:pPr>
              <a:lnSpc>
                <a:spcPts val="1600"/>
              </a:lnSpc>
            </a:pPr>
            <a:endParaRPr lang="en-US" altLang="zh-CN" sz="1600" dirty="0" smtClean="0">
              <a:latin typeface="微软雅黑 Light" pitchFamily="34" charset="-122"/>
              <a:ea typeface="微软雅黑 Light" pitchFamily="34" charset="-122"/>
            </a:endParaRPr>
          </a:p>
          <a:p>
            <a:pPr>
              <a:lnSpc>
                <a:spcPts val="1600"/>
              </a:lnSpc>
            </a:pPr>
            <a:r>
              <a:rPr lang="en-US" altLang="zh-CN" sz="1600" dirty="0" smtClean="0">
                <a:latin typeface="微软雅黑 Light" pitchFamily="34" charset="-122"/>
                <a:ea typeface="微软雅黑 Light" pitchFamily="34" charset="-122"/>
              </a:rPr>
              <a:t>8</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SJ/T 11412-2010        </a:t>
            </a:r>
            <a:r>
              <a:rPr lang="zh-CN" altLang="en-US" sz="1600" dirty="0" smtClean="0">
                <a:latin typeface="微软雅黑 Light" pitchFamily="34" charset="-122"/>
                <a:ea typeface="微软雅黑 Light" pitchFamily="34" charset="-122"/>
              </a:rPr>
              <a:t>防静电洁净工作服及织物通用规范</a:t>
            </a:r>
            <a:endParaRPr lang="en-US" altLang="zh-CN" sz="1600" dirty="0" smtClean="0">
              <a:latin typeface="微软雅黑 Light" pitchFamily="34" charset="-122"/>
              <a:ea typeface="微软雅黑 Light" pitchFamily="34" charset="-122"/>
            </a:endParaRPr>
          </a:p>
          <a:p>
            <a:pPr>
              <a:lnSpc>
                <a:spcPts val="1600"/>
              </a:lnSpc>
            </a:pPr>
            <a:endParaRPr lang="en-US" altLang="zh-CN" sz="1600" dirty="0" smtClean="0">
              <a:latin typeface="微软雅黑 Light" pitchFamily="34" charset="-122"/>
              <a:ea typeface="微软雅黑 Light" pitchFamily="34" charset="-122"/>
            </a:endParaRPr>
          </a:p>
          <a:p>
            <a:pPr>
              <a:lnSpc>
                <a:spcPts val="1600"/>
              </a:lnSpc>
            </a:pPr>
            <a:r>
              <a:rPr lang="en-US" altLang="zh-CN" sz="1600" dirty="0" smtClean="0">
                <a:latin typeface="微软雅黑 Light" pitchFamily="34" charset="-122"/>
                <a:ea typeface="微软雅黑 Light" pitchFamily="34" charset="-122"/>
              </a:rPr>
              <a:t>9</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GB/T 22042-2008     </a:t>
            </a:r>
            <a:r>
              <a:rPr lang="zh-CN" altLang="en-US" sz="1600" dirty="0" smtClean="0">
                <a:latin typeface="微软雅黑 Light" pitchFamily="34" charset="-122"/>
                <a:ea typeface="微软雅黑 Light" pitchFamily="34" charset="-122"/>
              </a:rPr>
              <a:t>服装 防静电性能  表面电阻率试验方法</a:t>
            </a:r>
            <a:endParaRPr lang="en-US" altLang="zh-CN" sz="1600" dirty="0" smtClean="0">
              <a:latin typeface="微软雅黑 Light" pitchFamily="34" charset="-122"/>
              <a:ea typeface="微软雅黑 Light" pitchFamily="34" charset="-122"/>
            </a:endParaRPr>
          </a:p>
          <a:p>
            <a:pPr>
              <a:lnSpc>
                <a:spcPts val="1600"/>
              </a:lnSpc>
            </a:pPr>
            <a:endParaRPr lang="en-US" altLang="zh-CN" sz="1600" dirty="0" smtClean="0">
              <a:latin typeface="微软雅黑 Light" pitchFamily="34" charset="-122"/>
              <a:ea typeface="微软雅黑 Light" pitchFamily="34" charset="-122"/>
            </a:endParaRPr>
          </a:p>
          <a:p>
            <a:pPr>
              <a:lnSpc>
                <a:spcPts val="1600"/>
              </a:lnSpc>
            </a:pPr>
            <a:r>
              <a:rPr lang="en-US" altLang="zh-CN" sz="1600" dirty="0" smtClean="0">
                <a:latin typeface="微软雅黑 Light" pitchFamily="34" charset="-122"/>
                <a:ea typeface="微软雅黑 Light" pitchFamily="34" charset="-122"/>
              </a:rPr>
              <a:t>10</a:t>
            </a:r>
            <a:r>
              <a:rPr lang="zh-CN" altLang="en-US" sz="1600" dirty="0" smtClean="0">
                <a:latin typeface="微软雅黑 Light" pitchFamily="34" charset="-122"/>
                <a:ea typeface="微软雅黑 Light" pitchFamily="34" charset="-122"/>
              </a:rPr>
              <a:t>、</a:t>
            </a:r>
            <a:r>
              <a:rPr lang="en-US" altLang="zh-CN" sz="1600" dirty="0" smtClean="0">
                <a:latin typeface="微软雅黑 Light" pitchFamily="34" charset="-122"/>
                <a:ea typeface="微软雅黑 Light" pitchFamily="34" charset="-122"/>
              </a:rPr>
              <a:t>GB/T 22043-2008    </a:t>
            </a:r>
            <a:r>
              <a:rPr lang="zh-CN" altLang="en-US" sz="1600" dirty="0" smtClean="0">
                <a:latin typeface="微软雅黑 Light" pitchFamily="34" charset="-122"/>
                <a:ea typeface="微软雅黑 Light" pitchFamily="34" charset="-122"/>
              </a:rPr>
              <a:t>服装 防静电性能  通过材料的电阻（垂直电阻）</a:t>
            </a:r>
            <a:endParaRPr lang="en-US" altLang="zh-CN" sz="1600" dirty="0" smtClean="0">
              <a:latin typeface="微软雅黑 Light" pitchFamily="34" charset="-122"/>
              <a:ea typeface="微软雅黑 Light" pitchFamily="34" charset="-122"/>
            </a:endParaRPr>
          </a:p>
          <a:p>
            <a:pPr>
              <a:lnSpc>
                <a:spcPts val="1600"/>
              </a:lnSpc>
            </a:pPr>
            <a:r>
              <a:rPr lang="en-US" altLang="zh-CN" sz="1600" dirty="0">
                <a:latin typeface="微软雅黑 Light" pitchFamily="34" charset="-122"/>
                <a:ea typeface="微软雅黑 Light" pitchFamily="34" charset="-122"/>
              </a:rPr>
              <a:t> </a:t>
            </a:r>
            <a:r>
              <a:rPr lang="en-US" altLang="zh-CN" sz="1600" dirty="0" smtClean="0">
                <a:latin typeface="微软雅黑 Light" pitchFamily="34" charset="-122"/>
                <a:ea typeface="微软雅黑 Light" pitchFamily="34" charset="-122"/>
              </a:rPr>
              <a:t>                                    </a:t>
            </a:r>
            <a:r>
              <a:rPr lang="zh-CN" altLang="en-US" sz="1600" dirty="0" smtClean="0">
                <a:latin typeface="微软雅黑 Light" pitchFamily="34" charset="-122"/>
                <a:ea typeface="微软雅黑 Light" pitchFamily="34" charset="-122"/>
              </a:rPr>
              <a:t>试验方法</a:t>
            </a:r>
            <a:endParaRPr lang="zh-CN" altLang="en-US" sz="1600" dirty="0">
              <a:latin typeface="微软雅黑 Light" pitchFamily="34" charset="-122"/>
              <a:ea typeface="微软雅黑 Light" pitchFamily="34" charset="-122"/>
            </a:endParaRPr>
          </a:p>
        </p:txBody>
      </p:sp>
      <p:grpSp>
        <p:nvGrpSpPr>
          <p:cNvPr id="54" name="Group 5"/>
          <p:cNvGrpSpPr>
            <a:grpSpLocks noChangeAspect="1"/>
          </p:cNvGrpSpPr>
          <p:nvPr/>
        </p:nvGrpSpPr>
        <p:grpSpPr bwMode="auto">
          <a:xfrm>
            <a:off x="7813675" y="4283040"/>
            <a:ext cx="1143000" cy="685800"/>
            <a:chOff x="1530" y="-1431"/>
            <a:chExt cx="1800" cy="1081"/>
          </a:xfrm>
        </p:grpSpPr>
        <p:pic>
          <p:nvPicPr>
            <p:cNvPr id="55" name="Picture 6" descr="拎袋-[Converted]"/>
            <p:cNvPicPr>
              <a:picLocks noChangeAspect="1" noChangeArrowheads="1"/>
            </p:cNvPicPr>
            <p:nvPr/>
          </p:nvPicPr>
          <p:blipFill>
            <a:blip r:embed="rId2">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56"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Tree>
  </p:cSld>
  <p:clrMapOvr>
    <a:masterClrMapping/>
  </p:clrMapOvr>
  <p:transition spd="med" advTm="2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114033"/>
            <a:ext cx="6790174" cy="2914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nvGrpSpPr>
          <p:cNvPr id="8" name="Group 5"/>
          <p:cNvGrpSpPr>
            <a:grpSpLocks noChangeAspect="1"/>
          </p:cNvGrpSpPr>
          <p:nvPr/>
        </p:nvGrpSpPr>
        <p:grpSpPr bwMode="auto">
          <a:xfrm>
            <a:off x="7813675" y="4283040"/>
            <a:ext cx="1143000" cy="685800"/>
            <a:chOff x="1530" y="-1431"/>
            <a:chExt cx="1800" cy="1081"/>
          </a:xfrm>
        </p:grpSpPr>
        <p:pic>
          <p:nvPicPr>
            <p:cNvPr id="9"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10"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11" name="矩形 10"/>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12" name="矩形 11"/>
          <p:cNvSpPr/>
          <p:nvPr/>
        </p:nvSpPr>
        <p:spPr>
          <a:xfrm>
            <a:off x="1209491" y="1028184"/>
            <a:ext cx="4108817"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三、防静电服释放静电的机理及分类：</a:t>
            </a:r>
            <a:endParaRPr lang="zh-CN" altLang="en-US" dirty="0">
              <a:latin typeface="微软雅黑 Light" pitchFamily="34" charset="-122"/>
              <a:ea typeface="微软雅黑 Light" pitchFamily="34" charset="-122"/>
            </a:endParaRPr>
          </a:p>
        </p:txBody>
      </p:sp>
      <p:sp>
        <p:nvSpPr>
          <p:cNvPr id="13" name="矩形 12"/>
          <p:cNvSpPr/>
          <p:nvPr/>
        </p:nvSpPr>
        <p:spPr>
          <a:xfrm>
            <a:off x="1676400" y="1923187"/>
            <a:ext cx="5588000" cy="1569660"/>
          </a:xfrm>
          <a:prstGeom prst="rect">
            <a:avLst/>
          </a:prstGeom>
        </p:spPr>
        <p:txBody>
          <a:bodyPr wrap="square">
            <a:spAutoFit/>
          </a:bodyPr>
          <a:lstStyle/>
          <a:p>
            <a:pPr>
              <a:lnSpc>
                <a:spcPct val="150000"/>
              </a:lnSpc>
            </a:pPr>
            <a:r>
              <a:rPr lang="zh-CN" altLang="en-US" sz="1600" dirty="0" smtClean="0">
                <a:latin typeface="微软雅黑 Light" pitchFamily="34" charset="-122"/>
                <a:ea typeface="微软雅黑 Light" pitchFamily="34" charset="-122"/>
              </a:rPr>
              <a:t>       消除服装上的静电，除了用助剂吸收水分中和静电以外，其余就是依靠在织物中嵌织的导电纤维发挥作用了。根据 </a:t>
            </a:r>
            <a:r>
              <a:rPr lang="en-US" altLang="zh-CN" sz="1600" b="1" i="1" dirty="0" smtClean="0">
                <a:latin typeface="微软雅黑" pitchFamily="34" charset="-122"/>
                <a:ea typeface="微软雅黑" pitchFamily="34" charset="-122"/>
              </a:rPr>
              <a:t>ESTAT-Garments </a:t>
            </a:r>
            <a:r>
              <a:rPr lang="zh-CN" altLang="en-US" sz="1600" dirty="0" smtClean="0">
                <a:latin typeface="微软雅黑 Light" pitchFamily="34" charset="-122"/>
                <a:ea typeface="微软雅黑 Light" pitchFamily="34" charset="-122"/>
              </a:rPr>
              <a:t>项目的报告，导电纤维消散织物上静电的机制有三种：传导放电、感应放电和电晕放电。</a:t>
            </a:r>
            <a:endParaRPr lang="zh-CN" altLang="en-US" sz="1600" dirty="0"/>
          </a:p>
        </p:txBody>
      </p:sp>
    </p:spTree>
  </p:cSld>
  <p:clrMapOvr>
    <a:masterClrMapping/>
  </p:clrMapOvr>
  <p:transition spd="med" advTm="2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20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2000" b="1" dirty="0" smtClean="0">
                <a:solidFill>
                  <a:srgbClr val="FBF7F8"/>
                </a:solidFill>
                <a:latin typeface="微软雅黑 Light" panose="020B0502040204020203" pitchFamily="34" charset="-122"/>
                <a:ea typeface="微软雅黑 Light" panose="020B0502040204020203" pitchFamily="34" charset="-122"/>
              </a:rPr>
              <a:t>》</a:t>
            </a:r>
            <a:r>
              <a:rPr lang="zh-CN" altLang="en-US" sz="20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18" name="矩形 17"/>
          <p:cNvSpPr/>
          <p:nvPr/>
        </p:nvSpPr>
        <p:spPr>
          <a:xfrm>
            <a:off x="1224006" y="984641"/>
            <a:ext cx="4108817"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三、防静电服释放静电的机理及分类：</a:t>
            </a:r>
            <a:endParaRPr lang="zh-CN" altLang="en-US" dirty="0">
              <a:latin typeface="微软雅黑 Light" pitchFamily="34" charset="-122"/>
              <a:ea typeface="微软雅黑 Light" pitchFamily="34" charset="-122"/>
            </a:endParaRPr>
          </a:p>
        </p:txBody>
      </p:sp>
      <p:pic>
        <p:nvPicPr>
          <p:cNvPr id="19" name="Picture 8"/>
          <p:cNvPicPr>
            <a:picLocks noChangeAspect="1" noChangeArrowheads="1"/>
          </p:cNvPicPr>
          <p:nvPr/>
        </p:nvPicPr>
        <p:blipFill>
          <a:blip r:embed="rId3"/>
          <a:srcRect/>
          <a:stretch>
            <a:fillRect/>
          </a:stretch>
        </p:blipFill>
        <p:spPr bwMode="auto">
          <a:xfrm>
            <a:off x="2146300" y="1549853"/>
            <a:ext cx="4572000" cy="2612571"/>
          </a:xfrm>
          <a:prstGeom prst="rect">
            <a:avLst/>
          </a:prstGeom>
          <a:noFill/>
          <a:ln w="9525">
            <a:noFill/>
            <a:miter lim="800000"/>
            <a:headEnd/>
            <a:tailEnd/>
          </a:ln>
        </p:spPr>
      </p:pic>
      <p:sp>
        <p:nvSpPr>
          <p:cNvPr id="20" name="矩形 19"/>
          <p:cNvSpPr/>
          <p:nvPr/>
        </p:nvSpPr>
        <p:spPr>
          <a:xfrm>
            <a:off x="3118956" y="4215884"/>
            <a:ext cx="2852063" cy="338554"/>
          </a:xfrm>
          <a:prstGeom prst="rect">
            <a:avLst/>
          </a:prstGeom>
        </p:spPr>
        <p:txBody>
          <a:bodyPr wrap="none">
            <a:spAutoFit/>
          </a:bodyPr>
          <a:lstStyle/>
          <a:p>
            <a:r>
              <a:rPr lang="zh-CN" altLang="en-US" sz="1600" dirty="0" smtClean="0">
                <a:latin typeface="微软雅黑 Light" pitchFamily="34" charset="-122"/>
                <a:ea typeface="微软雅黑 Light" pitchFamily="34" charset="-122"/>
              </a:rPr>
              <a:t>防静电服的三种静电消散机制</a:t>
            </a:r>
            <a:endParaRPr lang="zh-CN" altLang="en-US" sz="1600" dirty="0">
              <a:latin typeface="微软雅黑 Light" pitchFamily="34" charset="-122"/>
              <a:ea typeface="微软雅黑 Light" pitchFamily="34" charset="-122"/>
            </a:endParaRPr>
          </a:p>
        </p:txBody>
      </p:sp>
      <p:grpSp>
        <p:nvGrpSpPr>
          <p:cNvPr id="21" name="Group 5"/>
          <p:cNvGrpSpPr>
            <a:grpSpLocks noChangeAspect="1"/>
          </p:cNvGrpSpPr>
          <p:nvPr/>
        </p:nvGrpSpPr>
        <p:grpSpPr bwMode="auto">
          <a:xfrm>
            <a:off x="7813675" y="4283040"/>
            <a:ext cx="1143000" cy="685800"/>
            <a:chOff x="1530" y="-1431"/>
            <a:chExt cx="1800" cy="1081"/>
          </a:xfrm>
        </p:grpSpPr>
        <p:pic>
          <p:nvPicPr>
            <p:cNvPr id="22" name="Picture 6" descr="拎袋-[Converted]"/>
            <p:cNvPicPr>
              <a:picLocks noChangeAspect="1" noChangeArrowheads="1"/>
            </p:cNvPicPr>
            <p:nvPr/>
          </p:nvPicPr>
          <p:blipFill>
            <a:blip r:embed="rId4">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23"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Tree>
  </p:cSld>
  <p:clrMapOvr>
    <a:masterClrMapping/>
  </p:clrMapOvr>
  <p:transition spd="med" advTm="2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
          <p:cNvGrpSpPr>
            <a:grpSpLocks noChangeAspect="1"/>
          </p:cNvGrpSpPr>
          <p:nvPr/>
        </p:nvGrpSpPr>
        <p:grpSpPr bwMode="auto">
          <a:xfrm>
            <a:off x="7813675" y="4283040"/>
            <a:ext cx="1143000" cy="685800"/>
            <a:chOff x="1530" y="-1431"/>
            <a:chExt cx="1800" cy="1081"/>
          </a:xfrm>
        </p:grpSpPr>
        <p:pic>
          <p:nvPicPr>
            <p:cNvPr id="31" name="Picture 6" descr="拎袋-[Converted]"/>
            <p:cNvPicPr>
              <a:picLocks noChangeAspect="1" noChangeArrowheads="1"/>
            </p:cNvPicPr>
            <p:nvPr/>
          </p:nvPicPr>
          <p:blipFill>
            <a:blip r:embed="rId2">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32"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33" name="矩形 32"/>
          <p:cNvSpPr/>
          <p:nvPr/>
        </p:nvSpPr>
        <p:spPr>
          <a:xfrm>
            <a:off x="-6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19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1900" b="1" dirty="0" smtClean="0">
                <a:solidFill>
                  <a:srgbClr val="FBF7F8"/>
                </a:solidFill>
                <a:latin typeface="微软雅黑 Light" panose="020B0502040204020203" pitchFamily="34" charset="-122"/>
                <a:ea typeface="微软雅黑 Light" panose="020B0502040204020203" pitchFamily="34" charset="-122"/>
              </a:rPr>
              <a:t>《</a:t>
            </a:r>
            <a:r>
              <a:rPr lang="zh-CN" altLang="en-US" sz="19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1900" b="1" dirty="0" smtClean="0">
                <a:solidFill>
                  <a:srgbClr val="FBF7F8"/>
                </a:solidFill>
                <a:latin typeface="微软雅黑 Light" panose="020B0502040204020203" pitchFamily="34" charset="-122"/>
                <a:ea typeface="微软雅黑 Light" panose="020B0502040204020203" pitchFamily="34" charset="-122"/>
              </a:rPr>
              <a:t>》</a:t>
            </a:r>
            <a:r>
              <a:rPr lang="zh-CN" altLang="en-US" sz="19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34" name="矩形 33"/>
          <p:cNvSpPr/>
          <p:nvPr/>
        </p:nvSpPr>
        <p:spPr>
          <a:xfrm>
            <a:off x="1209491" y="955613"/>
            <a:ext cx="4108817"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三、防静电服释放静电的机理及分类：</a:t>
            </a:r>
            <a:endParaRPr lang="zh-CN" altLang="en-US" dirty="0">
              <a:latin typeface="微软雅黑 Light" pitchFamily="34" charset="-122"/>
              <a:ea typeface="微软雅黑 Light" pitchFamily="34" charset="-122"/>
            </a:endParaRPr>
          </a:p>
        </p:txBody>
      </p:sp>
      <p:sp>
        <p:nvSpPr>
          <p:cNvPr id="35" name="矩形 34"/>
          <p:cNvSpPr/>
          <p:nvPr/>
        </p:nvSpPr>
        <p:spPr>
          <a:xfrm>
            <a:off x="1638300" y="1398885"/>
            <a:ext cx="5588000" cy="419154"/>
          </a:xfrm>
          <a:prstGeom prst="rect">
            <a:avLst/>
          </a:prstGeom>
        </p:spPr>
        <p:txBody>
          <a:bodyPr wrap="square">
            <a:spAutoFit/>
          </a:bodyPr>
          <a:lstStyle/>
          <a:p>
            <a:pPr>
              <a:lnSpc>
                <a:spcPct val="150000"/>
              </a:lnSpc>
            </a:pPr>
            <a:r>
              <a:rPr lang="zh-CN" altLang="en-US" sz="1600" dirty="0" smtClean="0">
                <a:latin typeface="微软雅黑 Light" pitchFamily="34" charset="-122"/>
                <a:ea typeface="微软雅黑 Light" pitchFamily="34" charset="-122"/>
              </a:rPr>
              <a:t>防静电工作服根据其使用环境及技术特征可分为如下三类：</a:t>
            </a:r>
            <a:endParaRPr lang="zh-CN" altLang="en-US" sz="1600" dirty="0">
              <a:latin typeface="微软雅黑 Light" pitchFamily="34" charset="-122"/>
              <a:ea typeface="微软雅黑 Light" pitchFamily="34" charset="-122"/>
            </a:endParaRPr>
          </a:p>
        </p:txBody>
      </p:sp>
      <p:graphicFrame>
        <p:nvGraphicFramePr>
          <p:cNvPr id="37" name="表格 36"/>
          <p:cNvGraphicFramePr>
            <a:graphicFrameLocks noGrp="1"/>
          </p:cNvGraphicFramePr>
          <p:nvPr/>
        </p:nvGraphicFramePr>
        <p:xfrm>
          <a:off x="646567" y="1857830"/>
          <a:ext cx="7624760" cy="2405670"/>
        </p:xfrm>
        <a:graphic>
          <a:graphicData uri="http://schemas.openxmlformats.org/drawingml/2006/table">
            <a:tbl>
              <a:tblPr firstRow="1" firstCol="1" lastRow="1" lastCol="1" bandRow="1" bandCol="1"/>
              <a:tblGrid>
                <a:gridCol w="1270793"/>
                <a:gridCol w="990051"/>
                <a:gridCol w="892149"/>
                <a:gridCol w="1203364"/>
                <a:gridCol w="1997610"/>
                <a:gridCol w="1270793"/>
              </a:tblGrid>
              <a:tr h="321405">
                <a:tc rowSpan="2">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类别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技术特征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rowSpan="2">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主要放电机制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作用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典型应用行业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3">
                <a:tc vMerge="1">
                  <a:txBody>
                    <a:bodyPr/>
                    <a:lstStyle/>
                    <a:p>
                      <a:endParaRPr lang="zh-CN" altLang="en-US"/>
                    </a:p>
                  </a:txBody>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静电要求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洁净要求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521066">
                <a:tc>
                  <a:txBody>
                    <a:bodyPr/>
                    <a:lstStyle/>
                    <a:p>
                      <a:pPr algn="ctr">
                        <a:lnSpc>
                          <a:spcPts val="2000"/>
                        </a:lnSpc>
                        <a:spcAft>
                          <a:spcPts val="0"/>
                        </a:spcAft>
                      </a:pPr>
                      <a:r>
                        <a:rPr lang="en-US" sz="1200" b="1" kern="100" baseline="0" dirty="0">
                          <a:effectLst/>
                          <a:latin typeface="微软雅黑 Light" panose="020B0502040204020203" pitchFamily="34" charset="-122"/>
                          <a:ea typeface="微软雅黑 Light" panose="020B0502040204020203" pitchFamily="34" charset="-122"/>
                        </a:rPr>
                        <a:t>A</a:t>
                      </a:r>
                      <a:r>
                        <a:rPr lang="zh-CN" sz="1200" b="1" kern="100" baseline="0" dirty="0">
                          <a:effectLst/>
                          <a:latin typeface="微软雅黑 Light" panose="020B0502040204020203" pitchFamily="34" charset="-122"/>
                          <a:ea typeface="微软雅黑 Light" panose="020B0502040204020203" pitchFamily="34" charset="-122"/>
                        </a:rPr>
                        <a:t>类</a:t>
                      </a:r>
                    </a:p>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易燃易爆行业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电晕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防止静电放电引发安全事故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石油、</a:t>
                      </a:r>
                      <a:r>
                        <a:rPr lang="zh-CN" sz="1200" kern="100" baseline="0" dirty="0" smtClean="0">
                          <a:effectLst/>
                          <a:latin typeface="微软雅黑 Light" panose="020B0502040204020203" pitchFamily="34" charset="-122"/>
                          <a:ea typeface="微软雅黑 Light" panose="020B0502040204020203" pitchFamily="34" charset="-122"/>
                        </a:rPr>
                        <a:t>化工</a:t>
                      </a:r>
                      <a:endParaRPr lang="zh-CN" sz="1200" kern="100" baseline="0" dirty="0">
                        <a:effectLst/>
                        <a:latin typeface="微软雅黑 Light" panose="020B0502040204020203" pitchFamily="34" charset="-122"/>
                        <a:ea typeface="微软雅黑 Light" panose="020B0502040204020203"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066">
                <a:tc>
                  <a:txBody>
                    <a:bodyPr/>
                    <a:lstStyle/>
                    <a:p>
                      <a:pPr algn="ctr">
                        <a:lnSpc>
                          <a:spcPts val="2000"/>
                        </a:lnSpc>
                        <a:spcAft>
                          <a:spcPts val="0"/>
                        </a:spcAft>
                      </a:pPr>
                      <a:r>
                        <a:rPr lang="en-US" sz="1200" b="1" kern="100" baseline="0" dirty="0">
                          <a:effectLst/>
                          <a:latin typeface="微软雅黑 Light" panose="020B0502040204020203" pitchFamily="34" charset="-122"/>
                          <a:ea typeface="微软雅黑 Light" panose="020B0502040204020203" pitchFamily="34" charset="-122"/>
                        </a:rPr>
                        <a:t>B</a:t>
                      </a:r>
                      <a:r>
                        <a:rPr lang="zh-CN" sz="1200" b="1" kern="100" baseline="0" dirty="0">
                          <a:effectLst/>
                          <a:latin typeface="微软雅黑 Light" panose="020B0502040204020203" pitchFamily="34" charset="-122"/>
                          <a:ea typeface="微软雅黑 Light" panose="020B0502040204020203" pitchFamily="34" charset="-122"/>
                        </a:rPr>
                        <a:t>类</a:t>
                      </a:r>
                    </a:p>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微电子工业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接地</a:t>
                      </a:r>
                    </a:p>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感应</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防止静电放电对</a:t>
                      </a:r>
                      <a:r>
                        <a:rPr lang="en-US" sz="1200" kern="100" baseline="0" dirty="0">
                          <a:effectLst/>
                          <a:latin typeface="微软雅黑 Light" panose="020B0502040204020203" pitchFamily="34" charset="-122"/>
                          <a:ea typeface="微软雅黑 Light" panose="020B0502040204020203" pitchFamily="34" charset="-122"/>
                        </a:rPr>
                        <a:t>ESDS</a:t>
                      </a:r>
                      <a:r>
                        <a:rPr lang="zh-CN" sz="1200" kern="100" baseline="0" dirty="0">
                          <a:effectLst/>
                          <a:latin typeface="微软雅黑 Light" panose="020B0502040204020203" pitchFamily="34" charset="-122"/>
                          <a:ea typeface="微软雅黑 Light" panose="020B0502040204020203" pitchFamily="34" charset="-122"/>
                        </a:rPr>
                        <a:t>的损害以及</a:t>
                      </a:r>
                      <a:r>
                        <a:rPr lang="en-US" sz="1200" kern="100" baseline="0" dirty="0">
                          <a:effectLst/>
                          <a:latin typeface="微软雅黑 Light" panose="020B0502040204020203" pitchFamily="34" charset="-122"/>
                          <a:ea typeface="微软雅黑 Light" panose="020B0502040204020203" pitchFamily="34" charset="-122"/>
                        </a:rPr>
                        <a:t>EMI</a:t>
                      </a:r>
                      <a:r>
                        <a:rPr lang="zh-CN" sz="1200" kern="100" baseline="0" dirty="0">
                          <a:effectLst/>
                          <a:latin typeface="微软雅黑 Light" panose="020B0502040204020203" pitchFamily="34" charset="-122"/>
                          <a:ea typeface="微软雅黑 Light" panose="020B0502040204020203" pitchFamily="34" charset="-122"/>
                        </a:rPr>
                        <a:t>干扰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baseline="0">
                          <a:effectLst/>
                          <a:latin typeface="微软雅黑 Light" panose="020B0502040204020203" pitchFamily="34" charset="-122"/>
                          <a:ea typeface="微软雅黑 Light" panose="020B0502040204020203" pitchFamily="34" charset="-122"/>
                        </a:rPr>
                        <a:t>SMT</a:t>
                      </a:r>
                      <a:endParaRPr lang="zh-CN" sz="1200" kern="100" baseline="0">
                        <a:effectLst/>
                        <a:latin typeface="微软雅黑 Light" panose="020B0502040204020203" pitchFamily="34" charset="-122"/>
                        <a:ea typeface="微软雅黑 Light" panose="020B0502040204020203"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600">
                <a:tc>
                  <a:txBody>
                    <a:bodyPr/>
                    <a:lstStyle/>
                    <a:p>
                      <a:pPr algn="ctr">
                        <a:lnSpc>
                          <a:spcPts val="2000"/>
                        </a:lnSpc>
                        <a:spcAft>
                          <a:spcPts val="0"/>
                        </a:spcAft>
                      </a:pPr>
                      <a:r>
                        <a:rPr lang="en-US" sz="1200" b="1" kern="100" baseline="0" dirty="0">
                          <a:effectLst/>
                          <a:latin typeface="微软雅黑 Light" panose="020B0502040204020203" pitchFamily="34" charset="-122"/>
                          <a:ea typeface="微软雅黑 Light" panose="020B0502040204020203" pitchFamily="34" charset="-122"/>
                        </a:rPr>
                        <a:t>C</a:t>
                      </a:r>
                      <a:r>
                        <a:rPr lang="zh-CN" sz="1200" b="1" kern="100" baseline="0" dirty="0">
                          <a:effectLst/>
                          <a:latin typeface="微软雅黑 Light" panose="020B0502040204020203" pitchFamily="34" charset="-122"/>
                          <a:ea typeface="微软雅黑 Light" panose="020B0502040204020203" pitchFamily="34" charset="-122"/>
                        </a:rPr>
                        <a:t>类</a:t>
                      </a:r>
                    </a:p>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洁净室及相关受控环境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电晕</a:t>
                      </a:r>
                    </a:p>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接地</a:t>
                      </a:r>
                    </a:p>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感应</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防止静电吸附灰尘影响产品质量以及静电放电可能对产品（如半导体）的损害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baseline="0" dirty="0">
                          <a:effectLst/>
                          <a:latin typeface="微软雅黑 Light" panose="020B0502040204020203" pitchFamily="34" charset="-122"/>
                          <a:ea typeface="微软雅黑 Light" panose="020B0502040204020203" pitchFamily="34" charset="-122"/>
                        </a:rPr>
                        <a:t>医药、食品</a:t>
                      </a:r>
                      <a:r>
                        <a:rPr lang="zh-CN" sz="1200" kern="100" baseline="0" dirty="0" smtClean="0">
                          <a:effectLst/>
                          <a:latin typeface="微软雅黑 Light" panose="020B0502040204020203" pitchFamily="34" charset="-122"/>
                          <a:ea typeface="微软雅黑 Light" panose="020B0502040204020203" pitchFamily="34" charset="-122"/>
                        </a:rPr>
                        <a:t>、</a:t>
                      </a:r>
                      <a:r>
                        <a:rPr lang="en-US" altLang="zh-CN" sz="1200" kern="100" baseline="0" dirty="0" smtClean="0">
                          <a:effectLst/>
                          <a:latin typeface="微软雅黑 Light" panose="020B0502040204020203" pitchFamily="34" charset="-122"/>
                          <a:ea typeface="微软雅黑 Light" panose="020B0502040204020203" pitchFamily="34" charset="-122"/>
                        </a:rPr>
                        <a:t>   </a:t>
                      </a:r>
                      <a:r>
                        <a:rPr lang="zh-CN" sz="1200" kern="100" baseline="0" dirty="0" smtClean="0">
                          <a:effectLst/>
                          <a:latin typeface="微软雅黑 Light" panose="020B0502040204020203" pitchFamily="34" charset="-122"/>
                          <a:ea typeface="微软雅黑 Light" panose="020B0502040204020203" pitchFamily="34" charset="-122"/>
                        </a:rPr>
                        <a:t>半导体</a:t>
                      </a:r>
                      <a:endParaRPr lang="zh-CN" sz="1200" kern="100" baseline="0" dirty="0">
                        <a:effectLst/>
                        <a:latin typeface="微软雅黑 Light" panose="020B0502040204020203" pitchFamily="34" charset="-122"/>
                        <a:ea typeface="微软雅黑 Light" panose="020B0502040204020203"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 name="矩形 37"/>
          <p:cNvSpPr/>
          <p:nvPr/>
        </p:nvSpPr>
        <p:spPr>
          <a:xfrm>
            <a:off x="977900" y="4468396"/>
            <a:ext cx="5524500" cy="338554"/>
          </a:xfrm>
          <a:prstGeom prst="rect">
            <a:avLst/>
          </a:prstGeom>
        </p:spPr>
        <p:txBody>
          <a:bodyPr wrap="square">
            <a:spAutoFit/>
          </a:bodyPr>
          <a:lstStyle/>
          <a:p>
            <a:pPr>
              <a:defRPr/>
            </a:pPr>
            <a:r>
              <a:rPr lang="zh-CN" altLang="en-US" sz="1600" b="1" spc="150" dirty="0" smtClean="0">
                <a:solidFill>
                  <a:srgbClr val="FF0000"/>
                </a:solidFill>
                <a:latin typeface="微软雅黑 Light" panose="020B0502040204020203" pitchFamily="34" charset="-122"/>
                <a:ea typeface="微软雅黑 Light" panose="020B0502040204020203" pitchFamily="34" charset="-122"/>
              </a:rPr>
              <a:t>请注意：</a:t>
            </a:r>
            <a:r>
              <a:rPr lang="zh-CN" altLang="en-US" sz="1500" b="1" spc="150" dirty="0" smtClean="0">
                <a:solidFill>
                  <a:srgbClr val="FF0000"/>
                </a:solidFill>
                <a:latin typeface="微软雅黑 Light" panose="020B0502040204020203" pitchFamily="34" charset="-122"/>
                <a:ea typeface="微软雅黑 Light" panose="020B0502040204020203" pitchFamily="34" charset="-122"/>
              </a:rPr>
              <a:t>不是所有防静电服装都适用 </a:t>
            </a:r>
            <a:r>
              <a:rPr lang="en-US" altLang="zh-CN" sz="1500" b="1" spc="150" dirty="0" smtClean="0">
                <a:solidFill>
                  <a:srgbClr val="FF0000"/>
                </a:solidFill>
                <a:latin typeface="微软雅黑 Light" panose="020B0502040204020203" pitchFamily="34" charset="-122"/>
                <a:ea typeface="微软雅黑 Light" panose="020B0502040204020203" pitchFamily="34" charset="-122"/>
              </a:rPr>
              <a:t>GB 12014   </a:t>
            </a:r>
            <a:endParaRPr lang="zh-CN" altLang="en-US" sz="1500" b="1" spc="150" dirty="0">
              <a:solidFill>
                <a:srgbClr val="FF0000"/>
              </a:solidFill>
              <a:latin typeface="微软雅黑 Light" panose="020B0502040204020203" pitchFamily="34" charset="-122"/>
              <a:ea typeface="微软雅黑 Light" panose="020B0502040204020203" pitchFamily="34" charset="-122"/>
            </a:endParaRPr>
          </a:p>
        </p:txBody>
      </p:sp>
    </p:spTree>
  </p:cSld>
  <p:clrMapOvr>
    <a:masterClrMapping/>
  </p:clrMapOvr>
  <p:transition spd="med" advTm="2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69"/>
          <p:cNvSpPr txBox="1"/>
          <p:nvPr/>
        </p:nvSpPr>
        <p:spPr>
          <a:xfrm>
            <a:off x="192691" y="99132"/>
            <a:ext cx="2139986"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sym typeface="+mn-ea"/>
              </a:rPr>
              <a:t>形式与度</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grpSp>
        <p:nvGrpSpPr>
          <p:cNvPr id="35" name="Group 5"/>
          <p:cNvGrpSpPr>
            <a:grpSpLocks noChangeAspect="1"/>
          </p:cNvGrpSpPr>
          <p:nvPr/>
        </p:nvGrpSpPr>
        <p:grpSpPr bwMode="auto">
          <a:xfrm>
            <a:off x="7813675" y="4283040"/>
            <a:ext cx="1143000" cy="685800"/>
            <a:chOff x="1530" y="-1431"/>
            <a:chExt cx="1800" cy="1081"/>
          </a:xfrm>
        </p:grpSpPr>
        <p:pic>
          <p:nvPicPr>
            <p:cNvPr id="38" name="Picture 6" descr="拎袋-[Converted]"/>
            <p:cNvPicPr>
              <a:picLocks noChangeAspect="1" noChangeArrowheads="1"/>
            </p:cNvPicPr>
            <p:nvPr/>
          </p:nvPicPr>
          <p:blipFill>
            <a:blip r:embed="rId3">
              <a:clrChange>
                <a:clrFrom>
                  <a:srgbClr val="FFFFFF"/>
                </a:clrFrom>
                <a:clrTo>
                  <a:srgbClr val="FFFFFF">
                    <a:alpha val="0"/>
                  </a:srgbClr>
                </a:clrTo>
              </a:clrChange>
            </a:blip>
            <a:srcRect l="36273" t="72569" r="35576" b="19972"/>
            <a:stretch>
              <a:fillRect/>
            </a:stretch>
          </p:blipFill>
          <p:spPr bwMode="auto">
            <a:xfrm>
              <a:off x="1530" y="-1431"/>
              <a:ext cx="1800" cy="695"/>
            </a:xfrm>
            <a:prstGeom prst="rect">
              <a:avLst/>
            </a:prstGeom>
            <a:noFill/>
            <a:ln w="9525">
              <a:noFill/>
              <a:miter lim="800000"/>
              <a:headEnd/>
              <a:tailEnd/>
            </a:ln>
          </p:spPr>
        </p:pic>
        <p:sp>
          <p:nvSpPr>
            <p:cNvPr id="39" name="WordArt 7"/>
            <p:cNvSpPr>
              <a:spLocks noChangeAspect="1" noChangeArrowheads="1" noChangeShapeType="1" noTextEdit="1"/>
            </p:cNvSpPr>
            <p:nvPr/>
          </p:nvSpPr>
          <p:spPr bwMode="auto">
            <a:xfrm>
              <a:off x="1530" y="-651"/>
              <a:ext cx="1800" cy="301"/>
            </a:xfrm>
            <a:prstGeom prst="rect">
              <a:avLst/>
            </a:prstGeom>
          </p:spPr>
          <p:txBody>
            <a:bodyPr wrap="none" fromWordArt="1">
              <a:prstTxWarp prst="textPlain">
                <a:avLst>
                  <a:gd name="adj" fmla="val 50000"/>
                </a:avLst>
              </a:prstTxWarp>
            </a:bodyPr>
            <a:lstStyle/>
            <a:p>
              <a:pPr algn="ctr"/>
              <a:r>
                <a:rPr lang="zh-CN" altLang="en-US" sz="800" kern="10" dirty="0">
                  <a:ln w="9525">
                    <a:solidFill>
                      <a:srgbClr val="000000"/>
                    </a:solidFill>
                    <a:round/>
                    <a:headEnd/>
                    <a:tailEnd/>
                  </a:ln>
                  <a:solidFill>
                    <a:srgbClr val="000000"/>
                  </a:solidFill>
                  <a:latin typeface="幼圆"/>
                  <a:ea typeface="幼圆"/>
                </a:rPr>
                <a:t>晨隆静电科技</a:t>
              </a:r>
            </a:p>
          </p:txBody>
        </p:sp>
      </p:grpSp>
      <p:sp>
        <p:nvSpPr>
          <p:cNvPr id="41" name="矩形 40"/>
          <p:cNvSpPr/>
          <p:nvPr/>
        </p:nvSpPr>
        <p:spPr>
          <a:xfrm>
            <a:off x="-13335" y="0"/>
            <a:ext cx="9144635" cy="726030"/>
          </a:xfrm>
          <a:prstGeom prst="rect">
            <a:avLst/>
          </a:prstGeom>
          <a:gradFill>
            <a:gsLst>
              <a:gs pos="28000">
                <a:srgbClr val="2E75B6"/>
              </a:gs>
              <a:gs pos="0">
                <a:srgbClr val="2E75B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ClrTx/>
              <a:buFont typeface="Arial" panose="020B0604020202020204" pitchFamily="34" charset="0"/>
              <a:buNone/>
              <a:defRPr/>
            </a:pPr>
            <a:r>
              <a:rPr lang="en-US" altLang="zh-CN" sz="1900" b="1" dirty="0" smtClean="0">
                <a:solidFill>
                  <a:srgbClr val="FBF7F8"/>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T/ESD 001-2016</a:t>
            </a:r>
            <a:r>
              <a:rPr lang="en-US" altLang="zh-CN" sz="1900" b="1" dirty="0" smtClean="0">
                <a:solidFill>
                  <a:srgbClr val="FBF7F8"/>
                </a:solidFill>
                <a:latin typeface="微软雅黑 Light" panose="020B0502040204020203" pitchFamily="34" charset="-122"/>
                <a:ea typeface="微软雅黑 Light" panose="020B0502040204020203" pitchFamily="34" charset="-122"/>
              </a:rPr>
              <a:t>《</a:t>
            </a:r>
            <a:r>
              <a:rPr lang="zh-CN" altLang="en-US" sz="1900" b="1" dirty="0" smtClean="0">
                <a:solidFill>
                  <a:srgbClr val="FBF7F8"/>
                </a:solidFill>
                <a:latin typeface="微软雅黑 Light" panose="020B0502040204020203" pitchFamily="34" charset="-122"/>
                <a:ea typeface="微软雅黑 Light" panose="020B0502040204020203" pitchFamily="34" charset="-122"/>
              </a:rPr>
              <a:t>电子工业用防静电服 通用技术规范</a:t>
            </a:r>
            <a:r>
              <a:rPr lang="en-US" altLang="zh-CN" sz="1900" b="1" dirty="0" smtClean="0">
                <a:solidFill>
                  <a:srgbClr val="FBF7F8"/>
                </a:solidFill>
                <a:latin typeface="微软雅黑 Light" panose="020B0502040204020203" pitchFamily="34" charset="-122"/>
                <a:ea typeface="微软雅黑 Light" panose="020B0502040204020203" pitchFamily="34" charset="-122"/>
              </a:rPr>
              <a:t>》</a:t>
            </a:r>
            <a:r>
              <a:rPr lang="zh-CN" altLang="en-US" sz="1900" b="1" dirty="0" smtClean="0">
                <a:solidFill>
                  <a:srgbClr val="FBF7F8"/>
                </a:solidFill>
                <a:latin typeface="微软雅黑 Light" panose="020B0502040204020203" pitchFamily="34" charset="-122"/>
                <a:ea typeface="微软雅黑 Light" panose="020B0502040204020203" pitchFamily="34" charset="-122"/>
              </a:rPr>
              <a:t>解读</a:t>
            </a:r>
          </a:p>
        </p:txBody>
      </p:sp>
      <p:sp>
        <p:nvSpPr>
          <p:cNvPr id="42" name="矩形 41"/>
          <p:cNvSpPr/>
          <p:nvPr/>
        </p:nvSpPr>
        <p:spPr>
          <a:xfrm>
            <a:off x="1225820" y="1037256"/>
            <a:ext cx="4108817" cy="369332"/>
          </a:xfrm>
          <a:prstGeom prst="rect">
            <a:avLst/>
          </a:prstGeom>
        </p:spPr>
        <p:txBody>
          <a:bodyPr wrap="none">
            <a:spAutoFit/>
          </a:bodyPr>
          <a:lstStyle/>
          <a:p>
            <a:r>
              <a:rPr lang="zh-CN" altLang="en-US" dirty="0" smtClean="0">
                <a:latin typeface="微软雅黑 Light" pitchFamily="34" charset="-122"/>
                <a:ea typeface="微软雅黑 Light" pitchFamily="34" charset="-122"/>
              </a:rPr>
              <a:t>四、电子工业用防静电服的基本要求：</a:t>
            </a:r>
            <a:endParaRPr lang="zh-CN" altLang="en-US" dirty="0">
              <a:latin typeface="微软雅黑 Light" pitchFamily="34" charset="-122"/>
              <a:ea typeface="微软雅黑 Light" pitchFamily="34" charset="-122"/>
            </a:endParaRPr>
          </a:p>
        </p:txBody>
      </p:sp>
      <p:sp>
        <p:nvSpPr>
          <p:cNvPr id="43" name="矩形 42"/>
          <p:cNvSpPr/>
          <p:nvPr/>
        </p:nvSpPr>
        <p:spPr>
          <a:xfrm>
            <a:off x="1338944" y="1859073"/>
            <a:ext cx="6589484" cy="1996700"/>
          </a:xfrm>
          <a:prstGeom prst="rect">
            <a:avLst/>
          </a:prstGeom>
        </p:spPr>
        <p:txBody>
          <a:bodyPr wrap="square">
            <a:spAutoFit/>
          </a:bodyPr>
          <a:lstStyle/>
          <a:p>
            <a:pPr>
              <a:lnSpc>
                <a:spcPct val="150000"/>
              </a:lnSpc>
            </a:pPr>
            <a:r>
              <a:rPr lang="zh-CN" altLang="en-US" sz="1600" dirty="0" smtClean="0">
                <a:latin typeface="微软雅黑 Light" pitchFamily="34" charset="-122"/>
                <a:ea typeface="微软雅黑 Light" pitchFamily="34" charset="-122"/>
              </a:rPr>
              <a:t>       </a:t>
            </a:r>
            <a:r>
              <a:rPr lang="zh-CN" altLang="en-US" sz="1650" dirty="0" smtClean="0">
                <a:latin typeface="微软雅黑 Light" pitchFamily="34" charset="-122"/>
                <a:ea typeface="微软雅黑 Light" pitchFamily="34" charset="-122"/>
              </a:rPr>
              <a:t>电子工厂中防静电工作服是在静电放电保护区（</a:t>
            </a:r>
            <a:r>
              <a:rPr lang="en-US" altLang="zh-CN" sz="1650" dirty="0" smtClean="0">
                <a:latin typeface="微软雅黑 Light" pitchFamily="34" charset="-122"/>
                <a:ea typeface="微软雅黑 Light" pitchFamily="34" charset="-122"/>
              </a:rPr>
              <a:t>EPA</a:t>
            </a:r>
            <a:r>
              <a:rPr lang="zh-CN" altLang="en-US" sz="1650" dirty="0" smtClean="0">
                <a:latin typeface="微软雅黑 Light" pitchFamily="34" charset="-122"/>
                <a:ea typeface="微软雅黑 Light" pitchFamily="34" charset="-122"/>
              </a:rPr>
              <a:t>）中穿着的，其目的是通过接地释放的方式最小化带电衣物对敏感电子产品进行静电放电的故障风险，服装的防静电技术要求取决于</a:t>
            </a:r>
            <a:r>
              <a:rPr lang="en-US" altLang="zh-CN" sz="1650" dirty="0" smtClean="0">
                <a:latin typeface="微软雅黑 Light" pitchFamily="34" charset="-122"/>
                <a:ea typeface="微软雅黑 Light" pitchFamily="34" charset="-122"/>
              </a:rPr>
              <a:t>EPA</a:t>
            </a:r>
            <a:r>
              <a:rPr lang="zh-CN" altLang="en-US" sz="1650" dirty="0" smtClean="0">
                <a:latin typeface="微软雅黑 Light" pitchFamily="34" charset="-122"/>
                <a:ea typeface="微软雅黑 Light" pitchFamily="34" charset="-122"/>
              </a:rPr>
              <a:t>中静电敏感元器件（</a:t>
            </a:r>
            <a:r>
              <a:rPr lang="en-US" altLang="zh-CN" sz="1650" dirty="0" smtClean="0">
                <a:latin typeface="微软雅黑 Light" pitchFamily="34" charset="-122"/>
                <a:ea typeface="微软雅黑 Light" pitchFamily="34" charset="-122"/>
              </a:rPr>
              <a:t>ESDS</a:t>
            </a:r>
            <a:r>
              <a:rPr lang="zh-CN" altLang="en-US" sz="1650" dirty="0" smtClean="0">
                <a:latin typeface="微软雅黑 Light" pitchFamily="34" charset="-122"/>
                <a:ea typeface="微软雅黑 Light" pitchFamily="34" charset="-122"/>
              </a:rPr>
              <a:t>）对人体模型（</a:t>
            </a:r>
            <a:r>
              <a:rPr lang="en-US" altLang="zh-CN" sz="1650" dirty="0" smtClean="0">
                <a:latin typeface="微软雅黑 Light" pitchFamily="34" charset="-122"/>
                <a:ea typeface="微软雅黑 Light" pitchFamily="34" charset="-122"/>
              </a:rPr>
              <a:t>HBM</a:t>
            </a:r>
            <a:r>
              <a:rPr lang="zh-CN" altLang="en-US" sz="1650" dirty="0" smtClean="0">
                <a:latin typeface="微软雅黑 Light" pitchFamily="34" charset="-122"/>
                <a:ea typeface="微软雅黑 Light" pitchFamily="34" charset="-122"/>
              </a:rPr>
              <a:t>）及带电器件模型（</a:t>
            </a:r>
            <a:r>
              <a:rPr lang="en-US" altLang="zh-CN" sz="1650" dirty="0" smtClean="0">
                <a:latin typeface="微软雅黑 Light" pitchFamily="34" charset="-122"/>
                <a:ea typeface="微软雅黑 Light" pitchFamily="34" charset="-122"/>
              </a:rPr>
              <a:t>CDM</a:t>
            </a:r>
            <a:r>
              <a:rPr lang="zh-CN" altLang="en-US" sz="1650" dirty="0" smtClean="0">
                <a:latin typeface="微软雅黑 Light" pitchFamily="34" charset="-122"/>
                <a:ea typeface="微软雅黑 Light" pitchFamily="34" charset="-122"/>
              </a:rPr>
              <a:t>）的静电放电的敏感度。</a:t>
            </a:r>
            <a:endParaRPr lang="zh-CN" altLang="en-US" sz="1650" dirty="0"/>
          </a:p>
        </p:txBody>
      </p:sp>
    </p:spTree>
  </p:cSld>
  <p:clrMapOvr>
    <a:masterClrMapping/>
  </p:clrMapOvr>
  <p:transition spd="med" advTm="2000">
    <p:fade/>
  </p:transition>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80000"/>
          </a:schemeClr>
        </a:solidFill>
        <a:ln>
          <a:noFill/>
        </a:ln>
      </a:spPr>
      <a:bodyPr rtlCol="0" anchor="ctr"/>
      <a:lstStyle>
        <a:defPPr algn="ctr">
          <a:defRPr sz="1015"/>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1961</Words>
  <Application>Microsoft Office PowerPoint</Application>
  <PresentationFormat>全屏显示(16:9)</PresentationFormat>
  <Paragraphs>288</Paragraphs>
  <Slides>23</Slides>
  <Notes>21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Times New Roman</vt:lpstr>
      <vt:lpstr>宋体</vt:lpstr>
      <vt:lpstr>幼圆</vt:lpstr>
      <vt:lpstr>Calibri Light</vt:lpstr>
      <vt:lpstr>MingLiU</vt:lpstr>
      <vt:lpstr>Wingdings</vt:lpstr>
      <vt:lpstr>等线 Light</vt:lpstr>
      <vt:lpstr>微软雅黑</vt:lpstr>
      <vt:lpstr>等线</vt:lpstr>
      <vt:lpstr>Arial</vt:lpstr>
      <vt:lpstr>微软雅黑 Light</vt:lpstr>
      <vt:lpstr>Calibri</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51.ppt</dc:title>
  <dc:creator/>
  <cp:lastModifiedBy/>
  <cp:revision>94</cp:revision>
  <dcterms:created xsi:type="dcterms:W3CDTF">2016-11-25T08:16:00Z</dcterms:created>
  <dcterms:modified xsi:type="dcterms:W3CDTF">2017-11-21T20:37:45Z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