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 id="265" r:id="rId4"/>
    <p:sldId id="266" r:id="rId5"/>
    <p:sldId id="267" r:id="rId6"/>
    <p:sldId id="269" r:id="rId7"/>
    <p:sldId id="268" r:id="rId8"/>
    <p:sldId id="271" r:id="rId9"/>
    <p:sldId id="270"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7" r:id="rId25"/>
    <p:sldId id="289" r:id="rId26"/>
    <p:sldId id="290" r:id="rId27"/>
    <p:sldId id="28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1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形状 24"/>
          <p:cNvSpPr/>
          <p:nvPr>
            <p:custDataLst>
              <p:tags r:id="rId2"/>
            </p:custDataLst>
          </p:nvPr>
        </p:nvSpPr>
        <p:spPr>
          <a:xfrm>
            <a:off x="0" y="3921792"/>
            <a:ext cx="3691856" cy="2936208"/>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任意多边形: 形状 7"/>
          <p:cNvSpPr/>
          <p:nvPr>
            <p:custDataLst>
              <p:tags r:id="rId3"/>
            </p:custDataLst>
          </p:nvPr>
        </p:nvSpPr>
        <p:spPr>
          <a:xfrm>
            <a:off x="9516687" y="1"/>
            <a:ext cx="2675313" cy="4553409"/>
          </a:xfrm>
          <a:custGeom>
            <a:avLst/>
            <a:gdLst>
              <a:gd name="connsiteX0" fmla="*/ 1525850 w 2675313"/>
              <a:gd name="connsiteY0" fmla="*/ 0 h 4553409"/>
              <a:gd name="connsiteX1" fmla="*/ 2675313 w 2675313"/>
              <a:gd name="connsiteY1" fmla="*/ 0 h 4553409"/>
              <a:gd name="connsiteX2" fmla="*/ 2675313 w 2675313"/>
              <a:gd name="connsiteY2" fmla="*/ 4528772 h 4553409"/>
              <a:gd name="connsiteX3" fmla="*/ 2593476 w 2675313"/>
              <a:gd name="connsiteY3" fmla="*/ 4541261 h 4553409"/>
              <a:gd name="connsiteX4" fmla="*/ 2352905 w 2675313"/>
              <a:gd name="connsiteY4" fmla="*/ 4553409 h 4553409"/>
              <a:gd name="connsiteX5" fmla="*/ 0 w 2675313"/>
              <a:gd name="connsiteY5" fmla="*/ 2200504 h 4553409"/>
              <a:gd name="connsiteX6" fmla="*/ 1437048 w 2675313"/>
              <a:gd name="connsiteY6" fmla="*/ 32502 h 45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13" h="4553409">
                <a:moveTo>
                  <a:pt x="1525850" y="0"/>
                </a:moveTo>
                <a:lnTo>
                  <a:pt x="2675313" y="0"/>
                </a:lnTo>
                <a:lnTo>
                  <a:pt x="2675313" y="4528772"/>
                </a:lnTo>
                <a:lnTo>
                  <a:pt x="2593476" y="4541261"/>
                </a:lnTo>
                <a:cubicBezTo>
                  <a:pt x="2514378" y="4549294"/>
                  <a:pt x="2434122" y="4553409"/>
                  <a:pt x="2352905" y="4553409"/>
                </a:cubicBezTo>
                <a:cubicBezTo>
                  <a:pt x="1053431" y="4553409"/>
                  <a:pt x="0" y="3499978"/>
                  <a:pt x="0" y="2200504"/>
                </a:cubicBezTo>
                <a:cubicBezTo>
                  <a:pt x="0" y="1225899"/>
                  <a:pt x="592555" y="389692"/>
                  <a:pt x="1437048" y="32502"/>
                </a:cubicBez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任意形状 17"/>
          <p:cNvSpPr/>
          <p:nvPr>
            <p:custDataLst>
              <p:tags r:id="rId4"/>
            </p:custDataLst>
          </p:nvPr>
        </p:nvSpPr>
        <p:spPr>
          <a:xfrm>
            <a:off x="7511951" y="0"/>
            <a:ext cx="3589290" cy="2179590"/>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0" name="椭圆 9"/>
          <p:cNvSpPr/>
          <p:nvPr>
            <p:custDataLst>
              <p:tags r:id="rId5"/>
            </p:custDataLst>
          </p:nvPr>
        </p:nvSpPr>
        <p:spPr>
          <a:xfrm>
            <a:off x="1078059" y="494506"/>
            <a:ext cx="2084678" cy="2084678"/>
          </a:xfrm>
          <a:prstGeom prst="ellipse">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6" name="日期占位符 15"/>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984644" y="2383744"/>
            <a:ext cx="6246303" cy="1174403"/>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2984500" y="3645535"/>
            <a:ext cx="6246495" cy="374650"/>
          </a:xfrm>
        </p:spPr>
        <p:txBody>
          <a:bodyPr lIns="90000" tIns="46800" rIns="90000" bIns="46800">
            <a:normAutofit/>
          </a:bodyPr>
          <a:lstStyle>
            <a:lvl1pPr marL="0" indent="0" algn="ctr" eaLnBrk="1" fontAlgn="auto" latinLnBrk="0" hangingPunct="1">
              <a:lnSpc>
                <a:spcPct val="100000"/>
              </a:lnSpc>
              <a:buNone/>
              <a:defRPr sz="2000" u="none" strike="noStrike" kern="1200" cap="none" spc="3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1"/>
            </p:custDataLst>
          </p:nvPr>
        </p:nvSpPr>
        <p:spPr>
          <a:xfrm>
            <a:off x="3317240" y="4057015"/>
            <a:ext cx="1458595" cy="382270"/>
          </a:xfrm>
        </p:spPr>
        <p:txBody>
          <a:bodyPr lIns="90000" tIns="46800" rIns="90000" bIns="46800" anchor="ctr" anchorCtr="0">
            <a:normAutofit/>
          </a:bodyPr>
          <a:lstStyle>
            <a:lvl1pPr marL="0" indent="0">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2"/>
            </p:custDataLst>
          </p:nvPr>
        </p:nvSpPr>
        <p:spPr>
          <a:xfrm>
            <a:off x="7464425" y="4057015"/>
            <a:ext cx="1458595" cy="382270"/>
          </a:xfrm>
        </p:spPr>
        <p:txBody>
          <a:bodyPr lIns="90000" tIns="46800" rIns="90000" bIns="46800" anchor="ctr" anchorCtr="0">
            <a:normAutofit/>
          </a:bodyPr>
          <a:lstStyle>
            <a:lvl1pPr marL="0" indent="0" algn="r">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3" name="椭圆 12"/>
          <p:cNvSpPr/>
          <p:nvPr>
            <p:custDataLst>
              <p:tags r:id="rId13"/>
            </p:custDataLst>
          </p:nvPr>
        </p:nvSpPr>
        <p:spPr>
          <a:xfrm>
            <a:off x="9537097" y="4867214"/>
            <a:ext cx="1108226" cy="1108226"/>
          </a:xfrm>
          <a:prstGeom prst="ellipse">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cxnSp>
        <p:nvCxnSpPr>
          <p:cNvPr id="6" name="直接连接符 5"/>
          <p:cNvCxnSpPr/>
          <p:nvPr>
            <p:custDataLst>
              <p:tags r:id="rId14"/>
            </p:custDataLst>
          </p:nvPr>
        </p:nvCxnSpPr>
        <p:spPr>
          <a:xfrm>
            <a:off x="3371850" y="3600450"/>
            <a:ext cx="545782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8255"/>
            <a:ext cx="12192000" cy="6880860"/>
            <a:chOff x="0" y="-13"/>
            <a:chExt cx="19200" cy="10836"/>
          </a:xfrm>
        </p:grpSpPr>
        <p:sp>
          <p:nvSpPr>
            <p:cNvPr id="24" name="任意多边形: 形状 23"/>
            <p:cNvSpPr/>
            <p:nvPr>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userDrawn="1">
              <p:custDataLst>
                <p:tags r:id="rId5"/>
              </p:custDataLst>
            </p:nvPr>
          </p:nvSpPr>
          <p:spPr>
            <a:xfrm>
              <a:off x="0" y="9383"/>
              <a:ext cx="1811" cy="144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910840" y="2480310"/>
            <a:ext cx="6369685" cy="118173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6" name="任意形状 8"/>
          <p:cNvSpPr/>
          <p:nvPr>
            <p:custDataLst>
              <p:tags r:id="rId6"/>
            </p:custDataLst>
          </p:nvPr>
        </p:nvSpPr>
        <p:spPr>
          <a:xfrm>
            <a:off x="3925629" y="5414158"/>
            <a:ext cx="4340977" cy="1443841"/>
          </a:xfrm>
          <a:custGeom>
            <a:avLst/>
            <a:gdLst>
              <a:gd name="connsiteX0" fmla="*/ 2170488 w 4340977"/>
              <a:gd name="connsiteY0" fmla="*/ 0 h 1443841"/>
              <a:gd name="connsiteX1" fmla="*/ 4338490 w 4340977"/>
              <a:gd name="connsiteY1" fmla="*/ 1437048 h 1443841"/>
              <a:gd name="connsiteX2" fmla="*/ 4340977 w 4340977"/>
              <a:gd name="connsiteY2" fmla="*/ 1443841 h 1443841"/>
              <a:gd name="connsiteX3" fmla="*/ 0 w 4340977"/>
              <a:gd name="connsiteY3" fmla="*/ 1443841 h 1443841"/>
              <a:gd name="connsiteX4" fmla="*/ 2486 w 4340977"/>
              <a:gd name="connsiteY4" fmla="*/ 1437048 h 1443841"/>
              <a:gd name="connsiteX5" fmla="*/ 2170488 w 4340977"/>
              <a:gd name="connsiteY5" fmla="*/ 0 h 14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977" h="1443841">
                <a:moveTo>
                  <a:pt x="2170488" y="0"/>
                </a:moveTo>
                <a:cubicBezTo>
                  <a:pt x="3145094" y="0"/>
                  <a:pt x="3981300" y="592555"/>
                  <a:pt x="4338490" y="1437048"/>
                </a:cubicBezTo>
                <a:lnTo>
                  <a:pt x="4340977" y="1443841"/>
                </a:lnTo>
                <a:lnTo>
                  <a:pt x="0" y="1443841"/>
                </a:lnTo>
                <a:lnTo>
                  <a:pt x="2486" y="1437048"/>
                </a:lnTo>
                <a:cubicBezTo>
                  <a:pt x="359677" y="592555"/>
                  <a:pt x="1195883" y="0"/>
                  <a:pt x="2170488"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7" name="任意形状 7"/>
          <p:cNvSpPr/>
          <p:nvPr>
            <p:custDataLst>
              <p:tags r:id="rId7"/>
            </p:custDataLst>
          </p:nvPr>
        </p:nvSpPr>
        <p:spPr>
          <a:xfrm>
            <a:off x="4969751" y="1"/>
            <a:ext cx="2229641" cy="904197"/>
          </a:xfrm>
          <a:custGeom>
            <a:avLst/>
            <a:gdLst>
              <a:gd name="connsiteX0" fmla="*/ 0 w 2229641"/>
              <a:gd name="connsiteY0" fmla="*/ 0 h 904197"/>
              <a:gd name="connsiteX1" fmla="*/ 2229641 w 2229641"/>
              <a:gd name="connsiteY1" fmla="*/ 0 h 904197"/>
              <a:gd name="connsiteX2" fmla="*/ 2165057 w 2229641"/>
              <a:gd name="connsiteY2" fmla="*/ 208053 h 904197"/>
              <a:gd name="connsiteX3" fmla="*/ 1114820 w 2229641"/>
              <a:gd name="connsiteY3" fmla="*/ 904197 h 904197"/>
              <a:gd name="connsiteX4" fmla="*/ 64583 w 2229641"/>
              <a:gd name="connsiteY4" fmla="*/ 208053 h 90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641" h="904197">
                <a:moveTo>
                  <a:pt x="0" y="0"/>
                </a:moveTo>
                <a:lnTo>
                  <a:pt x="2229641" y="0"/>
                </a:lnTo>
                <a:lnTo>
                  <a:pt x="2165057" y="208053"/>
                </a:lnTo>
                <a:cubicBezTo>
                  <a:pt x="1992025" y="617148"/>
                  <a:pt x="1586945" y="904197"/>
                  <a:pt x="1114820" y="904197"/>
                </a:cubicBezTo>
                <a:cubicBezTo>
                  <a:pt x="642696" y="904197"/>
                  <a:pt x="237616" y="617148"/>
                  <a:pt x="64583" y="208053"/>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9" name="文本占位符 8"/>
          <p:cNvSpPr>
            <a:spLocks noGrp="1"/>
          </p:cNvSpPr>
          <p:nvPr>
            <p:ph type="body" sz="quarter" idx="13" hasCustomPrompt="1"/>
            <p:custDataLst>
              <p:tags r:id="rId8"/>
            </p:custDataLst>
          </p:nvPr>
        </p:nvSpPr>
        <p:spPr>
          <a:xfrm>
            <a:off x="2911475" y="3836670"/>
            <a:ext cx="6369050" cy="380365"/>
          </a:xfrm>
        </p:spPr>
        <p:txBody>
          <a:bodyPr lIns="91440" tIns="45720" rIns="91440" bIns="45720" anchor="b" anchorCtr="0">
            <a:normAutofit/>
          </a:bodyPr>
          <a:lstStyle>
            <a:lvl1pPr marL="0" indent="0" algn="ctr">
              <a:buNone/>
              <a:defRPr sz="1800">
                <a:solidFill>
                  <a:schemeClr val="tx1">
                    <a:lumMod val="75000"/>
                    <a:lumOff val="25000"/>
                  </a:schemeClr>
                </a:solidFill>
              </a:defRPr>
            </a:lvl1pPr>
          </a:lstStyle>
          <a:p>
            <a:pPr lvl="0"/>
            <a:r>
              <a:rPr lang="zh-CN" altLang="en-US" dirty="0"/>
              <a:t>单击此处编辑副标题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5510"/>
            <a:chOff x="16584" y="9398"/>
            <a:chExt cx="2616" cy="1426"/>
          </a:xfrm>
        </p:grpSpPr>
        <p:sp>
          <p:nvSpPr>
            <p:cNvPr id="15" name="任意形状 24"/>
            <p:cNvSpPr/>
            <p:nvPr>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7" name="任意多边形: 形状 16"/>
            <p:cNvSpPr/>
            <p:nvPr>
              <p:custDataLst>
                <p:tags r:id="rId4"/>
              </p:custDataLst>
            </p:nvPr>
          </p:nvSpPr>
          <p:spPr>
            <a:xfrm>
              <a:off x="16584" y="10122"/>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tx1">
                    <a:lumMod val="85000"/>
                    <a:lumOff val="15000"/>
                  </a:schemeClr>
                </a:solidFill>
              </a:endParaRPr>
            </a:p>
          </p:txBody>
        </p:sp>
      </p:gr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solidFill>
                  <a:schemeClr val="tx1">
                    <a:lumMod val="85000"/>
                    <a:lumOff val="15000"/>
                  </a:schemeClr>
                </a:solidFill>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4" name="任意多边形: 形状 23"/>
          <p:cNvSpPr/>
          <p:nvPr>
            <p:custDataLst>
              <p:tags r:id="rId3"/>
            </p:custDataLst>
          </p:nvPr>
        </p:nvSpPr>
        <p:spPr>
          <a:xfrm>
            <a:off x="11318240" y="0"/>
            <a:ext cx="873760" cy="1464945"/>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0662920" y="-8255"/>
            <a:ext cx="1172845" cy="711835"/>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p:custDataLst>
              <p:tags r:id="rId5"/>
            </p:custDataLst>
          </p:nvPr>
        </p:nvSpPr>
        <p:spPr>
          <a:xfrm>
            <a:off x="0" y="5958205"/>
            <a:ext cx="1149985" cy="91440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anchor="ctr">
            <a:normAutofit/>
          </a:bodyPr>
          <a:lstStyle>
            <a:lvl1pPr>
              <a:defRPr sz="36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7"/>
            </p:custDataLst>
          </p:nvPr>
        </p:nvSpPr>
        <p:spPr>
          <a:xfrm>
            <a:off x="1281113" y="2163600"/>
            <a:ext cx="9626600" cy="3445200"/>
          </a:xfrm>
        </p:spPr>
        <p:txBody>
          <a:bodyPr>
            <a:normAutofit/>
          </a:bodyPr>
          <a:lstStyle>
            <a:lvl1pPr marL="285750" indent="-285750">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zh-CN" altLang="en-US" dirty="0"/>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0"/>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p:custDataLst>
              <p:tags r:id="rId3"/>
            </p:custDataLst>
          </p:nvPr>
        </p:nvGrpSpPr>
        <p:grpSpPr>
          <a:xfrm>
            <a:off x="-3810" y="5798820"/>
            <a:ext cx="1991360" cy="1073150"/>
            <a:chOff x="-6" y="9132"/>
            <a:chExt cx="3136" cy="1690"/>
          </a:xfrm>
        </p:grpSpPr>
        <p:sp>
          <p:nvSpPr>
            <p:cNvPr id="16" name="任意形状 24"/>
            <p:cNvSpPr/>
            <p:nvPr userDrawn="1">
              <p:custDataLst>
                <p:tags r:id="rId4"/>
              </p:custDataLst>
            </p:nvPr>
          </p:nvSpPr>
          <p:spPr>
            <a:xfrm>
              <a:off x="-6" y="9132"/>
              <a:ext cx="2126" cy="1691"/>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8" name="任意多边形: 形状 17"/>
            <p:cNvSpPr/>
            <p:nvPr userDrawn="1">
              <p:custDataLst>
                <p:tags r:id="rId5"/>
              </p:custDataLst>
            </p:nvPr>
          </p:nvSpPr>
          <p:spPr>
            <a:xfrm>
              <a:off x="1110" y="9611"/>
              <a:ext cx="2020" cy="1189"/>
            </a:xfrm>
            <a:custGeom>
              <a:avLst/>
              <a:gdLst>
                <a:gd name="connsiteX0" fmla="*/ 641220 w 1282440"/>
                <a:gd name="connsiteY0" fmla="*/ 0 h 755143"/>
                <a:gd name="connsiteX1" fmla="*/ 1282440 w 1282440"/>
                <a:gd name="connsiteY1" fmla="*/ 641220 h 755143"/>
                <a:gd name="connsiteX2" fmla="*/ 1270956 w 1282440"/>
                <a:gd name="connsiteY2" fmla="*/ 755143 h 755143"/>
                <a:gd name="connsiteX3" fmla="*/ 11485 w 1282440"/>
                <a:gd name="connsiteY3" fmla="*/ 755143 h 755143"/>
                <a:gd name="connsiteX4" fmla="*/ 0 w 1282440"/>
                <a:gd name="connsiteY4" fmla="*/ 641220 h 755143"/>
                <a:gd name="connsiteX5" fmla="*/ 641220 w 1282440"/>
                <a:gd name="connsiteY5" fmla="*/ 0 h 7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440" h="755143">
                  <a:moveTo>
                    <a:pt x="641220" y="0"/>
                  </a:moveTo>
                  <a:cubicBezTo>
                    <a:pt x="995356" y="0"/>
                    <a:pt x="1282440" y="287084"/>
                    <a:pt x="1282440" y="641220"/>
                  </a:cubicBezTo>
                  <a:lnTo>
                    <a:pt x="1270956" y="755143"/>
                  </a:lnTo>
                  <a:lnTo>
                    <a:pt x="11485" y="755143"/>
                  </a:lnTo>
                  <a:lnTo>
                    <a:pt x="0" y="641220"/>
                  </a:lnTo>
                  <a:cubicBezTo>
                    <a:pt x="0" y="287084"/>
                    <a:pt x="287084" y="0"/>
                    <a:pt x="641220"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marL="2857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3"/>
            </p:custDataLst>
          </p:nvPr>
        </p:nvGrpSpPr>
        <p:grpSpPr>
          <a:xfrm>
            <a:off x="10662920" y="-8255"/>
            <a:ext cx="1529080" cy="1472565"/>
            <a:chOff x="16792" y="-13"/>
            <a:chExt cx="2408" cy="2319"/>
          </a:xfrm>
        </p:grpSpPr>
        <p:sp>
          <p:nvSpPr>
            <p:cNvPr id="10" name="任意多边形: 形状 9"/>
            <p:cNvSpPr/>
            <p:nvPr userDrawn="1">
              <p:custDataLst>
                <p:tags r:id="rId4"/>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5"/>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13" name="矩形 12"/>
          <p:cNvSpPr/>
          <p:nvPr>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4240"/>
            <a:chOff x="16584" y="9398"/>
            <a:chExt cx="2616" cy="1424"/>
          </a:xfrm>
        </p:grpSpPr>
        <p:sp>
          <p:nvSpPr>
            <p:cNvPr id="12" name="任意形状 24"/>
            <p:cNvSpPr/>
            <p:nvPr userDrawn="1">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4" name="任意多边形: 形状 13"/>
            <p:cNvSpPr/>
            <p:nvPr userDrawn="1">
              <p:custDataLst>
                <p:tags r:id="rId4"/>
              </p:custDataLst>
            </p:nvPr>
          </p:nvSpPr>
          <p:spPr>
            <a:xfrm>
              <a:off x="16584" y="10098"/>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15" name="矩形 14"/>
          <p:cNvSpPr/>
          <p:nvPr>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8" name="组合 7"/>
          <p:cNvGrpSpPr/>
          <p:nvPr>
            <p:custDataLst>
              <p:tags r:id="rId3"/>
            </p:custDataLst>
          </p:nvPr>
        </p:nvGrpSpPr>
        <p:grpSpPr>
          <a:xfrm rot="0">
            <a:off x="-3175" y="4762500"/>
            <a:ext cx="3265805" cy="2104390"/>
            <a:chOff x="-3174" y="4762217"/>
            <a:chExt cx="3265874" cy="2104199"/>
          </a:xfrm>
        </p:grpSpPr>
        <p:sp>
          <p:nvSpPr>
            <p:cNvPr id="9" name="任意多边形: 形状 8"/>
            <p:cNvSpPr/>
            <p:nvPr>
              <p:custDataLst>
                <p:tags r:id="rId4"/>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0" name="任意多边形: 形状 9"/>
            <p:cNvSpPr/>
            <p:nvPr>
              <p:custDataLst>
                <p:tags r:id="rId5"/>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grpSp>
        <p:nvGrpSpPr>
          <p:cNvPr id="11" name="组合 10"/>
          <p:cNvGrpSpPr/>
          <p:nvPr>
            <p:custDataLst>
              <p:tags r:id="rId6"/>
            </p:custDataLst>
          </p:nvPr>
        </p:nvGrpSpPr>
        <p:grpSpPr>
          <a:xfrm rot="10800000">
            <a:off x="8924925" y="-16510"/>
            <a:ext cx="3265805" cy="2104390"/>
            <a:chOff x="-3174" y="4762217"/>
            <a:chExt cx="3265874" cy="2104199"/>
          </a:xfrm>
        </p:grpSpPr>
        <p:sp>
          <p:nvSpPr>
            <p:cNvPr id="13" name="任意多边形: 形状 12"/>
            <p:cNvSpPr/>
            <p:nvPr>
              <p:custDataLst>
                <p:tags r:id="rId7"/>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8"/>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9"/>
            </p:custDataLst>
          </p:nvPr>
        </p:nvSpPr>
        <p:spPr>
          <a:xfrm>
            <a:off x="1522800" y="1339200"/>
            <a:ext cx="9144000" cy="2386800"/>
          </a:xfrm>
        </p:spPr>
        <p:txBody>
          <a:bodyPr lIns="91440" tIns="45720" rIns="91440" bIns="45720"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lIns="91440" tIns="45720" rIns="91440" bIns="45720">
            <a:normAutofit/>
          </a:bodyPr>
          <a:lstStyle>
            <a:lvl1pPr marL="0" indent="0" algn="ctr">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3672507" y="4889195"/>
            <a:ext cx="4846986" cy="430367"/>
          </a:xfrm>
        </p:spPr>
        <p:txBody>
          <a:bodyPr lIns="90000" tIns="4680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椭圆 6"/>
          <p:cNvSpPr/>
          <p:nvPr>
            <p:custDataLst>
              <p:tags r:id="rId6"/>
            </p:custDataLst>
          </p:nvPr>
        </p:nvSpPr>
        <p:spPr>
          <a:xfrm>
            <a:off x="5395393" y="2636224"/>
            <a:ext cx="1000451" cy="1000451"/>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椭圆 7"/>
          <p:cNvSpPr/>
          <p:nvPr>
            <p:custDataLst>
              <p:tags r:id="rId7"/>
            </p:custDataLst>
          </p:nvPr>
        </p:nvSpPr>
        <p:spPr>
          <a:xfrm>
            <a:off x="6474332" y="2240011"/>
            <a:ext cx="500225" cy="500225"/>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8"/>
            </p:custDataLst>
          </p:nvPr>
        </p:nvSpPr>
        <p:spPr>
          <a:xfrm>
            <a:off x="3672506" y="4063043"/>
            <a:ext cx="4846987" cy="778675"/>
          </a:xfrm>
        </p:spPr>
        <p:txBody>
          <a:bodyPr lIns="90000" tIns="46800" rIns="90000" bIns="46800" anchor="b" anchorCtr="0">
            <a:normAutofit/>
          </a:bodyPr>
          <a:lstStyle>
            <a:lvl1pPr algn="ct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85750" marR="0" lvl="0"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742950" marR="0" lvl="1" indent="-2857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200150" marR="0" lvl="2"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57350" marR="0" lvl="3"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114550" marR="0" lvl="4"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marL="2857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grpSp>
        <p:nvGrpSpPr>
          <p:cNvPr id="8" name="组合 7"/>
          <p:cNvGrpSpPr/>
          <p:nvPr>
            <p:custDataLst>
              <p:tags r:id="rId7"/>
            </p:custDataLst>
          </p:nvPr>
        </p:nvGrpSpPr>
        <p:grpSpPr>
          <a:xfrm>
            <a:off x="10662920" y="-8255"/>
            <a:ext cx="1529080" cy="1472565"/>
            <a:chOff x="16792" y="-13"/>
            <a:chExt cx="2408" cy="2319"/>
          </a:xfrm>
        </p:grpSpPr>
        <p:sp>
          <p:nvSpPr>
            <p:cNvPr id="10" name="任意多边形: 形状 9"/>
            <p:cNvSpPr/>
            <p:nvPr userDrawn="1">
              <p:custDataLst>
                <p:tags r:id="rId8"/>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9"/>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10662920" y="-8255"/>
            <a:ext cx="1529080" cy="1472565"/>
            <a:chOff x="16792" y="-13"/>
            <a:chExt cx="2408" cy="2319"/>
          </a:xfrm>
        </p:grpSpPr>
        <p:sp>
          <p:nvSpPr>
            <p:cNvPr id="11"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2"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slideLayout" Target="../slideLayouts/slideLayout2.xml"/><Relationship Id="rId19" Type="http://schemas.openxmlformats.org/officeDocument/2006/relationships/tags" Target="../tags/tag15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54025"/>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3303"/>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3.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4.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5.xml"/><Relationship Id="rId2" Type="http://schemas.openxmlformats.org/officeDocument/2006/relationships/image" Target="../media/image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7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7.xml"/><Relationship Id="rId2" Type="http://schemas.openxmlformats.org/officeDocument/2006/relationships/image" Target="../media/image4.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78.xml"/><Relationship Id="rId2" Type="http://schemas.openxmlformats.org/officeDocument/2006/relationships/image" Target="../media/image4.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9.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0.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2.xml"/><Relationship Id="rId2" Type="http://schemas.openxmlformats.org/officeDocument/2006/relationships/image" Target="../media/image6.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5.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8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4.xml"/><Relationship Id="rId2" Type="http://schemas.openxmlformats.org/officeDocument/2006/relationships/image" Target="../media/image10.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6.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87.xml"/><Relationship Id="rId2" Type="http://schemas.openxmlformats.org/officeDocument/2006/relationships/image" Target="../media/image15.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8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8.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9.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sp>
        <p:nvSpPr>
          <p:cNvPr id="74756" name="Text Box 4"/>
          <p:cNvSpPr txBox="1">
            <a:spLocks noChangeArrowheads="1"/>
          </p:cNvSpPr>
          <p:nvPr/>
        </p:nvSpPr>
        <p:spPr bwMode="auto">
          <a:xfrm>
            <a:off x="2855914" y="3284539"/>
            <a:ext cx="66246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defRPr/>
            </a:pPr>
            <a:r>
              <a:rPr lang="zh-CN" altLang="en-US" sz="2800" dirty="0">
                <a:solidFill>
                  <a:srgbClr val="000000"/>
                </a:solidFill>
                <a:latin typeface="宋体" panose="02010600030101010101" pitchFamily="2" charset="-122"/>
                <a:ea typeface="宋体" panose="02010600030101010101" pitchFamily="2" charset="-122"/>
              </a:rPr>
              <a:t>上海晨隆静电科技有限公司</a:t>
            </a:r>
            <a:r>
              <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 </a:t>
            </a:r>
            <a:endParaRPr lang="zh-CN" altLang="en-US" sz="28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endParaRPr lang="zh-CN" altLang="en-US" sz="800" spc="900" dirty="0">
              <a:solidFill>
                <a:srgbClr val="0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zh-CN" altLang="en-US" sz="2400" dirty="0">
                <a:solidFill>
                  <a:srgbClr val="000000"/>
                </a:solidFill>
                <a:latin typeface="宋体" panose="02010600030101010101" pitchFamily="2" charset="-122"/>
                <a:ea typeface="宋体" panose="02010600030101010101" pitchFamily="2" charset="-122"/>
              </a:rPr>
              <a:t>黄 建 华</a:t>
            </a:r>
            <a:endParaRPr lang="zh-CN" altLang="en-US" sz="1200"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a:p>
            <a:pPr algn="ctr" fontAlgn="base">
              <a:spcBef>
                <a:spcPct val="50000"/>
              </a:spcBef>
              <a:spcAft>
                <a:spcPct val="0"/>
              </a:spcAft>
              <a:defRPr/>
            </a:pPr>
            <a:r>
              <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rPr>
              <a:t>2022/1/6</a:t>
            </a:r>
            <a:endParaRPr lang="en-US" altLang="zh-CN" dirty="0">
              <a:solidFill>
                <a:srgbClr val="000000"/>
              </a:solidFill>
              <a:effectLst>
                <a:outerShdw blurRad="38100" dist="38100" dir="2700000" algn="tl">
                  <a:srgbClr val="C0C0C0"/>
                </a:outerShdw>
              </a:effectLst>
              <a:latin typeface="宋体" panose="02010600030101010101" pitchFamily="2" charset="-122"/>
              <a:ea typeface="宋体" panose="02010600030101010101" pitchFamily="2" charset="-122"/>
            </a:endParaRPr>
          </a:p>
        </p:txBody>
      </p:sp>
      <p:grpSp>
        <p:nvGrpSpPr>
          <p:cNvPr id="24580" name="Group 3"/>
          <p:cNvGrpSpPr>
            <a:grpSpLocks noChangeAspect="1"/>
          </p:cNvGrpSpPr>
          <p:nvPr/>
        </p:nvGrpSpPr>
        <p:grpSpPr bwMode="auto">
          <a:xfrm>
            <a:off x="9048751" y="6183313"/>
            <a:ext cx="1368425" cy="595312"/>
            <a:chOff x="1800" y="1752"/>
            <a:chExt cx="1800" cy="1081"/>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1800" y="1752"/>
              <a:ext cx="1800" cy="69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1800" y="2532"/>
              <a:ext cx="1800" cy="30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gr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1534060" y="1587818"/>
            <a:ext cx="951240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algn="ctr" fontAlgn="base">
              <a:lnSpc>
                <a:spcPct val="120000"/>
              </a:lnSpc>
              <a:spcBef>
                <a:spcPct val="0"/>
              </a:spcBef>
              <a:spcAft>
                <a:spcPct val="0"/>
              </a:spcAft>
              <a:defRPr/>
            </a:pPr>
            <a:r>
              <a:rPr lang="zh-CN" altLang="en-US" sz="3200" spc="250" dirty="0">
                <a:solidFill>
                  <a:schemeClr val="accent1"/>
                </a:solidFill>
                <a:effectLst>
                  <a:outerShdw blurRad="38100" dist="25400" dir="5400000" algn="ctr" rotWithShape="0">
                    <a:srgbClr val="6E747A">
                      <a:alpha val="43000"/>
                    </a:srgbClr>
                  </a:outerShdw>
                </a:effectLst>
                <a:uFillTx/>
                <a:sym typeface="+mn-ea"/>
              </a:rPr>
              <a:t>5</a:t>
            </a:r>
            <a:r>
              <a:rPr lang="en-US" altLang="zh-CN" sz="3200" spc="250" dirty="0">
                <a:solidFill>
                  <a:schemeClr val="accent1"/>
                </a:solidFill>
                <a:effectLst>
                  <a:outerShdw blurRad="38100" dist="25400" dir="5400000" algn="ctr" rotWithShape="0">
                    <a:srgbClr val="6E747A">
                      <a:alpha val="43000"/>
                    </a:srgbClr>
                  </a:outerShdw>
                </a:effectLst>
                <a:uFillTx/>
                <a:sym typeface="+mn-ea"/>
              </a:rPr>
              <a:t> </a:t>
            </a:r>
            <a:r>
              <a:rPr lang="zh-CN" altLang="en-US" sz="3200" spc="250" dirty="0">
                <a:solidFill>
                  <a:schemeClr val="accent1"/>
                </a:solidFill>
                <a:effectLst>
                  <a:outerShdw blurRad="38100" dist="25400" dir="5400000" algn="ctr" rotWithShape="0">
                    <a:srgbClr val="6E747A">
                      <a:alpha val="43000"/>
                    </a:srgbClr>
                  </a:outerShdw>
                </a:effectLst>
                <a:uFillTx/>
                <a:sym typeface="+mn-ea"/>
              </a:rPr>
              <a:t>纳米时代的静电与微污染控制</a:t>
            </a:r>
            <a:endParaRPr lang="zh-CN" altLang="en-US" sz="3200" b="1" spc="250" dirty="0">
              <a:solidFill>
                <a:schemeClr val="accent1"/>
              </a:solidFill>
              <a:effectLst>
                <a:outerShdw blurRad="38100" dist="25400" dir="5400000" algn="ctr" rotWithShape="0">
                  <a:srgbClr val="6E747A">
                    <a:alpha val="43000"/>
                  </a:srgbClr>
                </a:outerShdw>
              </a:effectLst>
              <a:uFillTx/>
              <a:latin typeface="华文细黑" panose="02010600040101010101" pitchFamily="2" charset="-122"/>
              <a:ea typeface="华文细黑" panose="02010600040101010101" pitchFamily="2" charset="-122"/>
              <a:sym typeface="+mn-ea"/>
            </a:endParaRPr>
          </a:p>
        </p:txBody>
      </p:sp>
    </p:spTree>
    <p:custDataLst>
      <p:tags r:id="rId2"/>
    </p:custData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rPr>
              <a:t>1</a:t>
            </a:r>
            <a:r>
              <a:rPr lang="zh-CN" altLang="en-US" sz="1800" dirty="0">
                <a:solidFill>
                  <a:srgbClr val="000000"/>
                </a:solidFill>
                <a:latin typeface="+mj-ea"/>
                <a:ea typeface="+mj-ea"/>
              </a:rPr>
              <a:t>、导电高分子聚合物的分类</a:t>
            </a:r>
            <a:endParaRPr lang="zh-CN" altLang="zh-CN" sz="1800" dirty="0">
              <a:solidFill>
                <a:srgbClr val="000000"/>
              </a:solidFill>
              <a:latin typeface="+mj-ea"/>
              <a:ea typeface="+mj-ea"/>
            </a:endParaRPr>
          </a:p>
        </p:txBody>
      </p:sp>
      <p:pic>
        <p:nvPicPr>
          <p:cNvPr id="3" name="图片 2"/>
          <p:cNvPicPr>
            <a:picLocks noChangeAspect="1"/>
          </p:cNvPicPr>
          <p:nvPr/>
        </p:nvPicPr>
        <p:blipFill>
          <a:blip r:embed="rId2">
            <a:lum bright="6000"/>
          </a:blip>
          <a:stretch>
            <a:fillRect/>
          </a:stretch>
        </p:blipFill>
        <p:spPr>
          <a:xfrm>
            <a:off x="1595755" y="3018155"/>
            <a:ext cx="9000490" cy="2136775"/>
          </a:xfrm>
          <a:prstGeom prst="rect">
            <a:avLst/>
          </a:prstGeom>
        </p:spPr>
      </p:pic>
    </p:spTree>
    <p:custDataLst>
      <p:tags r:id="rId3"/>
    </p:custData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sym typeface="+mn-ea"/>
              </a:rPr>
              <a:t>2</a:t>
            </a:r>
            <a:r>
              <a:rPr lang="zh-CN" altLang="en-US" sz="1800" dirty="0">
                <a:solidFill>
                  <a:srgbClr val="000000"/>
                </a:solidFill>
                <a:latin typeface="+mj-ea"/>
                <a:ea typeface="+mj-ea"/>
                <a:sym typeface="+mn-ea"/>
              </a:rPr>
              <a:t>、复合型导电聚合物</a:t>
            </a:r>
            <a:endParaRPr lang="zh-CN" altLang="zh-CN" sz="1800" dirty="0">
              <a:solidFill>
                <a:srgbClr val="000000"/>
              </a:solidFill>
              <a:latin typeface="+mj-ea"/>
              <a:ea typeface="+mj-ea"/>
            </a:endParaRPr>
          </a:p>
        </p:txBody>
      </p:sp>
      <p:sp>
        <p:nvSpPr>
          <p:cNvPr id="4" name="矩形 3"/>
          <p:cNvSpPr/>
          <p:nvPr/>
        </p:nvSpPr>
        <p:spPr>
          <a:xfrm>
            <a:off x="1797685" y="2987213"/>
            <a:ext cx="8368632" cy="2061210"/>
          </a:xfrm>
          <a:prstGeom prst="rect">
            <a:avLst/>
          </a:prstGeom>
        </p:spPr>
        <p:txBody>
          <a:bodyPr wrap="square">
            <a:spAutoFit/>
          </a:bodyPr>
          <a:p>
            <a:pPr fontAlgn="auto">
              <a:lnSpc>
                <a:spcPct val="200000"/>
              </a:lnSpc>
            </a:pPr>
            <a:r>
              <a:rPr lang="zh-CN" altLang="en-US" sz="1600" dirty="0">
                <a:latin typeface="微软雅黑 Light" panose="020B0502040204020203" charset="-122"/>
                <a:ea typeface="微软雅黑 Light" panose="020B0502040204020203" charset="-122"/>
                <a:cs typeface="微软雅黑 Light" panose="020B0502040204020203" charset="-122"/>
              </a:rPr>
              <a:t>由高分子和导电剂（导电填料或表面活性剂）通过不同的复合工艺而构成的材料。 </a:t>
            </a: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fontAlgn="auto">
              <a:lnSpc>
                <a:spcPct val="200000"/>
              </a:lnSpc>
            </a:pPr>
            <a:r>
              <a:rPr lang="zh-CN" altLang="en-US" sz="1600" dirty="0">
                <a:latin typeface="微软雅黑 Light" panose="020B0502040204020203" charset="-122"/>
                <a:ea typeface="微软雅黑 Light" panose="020B0502040204020203" charset="-122"/>
                <a:cs typeface="微软雅黑 Light" panose="020B0502040204020203" charset="-122"/>
              </a:rPr>
              <a:t>复合型导电高分子是以普通的绝缘聚合物为主要基质（成型物质），并在其中掺入较大量的导电填料配制而成的。因此，无论在外观形式和制备方法方面，还是在导电机理方面，都与结构型导电高分子完全不同。</a:t>
            </a:r>
            <a:endParaRPr lang="zh-CN" altLang="en-US" sz="1600" dirty="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sym typeface="+mn-ea"/>
              </a:rPr>
              <a:t>2</a:t>
            </a:r>
            <a:r>
              <a:rPr lang="zh-CN" altLang="en-US" sz="1800" dirty="0">
                <a:solidFill>
                  <a:srgbClr val="000000"/>
                </a:solidFill>
                <a:latin typeface="+mj-ea"/>
                <a:ea typeface="+mj-ea"/>
                <a:sym typeface="+mn-ea"/>
              </a:rPr>
              <a:t>、复合型导电聚合物</a:t>
            </a:r>
            <a:endParaRPr lang="zh-CN" altLang="zh-CN" sz="1800" dirty="0">
              <a:solidFill>
                <a:srgbClr val="000000"/>
              </a:solidFill>
              <a:latin typeface="+mj-ea"/>
              <a:ea typeface="+mj-ea"/>
            </a:endParaRPr>
          </a:p>
        </p:txBody>
      </p:sp>
      <p:sp>
        <p:nvSpPr>
          <p:cNvPr id="11" name="Rectangle 3"/>
          <p:cNvSpPr>
            <a:spLocks noGrp="1" noChangeArrowheads="1"/>
          </p:cNvSpPr>
          <p:nvPr/>
        </p:nvSpPr>
        <p:spPr>
          <a:xfrm>
            <a:off x="1770847" y="2700014"/>
            <a:ext cx="8229600" cy="226057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anose="05000000000000000000" pitchFamily="2" charset="2"/>
              <a:buNone/>
            </a:pPr>
            <a:r>
              <a:rPr lang="zh-CN" altLang="en-US" sz="1800" dirty="0">
                <a:latin typeface="微软雅黑 Light" panose="020B0502040204020203" charset="-122"/>
                <a:ea typeface="微软雅黑 Light" panose="020B0502040204020203" charset="-122"/>
                <a:cs typeface="微软雅黑 Light" panose="020B0502040204020203" charset="-122"/>
              </a:rPr>
              <a:t>　    </a:t>
            </a:r>
            <a:endParaRPr lang="zh-CN" altLang="en-US" sz="1800" dirty="0">
              <a:latin typeface="微软雅黑 Light" panose="020B0502040204020203" charset="-122"/>
              <a:ea typeface="微软雅黑 Light" panose="020B0502040204020203" charset="-122"/>
              <a:cs typeface="微软雅黑 Light" panose="020B0502040204020203" charset="-122"/>
            </a:endParaRPr>
          </a:p>
          <a:p>
            <a:pPr marL="0" indent="0">
              <a:lnSpc>
                <a:spcPct val="200000"/>
              </a:lnSpc>
              <a:buNone/>
            </a:pPr>
            <a:r>
              <a:rPr lang="zh-CN" altLang="en-US" sz="1800" dirty="0">
                <a:latin typeface="微软雅黑 Light" panose="020B0502040204020203" charset="-122"/>
                <a:ea typeface="微软雅黑 Light" panose="020B0502040204020203" charset="-122"/>
                <a:cs typeface="微软雅黑 Light" panose="020B0502040204020203" charset="-122"/>
              </a:rPr>
              <a:t>  </a:t>
            </a:r>
            <a:r>
              <a:rPr lang="zh-CN" altLang="en-US" sz="1600" dirty="0">
                <a:latin typeface="微软雅黑 Light" panose="020B0502040204020203" charset="-122"/>
                <a:ea typeface="微软雅黑 Light" panose="020B0502040204020203" charset="-122"/>
                <a:cs typeface="微软雅黑 Light" panose="020B0502040204020203" charset="-122"/>
              </a:rPr>
              <a:t>复合型导电高分子所采用的复合方法主要有两种</a:t>
            </a:r>
            <a:r>
              <a:rPr lang="en-US" altLang="zh-CN" sz="1600" dirty="0">
                <a:latin typeface="微软雅黑 Light" panose="020B0502040204020203" charset="-122"/>
                <a:ea typeface="微软雅黑 Light" panose="020B0502040204020203" charset="-122"/>
                <a:cs typeface="微软雅黑 Light" panose="020B0502040204020203" charset="-122"/>
              </a:rPr>
              <a:t>:</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200000"/>
              </a:lnSpc>
            </a:pPr>
            <a:r>
              <a:rPr lang="zh-CN" altLang="en-US" sz="1600" dirty="0">
                <a:latin typeface="微软雅黑 Light" panose="020B0502040204020203" charset="-122"/>
                <a:ea typeface="微软雅黑 Light" panose="020B0502040204020203" charset="-122"/>
                <a:cs typeface="微软雅黑 Light" panose="020B0502040204020203" charset="-122"/>
              </a:rPr>
              <a:t>将亲水性表面活性剂或亲水性聚合物与基体高分子进行共混 ；</a:t>
            </a: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lvl="1">
              <a:lnSpc>
                <a:spcPct val="200000"/>
              </a:lnSpc>
            </a:pPr>
            <a:r>
              <a:rPr lang="zh-CN" altLang="en-US" sz="1600" dirty="0">
                <a:latin typeface="微软雅黑 Light" panose="020B0502040204020203" charset="-122"/>
                <a:ea typeface="微软雅黑 Light" panose="020B0502040204020203" charset="-122"/>
                <a:cs typeface="微软雅黑 Light" panose="020B0502040204020203" charset="-122"/>
              </a:rPr>
              <a:t>将各种导电填料填充到基体高分子中。</a:t>
            </a:r>
            <a:endParaRPr lang="zh-CN" altLang="en-US" sz="1600" dirty="0">
              <a:latin typeface="微软雅黑 Light" panose="020B0502040204020203" charset="-122"/>
              <a:ea typeface="微软雅黑 Light" panose="020B0502040204020203" charset="-122"/>
              <a:cs typeface="微软雅黑 Light" panose="020B0502040204020203" charset="-122"/>
            </a:endParaRPr>
          </a:p>
        </p:txBody>
      </p:sp>
    </p:spTree>
    <p:custDataLst>
      <p:tags r:id="rId3"/>
    </p:custData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sym typeface="+mn-ea"/>
              </a:rPr>
              <a:t>2</a:t>
            </a:r>
            <a:r>
              <a:rPr lang="zh-CN" altLang="en-US" sz="1800" dirty="0">
                <a:solidFill>
                  <a:srgbClr val="000000"/>
                </a:solidFill>
                <a:latin typeface="+mj-ea"/>
                <a:ea typeface="+mj-ea"/>
                <a:sym typeface="+mn-ea"/>
              </a:rPr>
              <a:t>、复合型导电聚合物</a:t>
            </a:r>
            <a:endParaRPr lang="zh-CN" altLang="zh-CN" sz="1800" dirty="0">
              <a:solidFill>
                <a:srgbClr val="000000"/>
              </a:solidFill>
              <a:latin typeface="+mj-ea"/>
              <a:ea typeface="+mj-ea"/>
            </a:endParaRPr>
          </a:p>
        </p:txBody>
      </p:sp>
      <p:sp>
        <p:nvSpPr>
          <p:cNvPr id="3" name="Rectangle 3"/>
          <p:cNvSpPr>
            <a:spLocks noGrp="1" noChangeArrowheads="1"/>
          </p:cNvSpPr>
          <p:nvPr/>
        </p:nvSpPr>
        <p:spPr>
          <a:xfrm>
            <a:off x="1649730" y="3123565"/>
            <a:ext cx="9738995" cy="277177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anose="05000000000000000000" pitchFamily="2" charset="2"/>
              <a:buNone/>
            </a:pPr>
            <a:r>
              <a:rPr lang="zh-CN" altLang="en-US" sz="1600" dirty="0">
                <a:latin typeface="微软雅黑 Light" panose="020B0502040204020203" charset="-122"/>
                <a:ea typeface="微软雅黑 Light" panose="020B0502040204020203" charset="-122"/>
                <a:cs typeface="微软雅黑 Light" panose="020B0502040204020203" charset="-122"/>
              </a:rPr>
              <a:t>  使用复合型导电高分子材料需要注意的问题</a:t>
            </a:r>
            <a:r>
              <a:rPr lang="en-US" altLang="zh-CN" sz="1600" dirty="0">
                <a:latin typeface="微软雅黑 Light" panose="020B0502040204020203" charset="-122"/>
                <a:ea typeface="微软雅黑 Light" panose="020B0502040204020203" charset="-122"/>
                <a:cs typeface="微软雅黑 Light" panose="020B0502040204020203" charset="-122"/>
              </a:rPr>
              <a:t>:</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150000"/>
              </a:lnSpc>
            </a:pPr>
            <a:r>
              <a:rPr lang="zh-CN" altLang="en-US" sz="1600" dirty="0">
                <a:latin typeface="微软雅黑 Light" panose="020B0502040204020203" charset="-122"/>
                <a:ea typeface="微软雅黑 Light" panose="020B0502040204020203" charset="-122"/>
                <a:cs typeface="微软雅黑 Light" panose="020B0502040204020203" charset="-122"/>
              </a:rPr>
              <a:t>导电填充物的分散问题；</a:t>
            </a: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lvl="1">
              <a:lnSpc>
                <a:spcPct val="150000"/>
              </a:lnSpc>
            </a:pPr>
            <a:r>
              <a:rPr lang="zh-CN" altLang="en-US" sz="1600" dirty="0">
                <a:latin typeface="微软雅黑 Light" panose="020B0502040204020203" charset="-122"/>
                <a:ea typeface="微软雅黑 Light" panose="020B0502040204020203" charset="-122"/>
                <a:cs typeface="微软雅黑 Light" panose="020B0502040204020203" charset="-122"/>
              </a:rPr>
              <a:t>色泽问题；</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150000"/>
              </a:lnSpc>
            </a:pPr>
            <a:r>
              <a:rPr lang="zh-CN" altLang="en-US" sz="1600" dirty="0">
                <a:latin typeface="微软雅黑 Light" panose="020B0502040204020203" charset="-122"/>
                <a:ea typeface="微软雅黑 Light" panose="020B0502040204020203" charset="-122"/>
                <a:cs typeface="微软雅黑 Light" panose="020B0502040204020203" charset="-122"/>
              </a:rPr>
              <a:t>对高分子聚合物基本物性的影响；</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150000"/>
              </a:lnSpc>
            </a:pPr>
            <a:r>
              <a:rPr lang="zh-CN" altLang="en-US" sz="1600" dirty="0">
                <a:latin typeface="微软雅黑 Light" panose="020B0502040204020203" charset="-122"/>
                <a:ea typeface="微软雅黑 Light" panose="020B0502040204020203" charset="-122"/>
                <a:cs typeface="微软雅黑 Light" panose="020B0502040204020203" charset="-122"/>
              </a:rPr>
              <a:t>环境湿度影响；</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150000"/>
              </a:lnSpc>
            </a:pPr>
            <a:r>
              <a:rPr lang="zh-CN" altLang="en-US" sz="1600" dirty="0">
                <a:latin typeface="微软雅黑 Light" panose="020B0502040204020203" charset="-122"/>
                <a:ea typeface="微软雅黑 Light" panose="020B0502040204020203" charset="-122"/>
                <a:cs typeface="微软雅黑 Light" panose="020B0502040204020203" charset="-122"/>
              </a:rPr>
              <a:t>时效问题。</a:t>
            </a:r>
            <a:endParaRPr lang="zh-CN" altLang="en-US" sz="1600" dirty="0">
              <a:latin typeface="微软雅黑 Light" panose="020B0502040204020203" charset="-122"/>
              <a:ea typeface="微软雅黑 Light" panose="020B0502040204020203" charset="-122"/>
              <a:cs typeface="微软雅黑 Light" panose="020B0502040204020203" charset="-122"/>
            </a:endParaRPr>
          </a:p>
        </p:txBody>
      </p:sp>
      <p:pic>
        <p:nvPicPr>
          <p:cNvPr id="12" name="图片 11"/>
          <p:cNvPicPr/>
          <p:nvPr/>
        </p:nvPicPr>
        <p:blipFill>
          <a:blip r:embed="rId3"/>
          <a:stretch>
            <a:fillRect/>
          </a:stretch>
        </p:blipFill>
        <p:spPr>
          <a:xfrm>
            <a:off x="6751956" y="3299429"/>
            <a:ext cx="4343400" cy="2084705"/>
          </a:xfrm>
          <a:prstGeom prst="rect">
            <a:avLst/>
          </a:prstGeom>
        </p:spPr>
      </p:pic>
    </p:spTree>
    <p:custDataLst>
      <p:tags r:id="rId4"/>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sym typeface="+mn-ea"/>
              </a:rPr>
              <a:t>3</a:t>
            </a:r>
            <a:r>
              <a:rPr lang="zh-CN" altLang="en-US" sz="1800" dirty="0">
                <a:solidFill>
                  <a:srgbClr val="000000"/>
                </a:solidFill>
                <a:latin typeface="+mj-ea"/>
                <a:ea typeface="+mj-ea"/>
                <a:sym typeface="+mn-ea"/>
              </a:rPr>
              <a:t>、结构型导电聚合物</a:t>
            </a:r>
            <a:endParaRPr lang="zh-CN" altLang="zh-CN" sz="1800" dirty="0">
              <a:solidFill>
                <a:srgbClr val="000000"/>
              </a:solidFill>
              <a:latin typeface="+mj-ea"/>
              <a:ea typeface="+mj-ea"/>
            </a:endParaRPr>
          </a:p>
        </p:txBody>
      </p:sp>
      <p:sp>
        <p:nvSpPr>
          <p:cNvPr id="13" name="Rectangle 3"/>
          <p:cNvSpPr>
            <a:spLocks noGrp="1" noChangeArrowheads="1"/>
          </p:cNvSpPr>
          <p:nvPr/>
        </p:nvSpPr>
        <p:spPr>
          <a:xfrm>
            <a:off x="1706880" y="2840990"/>
            <a:ext cx="9095740" cy="3725545"/>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ts val="3600"/>
              </a:lnSpc>
              <a:spcBef>
                <a:spcPts val="0"/>
              </a:spcBef>
              <a:buNone/>
            </a:pPr>
            <a:r>
              <a:rPr lang="zh-CN" altLang="en-US" sz="1600" dirty="0">
                <a:latin typeface="微软雅黑 Light" panose="020B0502040204020203" charset="-122"/>
                <a:ea typeface="微软雅黑 Light" panose="020B0502040204020203" charset="-122"/>
                <a:cs typeface="微软雅黑 Light" panose="020B0502040204020203" charset="-122"/>
              </a:rPr>
              <a:t>结构型导电高分子又称本征型导电高分子（</a:t>
            </a:r>
            <a:r>
              <a:rPr lang="en-US" altLang="zh-CN" sz="1600" dirty="0">
                <a:latin typeface="微软雅黑 Light" panose="020B0502040204020203" charset="-122"/>
                <a:ea typeface="微软雅黑 Light" panose="020B0502040204020203" charset="-122"/>
                <a:cs typeface="微软雅黑 Light" panose="020B0502040204020203" charset="-122"/>
              </a:rPr>
              <a:t>intrinsically conducting polymer</a:t>
            </a:r>
            <a:r>
              <a:rPr lang="zh-CN" altLang="en-US" sz="1600" dirty="0">
                <a:latin typeface="微软雅黑 Light" panose="020B0502040204020203" charset="-122"/>
                <a:ea typeface="微软雅黑 Light" panose="020B0502040204020203" charset="-122"/>
                <a:cs typeface="微软雅黑 Light" panose="020B0502040204020203" charset="-122"/>
              </a:rPr>
              <a:t>，简称</a:t>
            </a:r>
            <a:r>
              <a:rPr lang="en-US" altLang="zh-CN" sz="1600" dirty="0">
                <a:latin typeface="微软雅黑 Light" panose="020B0502040204020203" charset="-122"/>
                <a:ea typeface="微软雅黑 Light" panose="020B0502040204020203" charset="-122"/>
                <a:cs typeface="微软雅黑 Light" panose="020B0502040204020203" charset="-122"/>
              </a:rPr>
              <a:t>ICP</a:t>
            </a:r>
            <a:r>
              <a:rPr lang="zh-CN" altLang="en-US" sz="1600" dirty="0">
                <a:latin typeface="微软雅黑 Light" panose="020B0502040204020203" charset="-122"/>
                <a:ea typeface="微软雅黑 Light" panose="020B0502040204020203" charset="-122"/>
                <a:cs typeface="微软雅黑 Light" panose="020B0502040204020203" charset="-122"/>
              </a:rPr>
              <a:t>），是指高分子材料本身或经过少量掺杂处理而具有导电性能的材料，其电导率可达半导体甚至金属导体的范围。</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marL="0" indent="0">
              <a:lnSpc>
                <a:spcPts val="3600"/>
              </a:lnSpc>
              <a:spcBef>
                <a:spcPts val="0"/>
              </a:spcBef>
              <a:buNone/>
            </a:pPr>
            <a:r>
              <a:rPr lang="zh-CN" altLang="en-US" sz="1600" dirty="0">
                <a:latin typeface="微软雅黑 Light" panose="020B0502040204020203" charset="-122"/>
                <a:ea typeface="微软雅黑 Light" panose="020B0502040204020203" charset="-122"/>
                <a:cs typeface="微软雅黑 Light" panose="020B0502040204020203" charset="-122"/>
              </a:rPr>
              <a:t>根据导电时</a:t>
            </a:r>
            <a:r>
              <a:rPr lang="zh-CN" altLang="en-US" sz="1600" dirty="0">
                <a:solidFill>
                  <a:srgbClr val="FF0066"/>
                </a:solidFill>
                <a:latin typeface="微软雅黑 Light" panose="020B0502040204020203" charset="-122"/>
                <a:ea typeface="微软雅黑 Light" panose="020B0502040204020203" charset="-122"/>
                <a:cs typeface="微软雅黑 Light" panose="020B0502040204020203" charset="-122"/>
              </a:rPr>
              <a:t>载流子的种类</a:t>
            </a:r>
            <a:r>
              <a:rPr lang="zh-CN" altLang="en-US" sz="1600" dirty="0">
                <a:latin typeface="微软雅黑 Light" panose="020B0502040204020203" charset="-122"/>
                <a:ea typeface="微软雅黑 Light" panose="020B0502040204020203" charset="-122"/>
                <a:cs typeface="微软雅黑 Light" panose="020B0502040204020203" charset="-122"/>
              </a:rPr>
              <a:t>，结构型导电高分子主要分为：</a:t>
            </a: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marL="0" indent="0">
              <a:lnSpc>
                <a:spcPts val="3600"/>
              </a:lnSpc>
              <a:spcBef>
                <a:spcPts val="0"/>
              </a:spcBef>
              <a:buNone/>
            </a:pPr>
            <a:r>
              <a:rPr lang="zh-CN" altLang="en-US" sz="1600" dirty="0">
                <a:latin typeface="微软雅黑 Light" panose="020B0502040204020203" charset="-122"/>
                <a:ea typeface="微软雅黑 Light" panose="020B0502040204020203" charset="-122"/>
                <a:cs typeface="微软雅黑 Light" panose="020B0502040204020203" charset="-122"/>
              </a:rPr>
              <a:t>（１）</a:t>
            </a:r>
            <a:r>
              <a:rPr lang="zh-CN" altLang="en-US" sz="1600" dirty="0">
                <a:solidFill>
                  <a:srgbClr val="FF0000"/>
                </a:solidFill>
                <a:latin typeface="微软雅黑 Light" panose="020B0502040204020203" charset="-122"/>
                <a:ea typeface="微软雅黑 Light" panose="020B0502040204020203" charset="-122"/>
                <a:cs typeface="微软雅黑 Light" panose="020B0502040204020203" charset="-122"/>
              </a:rPr>
              <a:t>电子型</a:t>
            </a:r>
            <a:r>
              <a:rPr lang="zh-CN" altLang="en-US" sz="1600" dirty="0">
                <a:latin typeface="微软雅黑 Light" panose="020B0502040204020203" charset="-122"/>
                <a:ea typeface="微软雅黑 Light" panose="020B0502040204020203" charset="-122"/>
                <a:cs typeface="微软雅黑 Light" panose="020B0502040204020203" charset="-122"/>
              </a:rPr>
              <a:t>：电子型导电高分子指的是以共轭高分子为结构主体的导电高分子材料，导电时的载流子主要是电子（或空穴）。如 </a:t>
            </a:r>
            <a:r>
              <a:rPr lang="en-US" altLang="zh-CN" sz="1600" dirty="0">
                <a:latin typeface="微软雅黑 Light" panose="020B0502040204020203" charset="-122"/>
                <a:ea typeface="微软雅黑 Light" panose="020B0502040204020203" charset="-122"/>
                <a:cs typeface="微软雅黑 Light" panose="020B0502040204020203" charset="-122"/>
              </a:rPr>
              <a:t>: </a:t>
            </a:r>
            <a:r>
              <a:rPr lang="zh-CN" altLang="en-US" sz="1600" dirty="0">
                <a:latin typeface="微软雅黑 Light" panose="020B0502040204020203" charset="-122"/>
                <a:ea typeface="微软雅黑 Light" panose="020B0502040204020203" charset="-122"/>
                <a:cs typeface="微软雅黑 Light" panose="020B0502040204020203" charset="-122"/>
              </a:rPr>
              <a:t>共轭聚合物乙炔、聚苯胺、聚对苯硫醚、聚吡咯、噻吩、聚哇啉等（２）</a:t>
            </a:r>
            <a:r>
              <a:rPr lang="zh-CN" altLang="en-US" sz="1600" dirty="0">
                <a:solidFill>
                  <a:srgbClr val="FF0000"/>
                </a:solidFill>
                <a:latin typeface="微软雅黑 Light" panose="020B0502040204020203" charset="-122"/>
                <a:ea typeface="微软雅黑 Light" panose="020B0502040204020203" charset="-122"/>
                <a:cs typeface="微软雅黑 Light" panose="020B0502040204020203" charset="-122"/>
              </a:rPr>
              <a:t>离子型</a:t>
            </a:r>
            <a:r>
              <a:rPr lang="zh-CN" altLang="en-US" sz="1600" dirty="0">
                <a:latin typeface="微软雅黑 Light" panose="020B0502040204020203" charset="-122"/>
                <a:ea typeface="微软雅黑 Light" panose="020B0502040204020203" charset="-122"/>
                <a:cs typeface="微软雅黑 Light" panose="020B0502040204020203" charset="-122"/>
              </a:rPr>
              <a:t>：离子型导电高分子通常又叫高分子聚合物电解质，它们导电时的载流子主要是离子。</a:t>
            </a:r>
            <a:endParaRPr lang="zh-CN" altLang="en-US" sz="1600" dirty="0">
              <a:latin typeface="微软雅黑 Light" panose="020B0502040204020203" charset="-122"/>
              <a:ea typeface="微软雅黑 Light" panose="020B0502040204020203" charset="-122"/>
              <a:cs typeface="微软雅黑 Light" panose="020B0502040204020203" charset="-122"/>
            </a:endParaRPr>
          </a:p>
        </p:txBody>
      </p:sp>
    </p:spTree>
    <p:custDataLst>
      <p:tags r:id="rId3"/>
    </p:custData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5751195"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二、</a:t>
            </a:r>
            <a:r>
              <a:rPr lang="zh-CN" altLang="en-US" sz="2200" spc="200" dirty="0">
                <a:uFillTx/>
                <a:latin typeface="宋体" panose="02010600030101010101" pitchFamily="2" charset="-122"/>
                <a:sym typeface="+mn-ea"/>
              </a:rPr>
              <a:t>高分子材料防静电改性技术</a:t>
            </a: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339281" y="2230670"/>
            <a:ext cx="783767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800" dirty="0">
                <a:solidFill>
                  <a:srgbClr val="000000"/>
                </a:solidFill>
                <a:latin typeface="+mj-ea"/>
                <a:ea typeface="+mj-ea"/>
                <a:sym typeface="+mn-ea"/>
              </a:rPr>
              <a:t>3</a:t>
            </a:r>
            <a:r>
              <a:rPr lang="zh-CN" altLang="en-US" sz="1800" dirty="0">
                <a:solidFill>
                  <a:srgbClr val="000000"/>
                </a:solidFill>
                <a:latin typeface="+mj-ea"/>
                <a:ea typeface="+mj-ea"/>
                <a:sym typeface="+mn-ea"/>
              </a:rPr>
              <a:t>、结构型导电聚合物</a:t>
            </a:r>
            <a:endParaRPr lang="zh-CN" altLang="zh-CN" sz="1800" dirty="0">
              <a:solidFill>
                <a:srgbClr val="000000"/>
              </a:solidFill>
              <a:latin typeface="+mj-ea"/>
              <a:ea typeface="+mj-ea"/>
            </a:endParaRPr>
          </a:p>
        </p:txBody>
      </p:sp>
      <p:sp>
        <p:nvSpPr>
          <p:cNvPr id="3" name="Rectangle 3"/>
          <p:cNvSpPr>
            <a:spLocks noGrp="1" noChangeArrowheads="1"/>
          </p:cNvSpPr>
          <p:nvPr/>
        </p:nvSpPr>
        <p:spPr>
          <a:xfrm>
            <a:off x="1712661" y="2949138"/>
            <a:ext cx="8229600" cy="3725569"/>
          </a:xfrm>
          <a:prstGeom prst="rect">
            <a:avLst/>
          </a:prstGeom>
          <a:noFill/>
          <a:ln w="9525">
            <a:noFill/>
            <a:miter lim="800000"/>
          </a:ln>
          <a:effectLst/>
        </p:spPr>
        <p:txBody>
          <a:bodyPr vert="horz" wrap="square" lIns="91440" tIns="45720" rIns="91440" bIns="45720" numCol="1" anchor="t" anchorCtr="0" compatLnSpc="1"/>
          <a:lstStyle>
            <a:lvl1pPr marL="342900" indent="-342900" algn="l" rtl="0" fontAlgn="base">
              <a:spcBef>
                <a:spcPct val="20000"/>
              </a:spcBef>
              <a:spcAft>
                <a:spcPct val="0"/>
              </a:spcAft>
              <a:buClr>
                <a:srgbClr val="FF0000"/>
              </a:buClr>
              <a:buFont typeface="Wingdings" panose="05000000000000000000" pitchFamily="2" charset="2"/>
              <a:buChar char="Ø"/>
              <a:defRPr sz="3200">
                <a:solidFill>
                  <a:schemeClr val="tx1"/>
                </a:solidFill>
                <a:latin typeface="+mn-lt"/>
                <a:ea typeface="+mn-ea"/>
                <a:cs typeface="+mn-cs"/>
              </a:defRPr>
            </a:lvl1pPr>
            <a:lvl2pPr marL="742950" indent="-285750" algn="l" rtl="0" fontAlgn="base">
              <a:spcBef>
                <a:spcPct val="20000"/>
              </a:spcBef>
              <a:spcAft>
                <a:spcPct val="0"/>
              </a:spcAft>
              <a:buBlip>
                <a:blip r:embed="rId2"/>
              </a:buBlip>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nSpc>
                <a:spcPct val="200000"/>
              </a:lnSpc>
              <a:buNone/>
            </a:pPr>
            <a:r>
              <a:rPr lang="zh-CN" altLang="en-US" sz="1600" dirty="0">
                <a:latin typeface="微软雅黑 Light" panose="020B0502040204020203" charset="-122"/>
                <a:ea typeface="微软雅黑 Light" panose="020B0502040204020203" charset="-122"/>
                <a:cs typeface="微软雅黑 Light" panose="020B0502040204020203" charset="-122"/>
              </a:rPr>
              <a:t>    结构型导电高分子材料的特征：</a:t>
            </a: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lvl="1">
              <a:lnSpc>
                <a:spcPct val="200000"/>
              </a:lnSpc>
            </a:pPr>
            <a:r>
              <a:rPr lang="zh-CN" altLang="en-US" sz="1600" dirty="0">
                <a:latin typeface="微软雅黑 Light" panose="020B0502040204020203" charset="-122"/>
                <a:ea typeface="微软雅黑 Light" panose="020B0502040204020203" charset="-122"/>
                <a:cs typeface="微软雅黑 Light" panose="020B0502040204020203" charset="-122"/>
              </a:rPr>
              <a:t>  非湿度依赖；</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200000"/>
              </a:lnSpc>
            </a:pPr>
            <a:r>
              <a:rPr lang="en-US" altLang="zh-CN" sz="1600" dirty="0">
                <a:latin typeface="微软雅黑 Light" panose="020B0502040204020203" charset="-122"/>
                <a:ea typeface="微软雅黑 Light" panose="020B0502040204020203" charset="-122"/>
                <a:cs typeface="微软雅黑 Light" panose="020B0502040204020203" charset="-122"/>
              </a:rPr>
              <a:t>  </a:t>
            </a:r>
            <a:r>
              <a:rPr lang="zh-CN" altLang="en-US" sz="1600" dirty="0">
                <a:latin typeface="微软雅黑 Light" panose="020B0502040204020203" charset="-122"/>
                <a:ea typeface="微软雅黑 Light" panose="020B0502040204020203" charset="-122"/>
                <a:cs typeface="微软雅黑 Light" panose="020B0502040204020203" charset="-122"/>
              </a:rPr>
              <a:t>防静电时效等同于制品的物理寿命；</a:t>
            </a:r>
            <a:endParaRPr lang="en-US" altLang="zh-CN" sz="1600" dirty="0">
              <a:latin typeface="微软雅黑 Light" panose="020B0502040204020203" charset="-122"/>
              <a:ea typeface="微软雅黑 Light" panose="020B0502040204020203" charset="-122"/>
              <a:cs typeface="微软雅黑 Light" panose="020B0502040204020203" charset="-122"/>
            </a:endParaRPr>
          </a:p>
          <a:p>
            <a:pPr lvl="1">
              <a:lnSpc>
                <a:spcPct val="200000"/>
              </a:lnSpc>
            </a:pPr>
            <a:r>
              <a:rPr lang="en-US" altLang="zh-CN" sz="1600" dirty="0">
                <a:latin typeface="微软雅黑 Light" panose="020B0502040204020203" charset="-122"/>
                <a:ea typeface="微软雅黑 Light" panose="020B0502040204020203" charset="-122"/>
                <a:cs typeface="微软雅黑 Light" panose="020B0502040204020203" charset="-122"/>
              </a:rPr>
              <a:t>  </a:t>
            </a:r>
            <a:r>
              <a:rPr lang="zh-CN" altLang="en-US" sz="1600" dirty="0">
                <a:latin typeface="微软雅黑 Light" panose="020B0502040204020203" charset="-122"/>
                <a:ea typeface="微软雅黑 Light" panose="020B0502040204020203" charset="-122"/>
                <a:cs typeface="微软雅黑 Light" panose="020B0502040204020203" charset="-122"/>
              </a:rPr>
              <a:t>不影响高分子材料的基本物性（包括色泽）。     </a:t>
            </a:r>
            <a:endParaRPr lang="zh-CN" altLang="en-US" sz="1600" dirty="0">
              <a:latin typeface="微软雅黑 Light" panose="020B0502040204020203" charset="-122"/>
              <a:ea typeface="微软雅黑 Light" panose="020B0502040204020203" charset="-122"/>
              <a:cs typeface="微软雅黑 Light" panose="020B0502040204020203" charset="-122"/>
            </a:endParaRPr>
          </a:p>
        </p:txBody>
      </p:sp>
    </p:spTree>
    <p:custDataLst>
      <p:tags r:id="rId3"/>
    </p:custData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三、</a:t>
            </a:r>
            <a:r>
              <a:rPr lang="en-US" altLang="zh-CN" sz="2200" dirty="0">
                <a:latin typeface="Arial" panose="020B0604020202020204" pitchFamily="34" charset="0"/>
                <a:cs typeface="Arial" panose="020B0604020202020204" pitchFamily="34" charset="0"/>
                <a:sym typeface="+mn-ea"/>
              </a:rPr>
              <a:t>CONTAX</a:t>
            </a:r>
            <a:r>
              <a:rPr lang="en-US" altLang="zh-CN" sz="2200" baseline="30000" dirty="0">
                <a:uFillTx/>
                <a:latin typeface="宋体" panose="02010600030101010101" pitchFamily="2" charset="-122"/>
                <a:sym typeface="+mn-ea"/>
              </a:rPr>
              <a:t>TM </a:t>
            </a:r>
            <a:r>
              <a:rPr lang="zh-CN" altLang="en-US" sz="2200" dirty="0">
                <a:latin typeface="宋体" panose="02010600030101010101" pitchFamily="2" charset="-122"/>
                <a:sym typeface="+mn-ea"/>
              </a:rPr>
              <a:t>离子导电聚合物</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4" name="Text Box 3"/>
          <p:cNvSpPr txBox="1">
            <a:spLocks noChangeArrowheads="1"/>
          </p:cNvSpPr>
          <p:nvPr/>
        </p:nvSpPr>
        <p:spPr bwMode="auto">
          <a:xfrm>
            <a:off x="1787591" y="2521205"/>
            <a:ext cx="7837671" cy="23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dirty="0">
                <a:latin typeface="微软雅黑 Light" panose="020B0502040204020203" charset="-122"/>
                <a:ea typeface="微软雅黑 Light" panose="020B0502040204020203" charset="-122"/>
                <a:cs typeface="微软雅黑 Light" panose="020B0502040204020203" charset="-122"/>
                <a:sym typeface="+mn-ea"/>
              </a:rPr>
              <a:t>Contax</a:t>
            </a:r>
            <a:r>
              <a:rPr lang="zh-CN" altLang="en-US" sz="1800" baseline="30000" dirty="0">
                <a:solidFill>
                  <a:schemeClr val="tx1"/>
                </a:solidFill>
                <a:uFillTx/>
                <a:latin typeface="微软雅黑 Light" panose="020B0502040204020203" charset="-122"/>
                <a:ea typeface="微软雅黑 Light" panose="020B0502040204020203" charset="-122"/>
                <a:cs typeface="微软雅黑 Light" panose="020B0502040204020203" charset="-122"/>
                <a:sym typeface="+mn-ea"/>
              </a:rPr>
              <a:t>TM </a:t>
            </a:r>
            <a:r>
              <a:rPr lang="zh-CN" altLang="en-US" sz="1800" dirty="0">
                <a:latin typeface="微软雅黑 Light" panose="020B0502040204020203" charset="-122"/>
                <a:ea typeface="微软雅黑 Light" panose="020B0502040204020203" charset="-122"/>
                <a:cs typeface="微软雅黑 Light" panose="020B0502040204020203" charset="-122"/>
                <a:sym typeface="+mn-ea"/>
              </a:rPr>
              <a:t>离子导电聚合物是一种非湿度依赖型永久抗静电剂，针对不同的高分子材料，精选离子液体与单体进行聚合，有效解决了离子导电聚合物在高分子材料中的相容性，在标的聚合物中形成空间导电网络（互穿网络聚合物IPN），其导电效果稳定可靠。</a:t>
            </a:r>
            <a:endParaRPr lang="zh-CN" altLang="en-US" sz="1800" dirty="0">
              <a:latin typeface="微软雅黑 Light" panose="020B0502040204020203" charset="-122"/>
              <a:ea typeface="微软雅黑 Light" panose="020B0502040204020203" charset="-122"/>
              <a:cs typeface="微软雅黑 Light" panose="020B0502040204020203" charset="-122"/>
              <a:sym typeface="+mn-ea"/>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三、</a:t>
            </a:r>
            <a:r>
              <a:rPr lang="en-US" altLang="zh-CN" sz="2200" dirty="0">
                <a:latin typeface="Arial" panose="020B0604020202020204" pitchFamily="34" charset="0"/>
                <a:cs typeface="Arial" panose="020B0604020202020204" pitchFamily="34" charset="0"/>
                <a:sym typeface="+mn-ea"/>
              </a:rPr>
              <a:t>CONTAX</a:t>
            </a:r>
            <a:r>
              <a:rPr lang="en-US" altLang="zh-CN" sz="2200" baseline="30000" dirty="0">
                <a:uFillTx/>
                <a:latin typeface="宋体" panose="02010600030101010101" pitchFamily="2" charset="-122"/>
                <a:sym typeface="+mn-ea"/>
              </a:rPr>
              <a:t>TM </a:t>
            </a:r>
            <a:r>
              <a:rPr lang="zh-CN" altLang="en-US" sz="2200" dirty="0">
                <a:latin typeface="宋体" panose="02010600030101010101" pitchFamily="2" charset="-122"/>
                <a:sym typeface="+mn-ea"/>
              </a:rPr>
              <a:t>离子导电聚合物</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742506" y="2297685"/>
            <a:ext cx="7837671" cy="353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600" b="1" dirty="0">
                <a:latin typeface="微软雅黑 Light" panose="020B0502040204020203" charset="-122"/>
                <a:ea typeface="微软雅黑 Light" panose="020B0502040204020203" charset="-122"/>
                <a:cs typeface="微软雅黑 Light" panose="020B0502040204020203" charset="-122"/>
                <a:sym typeface="+mn-ea"/>
              </a:rPr>
              <a:t>Contax</a:t>
            </a:r>
            <a:r>
              <a:rPr lang="zh-CN" altLang="en-US" sz="1600" b="1" baseline="30000" dirty="0">
                <a:solidFill>
                  <a:schemeClr val="tx1"/>
                </a:solidFill>
                <a:uFillTx/>
                <a:latin typeface="微软雅黑 Light" panose="020B0502040204020203" charset="-122"/>
                <a:ea typeface="微软雅黑 Light" panose="020B0502040204020203" charset="-122"/>
                <a:cs typeface="微软雅黑 Light" panose="020B0502040204020203" charset="-122"/>
                <a:sym typeface="+mn-ea"/>
              </a:rPr>
              <a:t>TM </a:t>
            </a:r>
            <a:r>
              <a:rPr lang="zh-CN" altLang="en-US" sz="1600" b="1" dirty="0">
                <a:latin typeface="微软雅黑 Light" panose="020B0502040204020203" charset="-122"/>
                <a:ea typeface="微软雅黑 Light" panose="020B0502040204020203" charset="-122"/>
                <a:cs typeface="微软雅黑 Light" panose="020B0502040204020203" charset="-122"/>
                <a:sym typeface="+mn-ea"/>
              </a:rPr>
              <a:t> 防静电解决方案优点： </a:t>
            </a:r>
            <a:endParaRPr lang="zh-CN" altLang="en-US" sz="1600" b="1"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防静电效果非常稳定永久有效；</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非湿度依赖；.</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不影响产品颜色，可设计生产彩色制品；</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添加量低，性价比高；</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对材料本身的机械强度（硬度，抗拉强度，延伸率等）影响非常小；</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 typeface="Wingdings" panose="05000000000000000000" charset="0"/>
              <a:buChar char="ü"/>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安全无毒。</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三、</a:t>
            </a:r>
            <a:r>
              <a:rPr lang="en-US" altLang="zh-CN" sz="2200" dirty="0">
                <a:latin typeface="Arial" panose="020B0604020202020204" pitchFamily="34" charset="0"/>
                <a:cs typeface="Arial" panose="020B0604020202020204" pitchFamily="34" charset="0"/>
                <a:sym typeface="+mn-ea"/>
              </a:rPr>
              <a:t>CONTAX</a:t>
            </a:r>
            <a:r>
              <a:rPr lang="en-US" altLang="zh-CN" sz="2200" baseline="30000" dirty="0">
                <a:uFillTx/>
                <a:latin typeface="宋体" panose="02010600030101010101" pitchFamily="2" charset="-122"/>
                <a:sym typeface="+mn-ea"/>
              </a:rPr>
              <a:t>TM </a:t>
            </a:r>
            <a:r>
              <a:rPr lang="zh-CN" altLang="en-US" sz="2200" dirty="0">
                <a:latin typeface="宋体" panose="02010600030101010101" pitchFamily="2" charset="-122"/>
                <a:sym typeface="+mn-ea"/>
              </a:rPr>
              <a:t>离子导电聚合物</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3" name="Text Box 3"/>
          <p:cNvSpPr txBox="1">
            <a:spLocks noChangeArrowheads="1"/>
          </p:cNvSpPr>
          <p:nvPr/>
        </p:nvSpPr>
        <p:spPr bwMode="auto">
          <a:xfrm>
            <a:off x="1742440" y="2297430"/>
            <a:ext cx="8114030" cy="341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800" b="1" dirty="0">
                <a:latin typeface="微软雅黑 Light" panose="020B0502040204020203" charset="-122"/>
                <a:ea typeface="微软雅黑 Light" panose="020B0502040204020203" charset="-122"/>
                <a:cs typeface="微软雅黑 Light" panose="020B0502040204020203" charset="-122"/>
                <a:sym typeface="+mn-ea"/>
              </a:rPr>
              <a:t>离子导电聚合物与高分子材料的相容性：</a:t>
            </a:r>
            <a:endParaRPr lang="zh-CN" altLang="en-US" sz="1800" b="1"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Tx/>
              <a:buNone/>
            </a:pPr>
            <a:r>
              <a:rPr lang="zh-CN" altLang="en-US" sz="1800" dirty="0">
                <a:latin typeface="微软雅黑 Light" panose="020B0502040204020203" charset="-122"/>
                <a:ea typeface="微软雅黑 Light" panose="020B0502040204020203" charset="-122"/>
                <a:cs typeface="微软雅黑 Light" panose="020B0502040204020203" charset="-122"/>
                <a:sym typeface="+mn-ea"/>
              </a:rPr>
              <a:t>离子液体不能直接简单的加入到聚合物中，它与导电固体填料一样存在着分散问题，必须首先选择一种与基础聚合物相容的载体聚合物进行聚合，再利用“相似相容”原理，将聚合离子液体（可能是液态、固态或凝胶状）按一定比例加入到基础聚合物中。通常，选择合适的增塑剂可以提高离子导电聚合物与基体聚合物的相容性。</a:t>
            </a:r>
            <a:endParaRPr lang="zh-CN" altLang="en-US" sz="1800" dirty="0">
              <a:latin typeface="微软雅黑 Light" panose="020B0502040204020203" charset="-122"/>
              <a:ea typeface="微软雅黑 Light" panose="020B0502040204020203" charset="-122"/>
              <a:cs typeface="微软雅黑 Light" panose="020B0502040204020203" charset="-122"/>
              <a:sym typeface="+mn-ea"/>
            </a:endParaRPr>
          </a:p>
        </p:txBody>
      </p:sp>
    </p:spTree>
    <p:custDataLst>
      <p:tags r:id="rId2"/>
    </p:custData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三、</a:t>
            </a:r>
            <a:r>
              <a:rPr lang="en-US" altLang="zh-CN" sz="2200" dirty="0">
                <a:latin typeface="Arial" panose="020B0604020202020204" pitchFamily="34" charset="0"/>
                <a:cs typeface="Arial" panose="020B0604020202020204" pitchFamily="34" charset="0"/>
                <a:sym typeface="+mn-ea"/>
              </a:rPr>
              <a:t>CONTAX</a:t>
            </a:r>
            <a:r>
              <a:rPr lang="en-US" altLang="zh-CN" sz="2200" baseline="30000" dirty="0">
                <a:uFillTx/>
                <a:latin typeface="宋体" panose="02010600030101010101" pitchFamily="2" charset="-122"/>
                <a:sym typeface="+mn-ea"/>
              </a:rPr>
              <a:t>TM </a:t>
            </a:r>
            <a:r>
              <a:rPr lang="zh-CN" altLang="en-US" sz="2200" dirty="0">
                <a:latin typeface="宋体" panose="02010600030101010101" pitchFamily="2" charset="-122"/>
                <a:sym typeface="+mn-ea"/>
              </a:rPr>
              <a:t>离子导电聚合物</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sp>
        <p:nvSpPr>
          <p:cNvPr id="24578" name="Text Box 3"/>
          <p:cNvSpPr txBox="1">
            <a:spLocks noChangeArrowheads="1"/>
          </p:cNvSpPr>
          <p:nvPr/>
        </p:nvSpPr>
        <p:spPr bwMode="auto">
          <a:xfrm>
            <a:off x="1742440" y="2297430"/>
            <a:ext cx="5955030" cy="25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lnSpc>
                <a:spcPct val="200000"/>
              </a:lnSpc>
              <a:spcBef>
                <a:spcPct val="0"/>
              </a:spcBef>
              <a:spcAft>
                <a:spcPct val="0"/>
              </a:spcAft>
              <a:buClrTx/>
              <a:buFontTx/>
              <a:buNone/>
            </a:pPr>
            <a:r>
              <a:rPr lang="zh-CN" altLang="en-US" sz="1600" b="1" dirty="0">
                <a:latin typeface="微软雅黑 Light" panose="020B0502040204020203" charset="-122"/>
                <a:ea typeface="微软雅黑 Light" panose="020B0502040204020203" charset="-122"/>
                <a:cs typeface="微软雅黑 Light" panose="020B0502040204020203" charset="-122"/>
                <a:sym typeface="+mn-ea"/>
              </a:rPr>
              <a:t>什么是互穿网络聚合物（IPN）？</a:t>
            </a:r>
            <a:endParaRPr lang="zh-CN" altLang="en-US" sz="1600" b="1"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200000"/>
              </a:lnSpc>
              <a:spcBef>
                <a:spcPct val="0"/>
              </a:spcBef>
              <a:spcAft>
                <a:spcPct val="0"/>
              </a:spcAft>
              <a:buClrTx/>
              <a:buFontTx/>
              <a:buNone/>
            </a:pP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 互穿网络聚合物（IPN）是一种独特的高分子共混物。它是由交联聚合物Ⅰ和交联聚合物Ⅱ各自交联后所得的网络连续地相互穿插而成的。在高分子材料防静电改性中，离子导电聚合物与基础树脂的相容性是形成互穿网络聚合物结构的关键。</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p:txBody>
      </p:sp>
      <p:pic>
        <p:nvPicPr>
          <p:cNvPr id="4" name="图片 3" descr="互穿网络聚合物（IPN）"/>
          <p:cNvPicPr>
            <a:picLocks noChangeAspect="1"/>
          </p:cNvPicPr>
          <p:nvPr/>
        </p:nvPicPr>
        <p:blipFill>
          <a:blip r:embed="rId2"/>
          <a:stretch>
            <a:fillRect/>
          </a:stretch>
        </p:blipFill>
        <p:spPr>
          <a:xfrm>
            <a:off x="7974330" y="2648585"/>
            <a:ext cx="2835910" cy="2202180"/>
          </a:xfrm>
          <a:prstGeom prst="rect">
            <a:avLst/>
          </a:prstGeom>
        </p:spPr>
      </p:pic>
    </p:spTree>
    <p:custDataLst>
      <p:tags r:id="rId3"/>
    </p:custData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000375" y="2997201"/>
            <a:ext cx="4535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endParaRPr lang="zh-CN" altLang="zh-CN" sz="1800">
              <a:solidFill>
                <a:srgbClr val="000000"/>
              </a:solidFill>
              <a:latin typeface="Arial" panose="020B0604020202020204" pitchFamily="34" charset="0"/>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uFillTx/>
                <a:sym typeface="+mn-ea"/>
              </a:rPr>
              <a:t>5</a:t>
            </a:r>
            <a:r>
              <a:rPr lang="en-US" altLang="zh-CN" sz="2800" spc="250" dirty="0">
                <a:solidFill>
                  <a:schemeClr val="accent1"/>
                </a:solidFill>
                <a:effectLst>
                  <a:outerShdw blurRad="38100" dist="25400" dir="5400000" algn="ctr" rotWithShape="0">
                    <a:srgbClr val="6E747A">
                      <a:alpha val="43000"/>
                    </a:srgbClr>
                  </a:outerShdw>
                </a:effectLst>
                <a:uFillTx/>
                <a:sym typeface="+mn-ea"/>
              </a:rPr>
              <a:t> </a:t>
            </a:r>
            <a:r>
              <a:rPr lang="zh-CN" altLang="en-US" sz="2800" spc="250" dirty="0">
                <a:solidFill>
                  <a:schemeClr val="accent1"/>
                </a:solidFill>
                <a:effectLst>
                  <a:outerShdw blurRad="38100" dist="25400" dir="5400000" algn="ctr" rotWithShape="0">
                    <a:srgbClr val="6E747A">
                      <a:alpha val="43000"/>
                    </a:srgbClr>
                  </a:outerShdw>
                </a:effectLst>
                <a:uFillTx/>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uFillTx/>
              <a:latin typeface="华文细黑" panose="02010600040101010101" pitchFamily="2" charset="-122"/>
              <a:ea typeface="华文细黑" panose="02010600040101010101" pitchFamily="2" charset="-122"/>
              <a:sym typeface="+mn-ea"/>
            </a:endParaRPr>
          </a:p>
        </p:txBody>
      </p:sp>
      <p:sp>
        <p:nvSpPr>
          <p:cNvPr id="10" name="Rectangle 11"/>
          <p:cNvSpPr>
            <a:spLocks noChangeArrowheads="1"/>
          </p:cNvSpPr>
          <p:nvPr/>
        </p:nvSpPr>
        <p:spPr bwMode="auto">
          <a:xfrm>
            <a:off x="2713038" y="2086962"/>
            <a:ext cx="6883349" cy="282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zh-CN" altLang="en-US" sz="2400" b="1" dirty="0">
                <a:effectLst>
                  <a:outerShdw blurRad="38100" dist="38100" dir="2700000" algn="tl">
                    <a:srgbClr val="C0C0C0"/>
                  </a:outerShdw>
                </a:effectLst>
                <a:latin typeface="宋体" panose="02010600030101010101" pitchFamily="2" charset="-122"/>
              </a:rPr>
              <a:t>目    录</a:t>
            </a:r>
            <a:endParaRPr lang="zh-CN" altLang="en-US" sz="2400" b="1" dirty="0">
              <a:effectLst>
                <a:outerShdw blurRad="38100" dist="38100" dir="2700000" algn="tl">
                  <a:srgbClr val="C0C0C0"/>
                </a:outerShdw>
              </a:effectLst>
              <a:latin typeface="宋体" panose="02010600030101010101" pitchFamily="2" charset="-122"/>
            </a:endParaRPr>
          </a:p>
          <a:p>
            <a:pPr eaLnBrk="1" hangingPunct="1">
              <a:spcBef>
                <a:spcPct val="50000"/>
              </a:spcBef>
              <a:defRPr/>
            </a:pPr>
            <a:endParaRPr lang="zh-CN" altLang="en-US" b="1" dirty="0">
              <a:effectLst>
                <a:outerShdw blurRad="38100" dist="38100" dir="2700000" algn="tl">
                  <a:srgbClr val="C0C0C0"/>
                </a:outerShdw>
              </a:effectLst>
              <a:latin typeface="宋体" panose="02010600030101010101" pitchFamily="2" charset="-122"/>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一、 </a:t>
            </a:r>
            <a:r>
              <a:rPr lang="en-US" altLang="zh-CN" sz="2000" spc="200" dirty="0">
                <a:solidFill>
                  <a:schemeClr val="tx1"/>
                </a:solidFill>
                <a:uFillTx/>
                <a:latin typeface="宋体" panose="02010600030101010101" pitchFamily="2" charset="-122"/>
              </a:rPr>
              <a:t>5 </a:t>
            </a:r>
            <a:r>
              <a:rPr lang="zh-CN" altLang="en-US" sz="2000" spc="200" dirty="0">
                <a:solidFill>
                  <a:schemeClr val="tx1"/>
                </a:solidFill>
                <a:uFillTx/>
                <a:latin typeface="宋体" panose="02010600030101010101" pitchFamily="2" charset="-122"/>
              </a:rPr>
              <a:t>纳米时代的挑战	</a:t>
            </a:r>
            <a:endParaRPr lang="zh-CN" altLang="en-US" sz="2000" spc="200" dirty="0">
              <a:solidFill>
                <a:schemeClr val="tx1"/>
              </a:solidFill>
              <a:uFillTx/>
              <a:latin typeface="宋体" panose="02010600030101010101" pitchFamily="2" charset="-122"/>
            </a:endParaRPr>
          </a:p>
          <a:p>
            <a:pPr eaLnBrk="1" hangingPunct="1">
              <a:lnSpc>
                <a:spcPts val="2600"/>
              </a:lnSpc>
              <a:spcBef>
                <a:spcPct val="50000"/>
              </a:spcBef>
              <a:defRPr/>
            </a:pPr>
            <a:r>
              <a:rPr lang="zh-CN" altLang="en-US" sz="2000" spc="200" dirty="0">
                <a:solidFill>
                  <a:schemeClr val="tx1"/>
                </a:solidFill>
                <a:uFillTx/>
                <a:latin typeface="宋体" panose="02010600030101010101" pitchFamily="2" charset="-122"/>
              </a:rPr>
              <a:t>二、 高分子材料防静电改性技术	</a:t>
            </a:r>
            <a:endParaRPr lang="zh-CN" altLang="en-US" sz="2000" spc="200" dirty="0">
              <a:solidFill>
                <a:schemeClr val="tx1"/>
              </a:solidFill>
              <a:uFillTx/>
              <a:latin typeface="宋体" panose="02010600030101010101" pitchFamily="2" charset="-122"/>
            </a:endParaRPr>
          </a:p>
          <a:p>
            <a:pPr>
              <a:lnSpc>
                <a:spcPts val="2600"/>
              </a:lnSpc>
              <a:spcBef>
                <a:spcPct val="50000"/>
              </a:spcBef>
              <a:defRPr/>
            </a:pPr>
            <a:r>
              <a:rPr lang="zh-CN" altLang="en-US" sz="2000" spc="200" dirty="0">
                <a:solidFill>
                  <a:schemeClr val="tx1"/>
                </a:solidFill>
                <a:uFillTx/>
                <a:latin typeface="宋体" panose="02010600030101010101" pitchFamily="2" charset="-122"/>
              </a:rPr>
              <a:t>三、 </a:t>
            </a:r>
            <a:r>
              <a:rPr lang="en-US" altLang="zh-CN" sz="2000" spc="200" dirty="0">
                <a:solidFill>
                  <a:schemeClr val="tx1"/>
                </a:solidFill>
                <a:uFillTx/>
                <a:latin typeface="Arial" panose="020B0604020202020204" pitchFamily="34" charset="0"/>
                <a:cs typeface="Arial" panose="020B0604020202020204" pitchFamily="34" charset="0"/>
                <a:sym typeface="+mn-ea"/>
              </a:rPr>
              <a:t>CONTAX</a:t>
            </a:r>
            <a:r>
              <a:rPr lang="en-US" altLang="zh-CN" sz="2000" spc="200" baseline="30000" dirty="0">
                <a:solidFill>
                  <a:schemeClr val="tx1"/>
                </a:solidFill>
                <a:uFillTx/>
                <a:latin typeface="宋体" panose="02010600030101010101" pitchFamily="2" charset="-122"/>
                <a:sym typeface="+mn-ea"/>
              </a:rPr>
              <a:t>TM </a:t>
            </a:r>
            <a:r>
              <a:rPr lang="zh-CN" altLang="en-US" sz="2000" spc="200" dirty="0">
                <a:solidFill>
                  <a:schemeClr val="tx1"/>
                </a:solidFill>
                <a:uFillTx/>
                <a:latin typeface="宋体" panose="02010600030101010101" pitchFamily="2" charset="-122"/>
              </a:rPr>
              <a:t>离子导电聚合物</a:t>
            </a:r>
            <a:endParaRPr lang="en-US" altLang="zh-CN" sz="2000" spc="200" dirty="0">
              <a:solidFill>
                <a:schemeClr val="tx1"/>
              </a:solidFill>
              <a:uFillTx/>
              <a:latin typeface="宋体" panose="02010600030101010101" pitchFamily="2" charset="-122"/>
            </a:endParaRPr>
          </a:p>
          <a:p>
            <a:pPr>
              <a:lnSpc>
                <a:spcPts val="2600"/>
              </a:lnSpc>
              <a:spcBef>
                <a:spcPct val="50000"/>
              </a:spcBef>
              <a:defRPr/>
            </a:pPr>
            <a:r>
              <a:rPr lang="zh-CN" altLang="en-US" sz="2000" spc="200" dirty="0">
                <a:solidFill>
                  <a:schemeClr val="tx1"/>
                </a:solidFill>
                <a:uFillTx/>
                <a:latin typeface="宋体" panose="02010600030101010101" pitchFamily="2" charset="-122"/>
              </a:rPr>
              <a:t>四、 离子导电聚合物在防静电产品中的应用</a:t>
            </a:r>
            <a:r>
              <a:rPr lang="zh-CN" altLang="en-US" sz="2000" dirty="0">
                <a:latin typeface="宋体" panose="02010600030101010101" pitchFamily="2" charset="-122"/>
              </a:rPr>
              <a:t>	</a:t>
            </a:r>
            <a:endParaRPr lang="zh-CN" altLang="en-US" sz="2000" dirty="0">
              <a:latin typeface="宋体" panose="02010600030101010101" pitchFamily="2" charset="-122"/>
            </a:endParaRPr>
          </a:p>
        </p:txBody>
      </p:sp>
    </p:spTree>
    <p:custDataLst>
      <p:tags r:id="rId2"/>
    </p:custData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四、</a:t>
            </a:r>
            <a:r>
              <a:rPr lang="zh-CN" altLang="en-US" sz="2200" spc="200" dirty="0">
                <a:uFillTx/>
                <a:latin typeface="宋体" panose="02010600030101010101" pitchFamily="2" charset="-122"/>
                <a:sym typeface="+mn-ea"/>
              </a:rPr>
              <a:t>离子导电聚合物在防静产品中的应用</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3" name="图片 2" descr="C:/Users/Huang jh/AppData/Local/Temp/picturecompress_20220107052309/output_1.pngoutput_1"/>
          <p:cNvPicPr>
            <a:picLocks noChangeAspect="1"/>
          </p:cNvPicPr>
          <p:nvPr/>
        </p:nvPicPr>
        <p:blipFill>
          <a:blip r:embed="rId2"/>
          <a:stretch>
            <a:fillRect/>
          </a:stretch>
        </p:blipFill>
        <p:spPr>
          <a:xfrm>
            <a:off x="5646420" y="2646680"/>
            <a:ext cx="1652905" cy="2553335"/>
          </a:xfrm>
          <a:prstGeom prst="rect">
            <a:avLst/>
          </a:prstGeom>
        </p:spPr>
      </p:pic>
      <p:pic>
        <p:nvPicPr>
          <p:cNvPr id="5" name="图片 4"/>
          <p:cNvPicPr>
            <a:picLocks noChangeAspect="1"/>
          </p:cNvPicPr>
          <p:nvPr/>
        </p:nvPicPr>
        <p:blipFill>
          <a:blip r:embed="rId3"/>
          <a:stretch>
            <a:fillRect/>
          </a:stretch>
        </p:blipFill>
        <p:spPr>
          <a:xfrm>
            <a:off x="7514590" y="2705100"/>
            <a:ext cx="3469005" cy="2557145"/>
          </a:xfrm>
          <a:prstGeom prst="rect">
            <a:avLst/>
          </a:prstGeom>
        </p:spPr>
      </p:pic>
      <p:pic>
        <p:nvPicPr>
          <p:cNvPr id="6" name="图片 5"/>
          <p:cNvPicPr>
            <a:picLocks noChangeAspect="1"/>
          </p:cNvPicPr>
          <p:nvPr/>
        </p:nvPicPr>
        <p:blipFill>
          <a:blip r:embed="rId4"/>
          <a:stretch>
            <a:fillRect/>
          </a:stretch>
        </p:blipFill>
        <p:spPr>
          <a:xfrm>
            <a:off x="822325" y="2646680"/>
            <a:ext cx="4542155" cy="2432050"/>
          </a:xfrm>
          <a:prstGeom prst="rect">
            <a:avLst/>
          </a:prstGeom>
        </p:spPr>
      </p:pic>
      <p:sp>
        <p:nvSpPr>
          <p:cNvPr id="7" name="文本框 6"/>
          <p:cNvSpPr txBox="1"/>
          <p:nvPr/>
        </p:nvSpPr>
        <p:spPr>
          <a:xfrm>
            <a:off x="1588135" y="5297170"/>
            <a:ext cx="3010535" cy="306705"/>
          </a:xfrm>
          <a:prstGeom prst="rect">
            <a:avLst/>
          </a:prstGeom>
          <a:noFill/>
        </p:spPr>
        <p:txBody>
          <a:bodyPr wrap="square" rtlCol="0">
            <a:spAutoFit/>
          </a:bodyPr>
          <a:p>
            <a:r>
              <a:rPr lang="zh-CN" altLang="en-US" sz="1400">
                <a:latin typeface="微软雅黑 Light" panose="020B0502040204020203" charset="-122"/>
                <a:ea typeface="微软雅黑 Light" panose="020B0502040204020203" charset="-122"/>
                <a:cs typeface="微软雅黑 Light" panose="020B0502040204020203" charset="-122"/>
              </a:rPr>
              <a:t>无碳低残留电压防静电</a:t>
            </a:r>
            <a:r>
              <a:rPr lang="en-US" altLang="zh-CN" sz="1400">
                <a:latin typeface="微软雅黑 Light" panose="020B0502040204020203" charset="-122"/>
                <a:ea typeface="微软雅黑 Light" panose="020B0502040204020203" charset="-122"/>
                <a:cs typeface="微软雅黑 Light" panose="020B0502040204020203" charset="-122"/>
              </a:rPr>
              <a:t>PVC</a:t>
            </a:r>
            <a:r>
              <a:rPr lang="zh-CN" altLang="en-US" sz="1400">
                <a:latin typeface="微软雅黑 Light" panose="020B0502040204020203" charset="-122"/>
                <a:ea typeface="微软雅黑 Light" panose="020B0502040204020203" charset="-122"/>
                <a:cs typeface="微软雅黑 Light" panose="020B0502040204020203" charset="-122"/>
              </a:rPr>
              <a:t>卷材</a:t>
            </a:r>
            <a:endParaRPr lang="zh-CN" altLang="en-US" sz="1400">
              <a:latin typeface="微软雅黑 Light" panose="020B0502040204020203" charset="-122"/>
              <a:ea typeface="微软雅黑 Light" panose="020B0502040204020203" charset="-122"/>
              <a:cs typeface="微软雅黑 Light" panose="020B0502040204020203" charset="-122"/>
            </a:endParaRPr>
          </a:p>
        </p:txBody>
      </p:sp>
      <p:sp>
        <p:nvSpPr>
          <p:cNvPr id="8" name="文本框 7"/>
          <p:cNvSpPr txBox="1"/>
          <p:nvPr/>
        </p:nvSpPr>
        <p:spPr>
          <a:xfrm>
            <a:off x="5731510" y="5297170"/>
            <a:ext cx="1856105" cy="306705"/>
          </a:xfrm>
          <a:prstGeom prst="rect">
            <a:avLst/>
          </a:prstGeom>
          <a:noFill/>
        </p:spPr>
        <p:txBody>
          <a:bodyPr wrap="square" rtlCol="0">
            <a:spAutoFit/>
          </a:bodyPr>
          <a:p>
            <a:r>
              <a:rPr lang="zh-CN" altLang="en-US" sz="1400">
                <a:latin typeface="微软雅黑 Light" panose="020B0502040204020203" charset="-122"/>
                <a:ea typeface="微软雅黑 Light" panose="020B0502040204020203" charset="-122"/>
                <a:cs typeface="微软雅黑 Light" panose="020B0502040204020203" charset="-122"/>
              </a:rPr>
              <a:t>非湿度依赖防静电鞋</a:t>
            </a:r>
            <a:endParaRPr lang="zh-CN" altLang="en-US" sz="1400">
              <a:latin typeface="微软雅黑 Light" panose="020B0502040204020203" charset="-122"/>
              <a:ea typeface="微软雅黑 Light" panose="020B0502040204020203" charset="-122"/>
              <a:cs typeface="微软雅黑 Light" panose="020B0502040204020203" charset="-122"/>
            </a:endParaRPr>
          </a:p>
        </p:txBody>
      </p:sp>
      <p:sp>
        <p:nvSpPr>
          <p:cNvPr id="10" name="文本框 9"/>
          <p:cNvSpPr txBox="1"/>
          <p:nvPr/>
        </p:nvSpPr>
        <p:spPr>
          <a:xfrm>
            <a:off x="8443595" y="5297170"/>
            <a:ext cx="3010535" cy="306705"/>
          </a:xfrm>
          <a:prstGeom prst="rect">
            <a:avLst/>
          </a:prstGeom>
          <a:noFill/>
        </p:spPr>
        <p:txBody>
          <a:bodyPr wrap="square" rtlCol="0">
            <a:spAutoFit/>
          </a:bodyPr>
          <a:p>
            <a:r>
              <a:rPr lang="zh-CN" altLang="en-US" sz="1400">
                <a:latin typeface="微软雅黑 Light" panose="020B0502040204020203" charset="-122"/>
                <a:ea typeface="微软雅黑 Light" panose="020B0502040204020203" charset="-122"/>
                <a:cs typeface="微软雅黑 Light" panose="020B0502040204020203" charset="-122"/>
              </a:rPr>
              <a:t>非湿度依赖防静电台垫</a:t>
            </a:r>
            <a:endParaRPr lang="zh-CN" altLang="en-US" sz="1400">
              <a:latin typeface="微软雅黑 Light" panose="020B0502040204020203" charset="-122"/>
              <a:ea typeface="微软雅黑 Light" panose="020B0502040204020203" charset="-122"/>
              <a:cs typeface="微软雅黑 Light" panose="020B0502040204020203" charset="-122"/>
            </a:endParaRPr>
          </a:p>
        </p:txBody>
      </p:sp>
    </p:spTree>
    <p:custDataLst>
      <p:tags r:id="rId5"/>
    </p:custData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49307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711327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sym typeface="+mn-ea"/>
              </a:rPr>
              <a:t>四、</a:t>
            </a:r>
            <a:r>
              <a:rPr lang="zh-CN" altLang="en-US" sz="2200" spc="200" dirty="0">
                <a:uFillTx/>
                <a:latin typeface="宋体" panose="02010600030101010101" pitchFamily="2" charset="-122"/>
                <a:sym typeface="+mn-ea"/>
              </a:rPr>
              <a:t>离子导电聚合物在防静产品中的应用</a:t>
            </a:r>
            <a:endParaRPr lang="zh-CN" altLang="en-US" sz="2200" dirty="0">
              <a:latin typeface="宋体" panose="02010600030101010101" pitchFamily="2" charset="-122"/>
            </a:endParaRPr>
          </a:p>
          <a:p>
            <a:pPr eaLnBrk="1" hangingPunct="1">
              <a:spcBef>
                <a:spcPct val="50000"/>
              </a:spcBef>
              <a:defRPr/>
            </a:pPr>
            <a:r>
              <a:rPr lang="zh-CN" altLang="en-US" sz="2200" dirty="0">
                <a:latin typeface="宋体" panose="02010600030101010101" pitchFamily="2" charset="-122"/>
                <a:sym typeface="+mn-ea"/>
              </a:rPr>
              <a:t>	</a:t>
            </a:r>
            <a:endParaRPr lang="zh-CN" altLang="en-US" sz="2200" dirty="0">
              <a:latin typeface="宋体" panose="02010600030101010101" pitchFamily="2" charset="-122"/>
            </a:endParaRPr>
          </a:p>
        </p:txBody>
      </p:sp>
      <p:pic>
        <p:nvPicPr>
          <p:cNvPr id="4" name="图片 3"/>
          <p:cNvPicPr>
            <a:picLocks noChangeAspect="1"/>
          </p:cNvPicPr>
          <p:nvPr/>
        </p:nvPicPr>
        <p:blipFill>
          <a:blip r:embed="rId2"/>
          <a:stretch>
            <a:fillRect/>
          </a:stretch>
        </p:blipFill>
        <p:spPr>
          <a:xfrm>
            <a:off x="502920" y="1206500"/>
            <a:ext cx="8444865" cy="4977130"/>
          </a:xfrm>
          <a:prstGeom prst="rect">
            <a:avLst/>
          </a:prstGeom>
        </p:spPr>
      </p:pic>
      <p:sp>
        <p:nvSpPr>
          <p:cNvPr id="11" name="文本框 10"/>
          <p:cNvSpPr txBox="1"/>
          <p:nvPr/>
        </p:nvSpPr>
        <p:spPr>
          <a:xfrm>
            <a:off x="9048750" y="2875280"/>
            <a:ext cx="2821940" cy="2676525"/>
          </a:xfrm>
          <a:prstGeom prst="rect">
            <a:avLst/>
          </a:prstGeom>
          <a:noFill/>
        </p:spPr>
        <p:txBody>
          <a:bodyPr wrap="square" rtlCol="0" anchor="t">
            <a:spAutoFit/>
          </a:bodyPr>
          <a:p>
            <a:pPr fontAlgn="auto">
              <a:lnSpc>
                <a:spcPct val="150000"/>
              </a:lnSpc>
            </a:pPr>
            <a:r>
              <a:rPr lang="zh-CN" altLang="en-US" sz="1600">
                <a:latin typeface="+mj-ea"/>
                <a:ea typeface="+mj-ea"/>
                <a:cs typeface="+mj-ea"/>
              </a:rPr>
              <a:t>技术指标∶</a:t>
            </a:r>
            <a:endParaRPr lang="zh-CN" altLang="en-US" sz="1600">
              <a:latin typeface="+mj-ea"/>
              <a:ea typeface="+mj-ea"/>
              <a:cs typeface="+mj-ea"/>
            </a:endParaRPr>
          </a:p>
          <a:p>
            <a:pPr fontAlgn="auto">
              <a:lnSpc>
                <a:spcPct val="150000"/>
              </a:lnSpc>
            </a:pPr>
            <a:r>
              <a:rPr lang="zh-CN" altLang="en-US" sz="1600">
                <a:latin typeface="微软雅黑 Light" panose="020B0502040204020203" charset="-122"/>
                <a:ea typeface="微软雅黑 Light" panose="020B0502040204020203" charset="-122"/>
                <a:cs typeface="微软雅黑 Light" panose="020B0502040204020203" charset="-122"/>
              </a:rPr>
              <a:t>表面电阻∶10</a:t>
            </a:r>
            <a:r>
              <a:rPr lang="zh-CN" altLang="en-US" sz="1600" baseline="30000">
                <a:solidFill>
                  <a:schemeClr val="tx1"/>
                </a:solidFill>
                <a:uFillTx/>
                <a:latin typeface="微软雅黑 Light" panose="020B0502040204020203" charset="-122"/>
                <a:ea typeface="微软雅黑 Light" panose="020B0502040204020203" charset="-122"/>
                <a:cs typeface="微软雅黑 Light" panose="020B0502040204020203" charset="-122"/>
              </a:rPr>
              <a:t>6</a:t>
            </a:r>
            <a:r>
              <a:rPr lang="zh-CN" altLang="en-US" sz="1600">
                <a:latin typeface="微软雅黑 Light" panose="020B0502040204020203" charset="-122"/>
                <a:ea typeface="微软雅黑 Light" panose="020B0502040204020203" charset="-122"/>
                <a:cs typeface="微软雅黑 Light" panose="020B0502040204020203" charset="-122"/>
              </a:rPr>
              <a:t>-10</a:t>
            </a:r>
            <a:r>
              <a:rPr lang="zh-CN" altLang="en-US" sz="1600" baseline="30000">
                <a:solidFill>
                  <a:schemeClr val="tx1"/>
                </a:solidFill>
                <a:uFillTx/>
                <a:latin typeface="微软雅黑 Light" panose="020B0502040204020203" charset="-122"/>
                <a:ea typeface="微软雅黑 Light" panose="020B0502040204020203" charset="-122"/>
                <a:cs typeface="微软雅黑 Light" panose="020B0502040204020203" charset="-122"/>
              </a:rPr>
              <a:t>8</a:t>
            </a:r>
            <a:r>
              <a:rPr lang="en-US" altLang="zh-CN" sz="1600">
                <a:latin typeface="微软雅黑 Light" panose="020B0502040204020203" charset="-122"/>
                <a:ea typeface="微软雅黑 Light" panose="020B0502040204020203" charset="-122"/>
                <a:cs typeface="微软雅黑 Light" panose="020B0502040204020203" charset="-122"/>
              </a:rPr>
              <a:t>Ω</a:t>
            </a:r>
            <a:endParaRPr lang="en-US" altLang="zh-CN" sz="1600">
              <a:latin typeface="微软雅黑 Light" panose="020B0502040204020203" charset="-122"/>
              <a:ea typeface="微软雅黑 Light" panose="020B0502040204020203" charset="-122"/>
              <a:cs typeface="微软雅黑 Light" panose="020B0502040204020203" charset="-122"/>
            </a:endParaRPr>
          </a:p>
          <a:p>
            <a:pPr fontAlgn="auto">
              <a:lnSpc>
                <a:spcPct val="150000"/>
              </a:lnSpc>
            </a:pPr>
            <a:r>
              <a:rPr lang="zh-CN" altLang="en-US" sz="1600">
                <a:latin typeface="微软雅黑 Light" panose="020B0502040204020203" charset="-122"/>
                <a:ea typeface="微软雅黑 Light" panose="020B0502040204020203" charset="-122"/>
                <a:cs typeface="微软雅黑 Light" panose="020B0502040204020203" charset="-122"/>
              </a:rPr>
              <a:t>（涂布在绝缘表面）</a:t>
            </a:r>
            <a:endParaRPr lang="zh-CN" altLang="en-US" sz="1600">
              <a:latin typeface="微软雅黑 Light" panose="020B0502040204020203" charset="-122"/>
              <a:ea typeface="微软雅黑 Light" panose="020B0502040204020203" charset="-122"/>
              <a:cs typeface="微软雅黑 Light" panose="020B0502040204020203" charset="-122"/>
            </a:endParaRPr>
          </a:p>
          <a:p>
            <a:pPr fontAlgn="auto">
              <a:lnSpc>
                <a:spcPct val="150000"/>
              </a:lnSpc>
            </a:pPr>
            <a:r>
              <a:rPr lang="zh-CN" altLang="en-US" sz="1600">
                <a:latin typeface="微软雅黑 Light" panose="020B0502040204020203" charset="-122"/>
                <a:ea typeface="微软雅黑 Light" panose="020B0502040204020203" charset="-122"/>
                <a:cs typeface="微软雅黑 Light" panose="020B0502040204020203" charset="-122"/>
              </a:rPr>
              <a:t>摩擦起电电压∶&lt;30v</a:t>
            </a:r>
            <a:endParaRPr lang="zh-CN" altLang="en-US" sz="1600">
              <a:latin typeface="微软雅黑 Light" panose="020B0502040204020203" charset="-122"/>
              <a:ea typeface="微软雅黑 Light" panose="020B0502040204020203" charset="-122"/>
              <a:cs typeface="微软雅黑 Light" panose="020B0502040204020203" charset="-122"/>
            </a:endParaRPr>
          </a:p>
          <a:p>
            <a:pPr fontAlgn="auto">
              <a:lnSpc>
                <a:spcPct val="150000"/>
              </a:lnSpc>
            </a:pPr>
            <a:endParaRPr lang="zh-CN" altLang="en-US" sz="1600">
              <a:latin typeface="微软雅黑 Light" panose="020B0502040204020203" charset="-122"/>
              <a:ea typeface="微软雅黑 Light" panose="020B0502040204020203" charset="-122"/>
              <a:cs typeface="微软雅黑 Light" panose="020B0502040204020203" charset="-122"/>
            </a:endParaRPr>
          </a:p>
          <a:p>
            <a:pPr fontAlgn="auto">
              <a:lnSpc>
                <a:spcPct val="150000"/>
              </a:lnSpc>
            </a:pPr>
            <a:r>
              <a:rPr lang="zh-CN" altLang="en-US" sz="1600">
                <a:latin typeface="+mj-ea"/>
                <a:ea typeface="+mj-ea"/>
                <a:cs typeface="+mj-ea"/>
              </a:rPr>
              <a:t>包装规格∶</a:t>
            </a:r>
            <a:endParaRPr lang="zh-CN" altLang="en-US" sz="1600">
              <a:latin typeface="+mj-ea"/>
              <a:ea typeface="+mj-ea"/>
              <a:cs typeface="+mj-ea"/>
            </a:endParaRPr>
          </a:p>
          <a:p>
            <a:pPr fontAlgn="auto">
              <a:lnSpc>
                <a:spcPct val="150000"/>
              </a:lnSpc>
            </a:pPr>
            <a:r>
              <a:rPr lang="zh-CN" altLang="en-US" sz="1600">
                <a:latin typeface="微软雅黑 Light" panose="020B0502040204020203" charset="-122"/>
                <a:ea typeface="微软雅黑 Light" panose="020B0502040204020203" charset="-122"/>
                <a:cs typeface="微软雅黑 Light" panose="020B0502040204020203" charset="-122"/>
              </a:rPr>
              <a:t>1加仑≈3.785L;4加仑/桶/箱。</a:t>
            </a:r>
            <a:endParaRPr lang="zh-CN" altLang="en-US" sz="1600">
              <a:latin typeface="微软雅黑 Light" panose="020B0502040204020203" charset="-122"/>
              <a:ea typeface="微软雅黑 Light" panose="020B0502040204020203" charset="-122"/>
              <a:cs typeface="微软雅黑 Light" panose="020B0502040204020203" charset="-122"/>
            </a:endParaRPr>
          </a:p>
        </p:txBody>
      </p:sp>
    </p:spTree>
    <p:custDataLst>
      <p:tags r:id="rId3"/>
    </p:custData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3" name="图片 2"/>
          <p:cNvPicPr>
            <a:picLocks noChangeAspect="1"/>
          </p:cNvPicPr>
          <p:nvPr/>
        </p:nvPicPr>
        <p:blipFill>
          <a:blip r:embed="rId2"/>
          <a:stretch>
            <a:fillRect/>
          </a:stretch>
        </p:blipFill>
        <p:spPr>
          <a:xfrm>
            <a:off x="1183640" y="372110"/>
            <a:ext cx="5007610" cy="5879465"/>
          </a:xfrm>
          <a:prstGeom prst="rect">
            <a:avLst/>
          </a:prstGeom>
        </p:spPr>
      </p:pic>
      <p:pic>
        <p:nvPicPr>
          <p:cNvPr id="14" name="图片 13"/>
          <p:cNvPicPr>
            <a:picLocks noChangeAspect="1"/>
          </p:cNvPicPr>
          <p:nvPr/>
        </p:nvPicPr>
        <p:blipFill>
          <a:blip r:embed="rId3"/>
          <a:stretch>
            <a:fillRect/>
          </a:stretch>
        </p:blipFill>
        <p:spPr>
          <a:xfrm>
            <a:off x="6478270" y="254635"/>
            <a:ext cx="3703320" cy="5882640"/>
          </a:xfrm>
          <a:prstGeom prst="rect">
            <a:avLst/>
          </a:prstGeom>
        </p:spPr>
      </p:pic>
    </p:spTree>
    <p:custDataLst>
      <p:tags r:id="rId4"/>
    </p:custData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2" name="图片 1"/>
          <p:cNvPicPr>
            <a:picLocks noChangeAspect="1"/>
          </p:cNvPicPr>
          <p:nvPr/>
        </p:nvPicPr>
        <p:blipFill>
          <a:blip r:embed="rId2"/>
          <a:stretch>
            <a:fillRect/>
          </a:stretch>
        </p:blipFill>
        <p:spPr>
          <a:xfrm>
            <a:off x="1597025" y="427355"/>
            <a:ext cx="4570730" cy="5756275"/>
          </a:xfrm>
          <a:prstGeom prst="rect">
            <a:avLst/>
          </a:prstGeom>
        </p:spPr>
      </p:pic>
      <p:pic>
        <p:nvPicPr>
          <p:cNvPr id="5" name="图片 4"/>
          <p:cNvPicPr>
            <a:picLocks noChangeAspect="1"/>
          </p:cNvPicPr>
          <p:nvPr/>
        </p:nvPicPr>
        <p:blipFill>
          <a:blip r:embed="rId3"/>
          <a:stretch>
            <a:fillRect/>
          </a:stretch>
        </p:blipFill>
        <p:spPr>
          <a:xfrm>
            <a:off x="6711950" y="265430"/>
            <a:ext cx="3455035" cy="5943600"/>
          </a:xfrm>
          <a:prstGeom prst="rect">
            <a:avLst/>
          </a:prstGeom>
        </p:spPr>
      </p:pic>
    </p:spTree>
    <p:custDataLst>
      <p:tags r:id="rId4"/>
    </p:custData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3" name="图片 2"/>
          <p:cNvPicPr>
            <a:picLocks noChangeAspect="1"/>
          </p:cNvPicPr>
          <p:nvPr/>
        </p:nvPicPr>
        <p:blipFill>
          <a:blip r:embed="rId2"/>
          <a:stretch>
            <a:fillRect/>
          </a:stretch>
        </p:blipFill>
        <p:spPr>
          <a:xfrm>
            <a:off x="2185670" y="74930"/>
            <a:ext cx="7785100" cy="6077585"/>
          </a:xfrm>
          <a:prstGeom prst="rect">
            <a:avLst/>
          </a:prstGeom>
        </p:spPr>
      </p:pic>
    </p:spTree>
    <p:custDataLst>
      <p:tags r:id="rId3"/>
    </p:custData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pic>
        <p:nvPicPr>
          <p:cNvPr id="2" name="图片 1"/>
          <p:cNvPicPr>
            <a:picLocks noChangeAspect="1"/>
          </p:cNvPicPr>
          <p:nvPr/>
        </p:nvPicPr>
        <p:blipFill>
          <a:blip r:embed="rId2"/>
          <a:stretch>
            <a:fillRect/>
          </a:stretch>
        </p:blipFill>
        <p:spPr>
          <a:xfrm>
            <a:off x="1704975" y="46355"/>
            <a:ext cx="8712835" cy="6167755"/>
          </a:xfrm>
          <a:prstGeom prst="rect">
            <a:avLst/>
          </a:prstGeom>
        </p:spPr>
      </p:pic>
      <p:pic>
        <p:nvPicPr>
          <p:cNvPr id="4" name="图片 3"/>
          <p:cNvPicPr>
            <a:picLocks noChangeAspect="1"/>
          </p:cNvPicPr>
          <p:nvPr/>
        </p:nvPicPr>
        <p:blipFill>
          <a:blip r:embed="rId2"/>
          <a:stretch>
            <a:fillRect/>
          </a:stretch>
        </p:blipFill>
        <p:spPr>
          <a:xfrm>
            <a:off x="1831975" y="173355"/>
            <a:ext cx="8712835" cy="6167755"/>
          </a:xfrm>
          <a:prstGeom prst="rect">
            <a:avLst/>
          </a:prstGeom>
        </p:spPr>
      </p:pic>
      <p:pic>
        <p:nvPicPr>
          <p:cNvPr id="5" name="图片 4"/>
          <p:cNvPicPr>
            <a:picLocks noChangeAspect="1"/>
          </p:cNvPicPr>
          <p:nvPr/>
        </p:nvPicPr>
        <p:blipFill>
          <a:blip r:embed="rId3"/>
          <a:srcRect b="1352"/>
          <a:stretch>
            <a:fillRect/>
          </a:stretch>
        </p:blipFill>
        <p:spPr>
          <a:xfrm>
            <a:off x="968375" y="1061720"/>
            <a:ext cx="9907905" cy="4734560"/>
          </a:xfrm>
          <a:prstGeom prst="rect">
            <a:avLst/>
          </a:prstGeom>
        </p:spPr>
      </p:pic>
    </p:spTree>
    <p:custDataLst>
      <p:tags r:id="rId4"/>
    </p:custData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12" name="Rectangle 4"/>
          <p:cNvSpPr txBox="1">
            <a:spLocks noChangeArrowheads="1"/>
          </p:cNvSpPr>
          <p:nvPr/>
        </p:nvSpPr>
        <p:spPr bwMode="auto">
          <a:xfrm>
            <a:off x="3001578" y="2045632"/>
            <a:ext cx="6188075" cy="1470025"/>
          </a:xfrm>
          <a:prstGeom prst="rect">
            <a:avLst/>
          </a:prstGeom>
          <a:noFill/>
          <a:ln>
            <a:noFill/>
          </a:ln>
          <a:effectLst/>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eaLnBrk="1" hangingPunct="1">
              <a:defRPr/>
            </a:pPr>
            <a: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t>介绍完毕</a:t>
            </a:r>
            <a:b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br>
            <a:b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br>
            <a:r>
              <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rPr>
              <a:t>		敬请批评指正！</a:t>
            </a:r>
            <a:endParaRPr lang="zh-CN" altLang="en-US" sz="3200" b="1" dirty="0">
              <a:effectLst>
                <a:outerShdw blurRad="38100" dist="38100" dir="2700000" algn="tl">
                  <a:srgbClr val="000000">
                    <a:alpha val="43137"/>
                  </a:srgbClr>
                </a:outerShdw>
              </a:effectLst>
              <a:latin typeface="微软雅黑 Light" panose="020B0502040204020203" charset="-122"/>
              <a:ea typeface="微软雅黑 Light" panose="020B0502040204020203" charset="-122"/>
              <a:cs typeface="微软雅黑 Light" panose="020B0502040204020203" charset="-122"/>
            </a:endParaRPr>
          </a:p>
        </p:txBody>
      </p:sp>
      <p:sp>
        <p:nvSpPr>
          <p:cNvPr id="13" name="矩形 12"/>
          <p:cNvSpPr/>
          <p:nvPr/>
        </p:nvSpPr>
        <p:spPr>
          <a:xfrm>
            <a:off x="3895725" y="4499610"/>
            <a:ext cx="4979035" cy="922020"/>
          </a:xfrm>
          <a:prstGeom prst="rect">
            <a:avLst/>
          </a:prstGeom>
        </p:spPr>
        <p:txBody>
          <a:bodyPr wrap="square">
            <a:spAutoFit/>
          </a:bodyPr>
          <a:p>
            <a:pPr>
              <a:lnSpc>
                <a:spcPct val="150000"/>
              </a:lnSpc>
            </a:pPr>
            <a:r>
              <a:rPr lang="en-US" altLang="zh-CN"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    </a:t>
            </a:r>
            <a:r>
              <a:rPr lang="zh-CN" altLang="en-US"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上海晨隆静电科技有限公司</a:t>
            </a:r>
            <a:endParaRPr lang="en-US" altLang="zh-CN" sz="2000" spc="3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endParaRPr>
          </a:p>
          <a:p>
            <a:pPr>
              <a:lnSpc>
                <a:spcPct val="150000"/>
              </a:lnSpc>
            </a:pPr>
            <a:r>
              <a:rPr lang="en-US" altLang="zh-CN" sz="1600" spc="200" dirty="0">
                <a:solidFill>
                  <a:schemeClr val="accent1">
                    <a:lumMod val="75000"/>
                  </a:schemeClr>
                </a:solidFill>
                <a:latin typeface="微软雅黑 Light" panose="020B0502040204020203" charset="-122"/>
                <a:ea typeface="微软雅黑 Light" panose="020B0502040204020203" charset="-122"/>
                <a:cs typeface="Arial" panose="020B0604020202020204" pitchFamily="34" charset="0"/>
              </a:rPr>
              <a:t>13901795073       1366147428@qq.com</a:t>
            </a:r>
            <a:endParaRPr lang="zh-CN" altLang="en-US" sz="1600" dirty="0"/>
          </a:p>
        </p:txBody>
      </p:sp>
    </p:spTree>
    <p:custDataLst>
      <p:tags r:id="rId2"/>
    </p:custData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1590675" y="2145665"/>
            <a:ext cx="8826500" cy="3969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zh-CN" altLang="zh-CN" sz="1800" b="1">
                <a:solidFill>
                  <a:srgbClr val="000000"/>
                </a:solidFill>
                <a:latin typeface="微软雅黑 Light" panose="020B0502040204020203" charset="-122"/>
                <a:ea typeface="微软雅黑 Light" panose="020B0502040204020203" charset="-122"/>
                <a:cs typeface="微软雅黑 Light" panose="020B0502040204020203" charset="-122"/>
              </a:rPr>
              <a:t>三个关键词：</a:t>
            </a:r>
            <a:endParaRPr lang="zh-CN" altLang="zh-CN" sz="1800" b="1">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spcBef>
                <a:spcPct val="0"/>
              </a:spcBef>
              <a:spcAft>
                <a:spcPct val="0"/>
              </a:spcAft>
              <a:buClrTx/>
              <a:buFontTx/>
              <a:buNone/>
            </a:pPr>
            <a:endParaRPr lang="zh-CN" altLang="zh-CN" sz="1800" b="1">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en-US" altLang="zh-CN" sz="1600" b="1">
                <a:solidFill>
                  <a:srgbClr val="000000"/>
                </a:solidFill>
                <a:latin typeface="微软雅黑 Light" panose="020B0502040204020203" charset="-122"/>
                <a:ea typeface="微软雅黑 Light" panose="020B0502040204020203" charset="-122"/>
                <a:cs typeface="微软雅黑 Light" panose="020B0502040204020203" charset="-122"/>
              </a:rPr>
              <a:t>ESD</a:t>
            </a:r>
            <a:r>
              <a:rPr lang="zh-CN" altLang="en-US" sz="1600" b="1">
                <a:solidFill>
                  <a:srgbClr val="000000"/>
                </a:solidFill>
                <a:latin typeface="微软雅黑 Light" panose="020B0502040204020203" charset="-122"/>
                <a:ea typeface="微软雅黑 Light" panose="020B0502040204020203" charset="-122"/>
                <a:cs typeface="微软雅黑 Light" panose="020B0502040204020203" charset="-122"/>
              </a:rPr>
              <a:t>（静电放电）</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a:t>
            </a:r>
            <a:r>
              <a:rPr lang="zh-CN" altLang="en-US" sz="1600" dirty="0">
                <a:latin typeface="微软雅黑 Light" panose="020B0502040204020203" charset="-122"/>
                <a:ea typeface="微软雅黑 Light" panose="020B0502040204020203" charset="-122"/>
                <a:cs typeface="微软雅黑 Light" panose="020B0502040204020203" charset="-122"/>
                <a:sym typeface="+mn-ea"/>
              </a:rPr>
              <a:t>具有不同静电电位的物体互相靠近或直接接触引起的电荷转移。</a:t>
            </a:r>
            <a:endParaRPr lang="zh-CN" altLang="en-US" sz="1600" dirty="0">
              <a:latin typeface="微软雅黑 Light" panose="020B0502040204020203" charset="-122"/>
              <a:ea typeface="微软雅黑 Light" panose="020B0502040204020203" charset="-122"/>
              <a:cs typeface="微软雅黑 Light" panose="020B0502040204020203" charset="-122"/>
              <a:sym typeface="+mn-ea"/>
            </a:endParaRPr>
          </a:p>
          <a:p>
            <a:pPr fontAlgn="base">
              <a:lnSpc>
                <a:spcPct val="150000"/>
              </a:lnSpc>
              <a:spcBef>
                <a:spcPct val="0"/>
              </a:spcBef>
              <a:spcAft>
                <a:spcPct val="0"/>
              </a:spcAft>
              <a:buClrTx/>
              <a:buFontTx/>
              <a:buNone/>
            </a:pPr>
            <a:endParaRPr lang="zh-CN" altLang="en-US" sz="1600" dirty="0">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en-US" altLang="zh-CN" sz="1600" b="1">
                <a:solidFill>
                  <a:srgbClr val="000000"/>
                </a:solidFill>
                <a:latin typeface="微软雅黑 Light" panose="020B0502040204020203" charset="-122"/>
                <a:ea typeface="微软雅黑 Light" panose="020B0502040204020203" charset="-122"/>
                <a:cs typeface="微软雅黑 Light" panose="020B0502040204020203" charset="-122"/>
              </a:rPr>
              <a:t>ESA</a:t>
            </a:r>
            <a:r>
              <a:rPr lang="zh-CN" altLang="en-US" sz="1600" b="1">
                <a:solidFill>
                  <a:srgbClr val="000000"/>
                </a:solidFill>
                <a:latin typeface="微软雅黑 Light" panose="020B0502040204020203" charset="-122"/>
                <a:ea typeface="微软雅黑 Light" panose="020B0502040204020203" charset="-122"/>
                <a:cs typeface="微软雅黑 Light" panose="020B0502040204020203" charset="-122"/>
              </a:rPr>
              <a:t>（静电吸附）</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：当一个带有静电的物体靠近另一个不带静电的物体时，由于静电感应，没有</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en-US" altLang="zh-CN"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静电的物体内部靠近带静电物体的一边会集聚与带电物体所携带电荷相反极</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en-US" altLang="zh-CN"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性的电荷（另一侧产生相同数量的同极性电荷），由于异性电荷互相吸引，</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en-US" altLang="zh-CN"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就会表现出“静电吸附”现象。</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en-US" altLang="zh-CN" sz="1600" b="1">
                <a:solidFill>
                  <a:srgbClr val="000000"/>
                </a:solidFill>
                <a:latin typeface="微软雅黑 Light" panose="020B0502040204020203" charset="-122"/>
                <a:ea typeface="微软雅黑 Light" panose="020B0502040204020203" charset="-122"/>
                <a:cs typeface="微软雅黑 Light" panose="020B0502040204020203" charset="-122"/>
              </a:rPr>
              <a:t>AMC</a:t>
            </a:r>
            <a:r>
              <a:rPr lang="zh-CN" altLang="en-US" sz="1600" b="1">
                <a:solidFill>
                  <a:srgbClr val="000000"/>
                </a:solidFill>
                <a:latin typeface="微软雅黑 Light" panose="020B0502040204020203" charset="-122"/>
                <a:ea typeface="微软雅黑 Light" panose="020B0502040204020203" charset="-122"/>
                <a:cs typeface="微软雅黑 Light" panose="020B0502040204020203" charset="-122"/>
              </a:rPr>
              <a:t>（空气分子污染）</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：以气态或蒸气态存在于洁净室及相关受控环境中，可危害产品、工艺、</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a:p>
            <a:pPr fontAlgn="base">
              <a:lnSpc>
                <a:spcPct val="150000"/>
              </a:lnSpc>
              <a:spcBef>
                <a:spcPct val="0"/>
              </a:spcBef>
              <a:spcAft>
                <a:spcPct val="0"/>
              </a:spcAft>
              <a:buClrTx/>
              <a:buFontTx/>
              <a:buNone/>
            </a:pP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en-US" altLang="zh-CN" sz="16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rPr>
              <a:t>设备的分子（化学的、非颗粒）物质。</a:t>
            </a:r>
            <a:endPar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endParaRPr>
          </a:p>
        </p:txBody>
      </p:sp>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uFillTx/>
                <a:sym typeface="+mn-ea"/>
              </a:rPr>
              <a:t>5</a:t>
            </a:r>
            <a:r>
              <a:rPr lang="en-US" altLang="zh-CN" sz="2800" spc="250" dirty="0">
                <a:solidFill>
                  <a:schemeClr val="accent1"/>
                </a:solidFill>
                <a:effectLst>
                  <a:outerShdw blurRad="38100" dist="25400" dir="5400000" algn="ctr" rotWithShape="0">
                    <a:srgbClr val="6E747A">
                      <a:alpha val="43000"/>
                    </a:srgbClr>
                  </a:outerShdw>
                </a:effectLst>
                <a:uFillTx/>
                <a:sym typeface="+mn-ea"/>
              </a:rPr>
              <a:t> </a:t>
            </a:r>
            <a:r>
              <a:rPr lang="zh-CN" altLang="en-US" sz="2800" spc="250" dirty="0">
                <a:solidFill>
                  <a:schemeClr val="accent1"/>
                </a:solidFill>
                <a:effectLst>
                  <a:outerShdw blurRad="38100" dist="25400" dir="5400000" algn="ctr" rotWithShape="0">
                    <a:srgbClr val="6E747A">
                      <a:alpha val="43000"/>
                    </a:srgbClr>
                  </a:outerShdw>
                </a:effectLst>
                <a:uFillTx/>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uFillTx/>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 </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Tree>
    <p:custDataLst>
      <p:tags r:id="rId2"/>
    </p:custData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uFillTx/>
                <a:sym typeface="+mn-ea"/>
              </a:rPr>
              <a:t>5</a:t>
            </a:r>
            <a:r>
              <a:rPr lang="en-US" altLang="zh-CN" sz="2800" spc="250" dirty="0">
                <a:solidFill>
                  <a:schemeClr val="accent1"/>
                </a:solidFill>
                <a:effectLst>
                  <a:outerShdw blurRad="38100" dist="25400" dir="5400000" algn="ctr" rotWithShape="0">
                    <a:srgbClr val="6E747A">
                      <a:alpha val="43000"/>
                    </a:srgbClr>
                  </a:outerShdw>
                </a:effectLst>
                <a:uFillTx/>
                <a:sym typeface="+mn-ea"/>
              </a:rPr>
              <a:t> </a:t>
            </a:r>
            <a:r>
              <a:rPr lang="zh-CN" altLang="en-US" sz="2800" spc="250" dirty="0">
                <a:solidFill>
                  <a:schemeClr val="accent1"/>
                </a:solidFill>
                <a:effectLst>
                  <a:outerShdw blurRad="38100" dist="25400" dir="5400000" algn="ctr" rotWithShape="0">
                    <a:srgbClr val="6E747A">
                      <a:alpha val="43000"/>
                    </a:srgbClr>
                  </a:outerShdw>
                </a:effectLst>
                <a:uFillTx/>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uFillTx/>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
        <p:nvSpPr>
          <p:cNvPr id="100" name="文本框 99"/>
          <p:cNvSpPr txBox="1"/>
          <p:nvPr/>
        </p:nvSpPr>
        <p:spPr>
          <a:xfrm>
            <a:off x="1183640" y="2420620"/>
            <a:ext cx="9744710" cy="2953385"/>
          </a:xfrm>
          <a:prstGeom prst="rect">
            <a:avLst/>
          </a:prstGeom>
          <a:noFill/>
          <a:ln w="9525">
            <a:noFill/>
          </a:ln>
        </p:spPr>
        <p:txBody>
          <a:bodyPr wrap="square">
            <a:spAutoFit/>
          </a:bodyPr>
          <a:p>
            <a:pPr indent="0" fontAlgn="auto">
              <a:lnSpc>
                <a:spcPct val="150000"/>
              </a:lnSpc>
            </a:pPr>
            <a:r>
              <a:rPr lang="zh-CN" b="1">
                <a:latin typeface="微软雅黑 Light" panose="020B0502040204020203" charset="-122"/>
                <a:ea typeface="微软雅黑 Light" panose="020B0502040204020203" charset="-122"/>
                <a:cs typeface="微软雅黑 Light" panose="020B0502040204020203" charset="-122"/>
              </a:rPr>
              <a:t>电子行业静电防护的技术趋势：</a:t>
            </a:r>
            <a:endParaRPr lang="zh-CN" b="1">
              <a:latin typeface="微软雅黑 Light" panose="020B0502040204020203" charset="-122"/>
              <a:ea typeface="微软雅黑 Light" panose="020B0502040204020203" charset="-122"/>
              <a:cs typeface="微软雅黑 Light" panose="020B0502040204020203" charset="-122"/>
            </a:endParaRPr>
          </a:p>
          <a:p>
            <a:pPr indent="0" fontAlgn="auto">
              <a:lnSpc>
                <a:spcPct val="150000"/>
              </a:lnSpc>
            </a:pPr>
            <a:endParaRPr lang="zh-CN" sz="1000" b="0">
              <a:latin typeface="微软雅黑 Light" panose="020B0502040204020203" charset="-122"/>
              <a:ea typeface="微软雅黑 Light" panose="020B0502040204020203" charset="-122"/>
              <a:cs typeface="微软雅黑 Light" panose="020B0502040204020203" charset="-122"/>
            </a:endParaRPr>
          </a:p>
          <a:p>
            <a:pPr indent="0" fontAlgn="auto">
              <a:lnSpc>
                <a:spcPct val="150000"/>
              </a:lnSpc>
            </a:pPr>
            <a:r>
              <a:rPr lang="zh-CN" sz="1600" b="0">
                <a:latin typeface="微软雅黑 Light" panose="020B0502040204020203" charset="-122"/>
                <a:ea typeface="微软雅黑 Light" panose="020B0502040204020203" charset="-122"/>
                <a:cs typeface="微软雅黑 Light" panose="020B0502040204020203" charset="-122"/>
              </a:rPr>
              <a:t>根据</a:t>
            </a:r>
            <a:r>
              <a:rPr lang="en-US" altLang="zh-CN" sz="1600" b="0">
                <a:latin typeface="微软雅黑 Light" panose="020B0502040204020203" charset="-122"/>
                <a:ea typeface="微软雅黑 Light" panose="020B0502040204020203" charset="-122"/>
                <a:cs typeface="微软雅黑 Light" panose="020B0502040204020203" charset="-122"/>
              </a:rPr>
              <a:t>IEC/TC101</a:t>
            </a:r>
            <a:r>
              <a:rPr lang="zh-CN" altLang="en-US" sz="1600" b="0">
                <a:latin typeface="微软雅黑 Light" panose="020B0502040204020203" charset="-122"/>
                <a:ea typeface="微软雅黑 Light" panose="020B0502040204020203" charset="-122"/>
                <a:cs typeface="微软雅黑 Light" panose="020B0502040204020203" charset="-122"/>
              </a:rPr>
              <a:t>委员会的战略业务计划报告（</a:t>
            </a:r>
            <a:r>
              <a:rPr lang="en-US" altLang="zh-CN" sz="1600" b="0">
                <a:latin typeface="微软雅黑 Light" panose="020B0502040204020203" charset="-122"/>
                <a:ea typeface="微软雅黑 Light" panose="020B0502040204020203" charset="-122"/>
                <a:cs typeface="微软雅黑 Light" panose="020B0502040204020203" charset="-122"/>
              </a:rPr>
              <a:t>SBP)</a:t>
            </a:r>
            <a:r>
              <a:rPr lang="zh-CN" altLang="en-US" sz="1600" b="0">
                <a:latin typeface="微软雅黑 Light" panose="020B0502040204020203" charset="-122"/>
                <a:ea typeface="微软雅黑 Light" panose="020B0502040204020203" charset="-122"/>
                <a:cs typeface="微软雅黑 Light" panose="020B0502040204020203" charset="-122"/>
              </a:rPr>
              <a:t>，</a:t>
            </a:r>
            <a:r>
              <a:rPr lang="zh-CN" sz="1600" b="0">
                <a:latin typeface="微软雅黑 Light" panose="020B0502040204020203" charset="-122"/>
                <a:ea typeface="微软雅黑 Light" panose="020B0502040204020203" charset="-122"/>
                <a:cs typeface="微软雅黑 Light" panose="020B0502040204020203" charset="-122"/>
              </a:rPr>
              <a:t>电子部件的内部结构尺寸继续变小，人体模型5伏的静电放电，已经足以引起某些电子组件的结构和操作发生不良变化。到2024年，最小的电子结构的尺寸将小于10 nm。0.1 nC的静电电荷和1000 V / m的静电场足以永久损坏此类静电放电敏感设备。IEC 61340系列标准中的ESD控制程序准则和要求是基于手动组装技术和ESD敏感度为100V HBM、200 V CDM和35V孤立导体的组件。以下趋势将要求对当前的IEC 61340系列标准进行重新评估，并可能需要开发新的标准：</a:t>
            </a:r>
            <a:endParaRPr lang="en-US" sz="1600" b="0">
              <a:solidFill>
                <a:srgbClr val="313131"/>
              </a:solidFill>
              <a:latin typeface="微软雅黑 Light" panose="020B0502040204020203" charset="-122"/>
              <a:ea typeface="微软雅黑 Light" panose="020B0502040204020203" charset="-122"/>
              <a:cs typeface="微软雅黑 Light" panose="020B0502040204020203" charset="-122"/>
            </a:endParaRPr>
          </a:p>
          <a:p>
            <a:pPr indent="0"/>
            <a:r>
              <a:rPr lang="en-US" sz="1000" b="0">
                <a:solidFill>
                  <a:srgbClr val="313131"/>
                </a:solidFill>
                <a:latin typeface="微软雅黑 Light" panose="020B0502040204020203" charset="-122"/>
                <a:ea typeface="微软雅黑 Light" panose="020B0502040204020203" charset="-122"/>
                <a:cs typeface="微软雅黑 Light" panose="020B0502040204020203" charset="-122"/>
              </a:rPr>
              <a:t> </a:t>
            </a:r>
            <a:endParaRPr lang="en-US" sz="1000" b="0">
              <a:solidFill>
                <a:srgbClr val="313131"/>
              </a:solidFill>
              <a:latin typeface="微软雅黑 Light" panose="020B0502040204020203" charset="-122"/>
              <a:ea typeface="微软雅黑 Light" panose="020B0502040204020203" charset="-122"/>
              <a:cs typeface="微软雅黑 Light" panose="020B0502040204020203" charset="-122"/>
            </a:endParaRPr>
          </a:p>
          <a:p>
            <a:pPr indent="0"/>
            <a:endParaRPr lang="zh-CN" altLang="en-US" sz="140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uFillTx/>
                <a:sym typeface="+mn-ea"/>
              </a:rPr>
              <a:t>5</a:t>
            </a:r>
            <a:r>
              <a:rPr lang="en-US" altLang="zh-CN" sz="2800" spc="250" dirty="0">
                <a:solidFill>
                  <a:schemeClr val="accent1"/>
                </a:solidFill>
                <a:effectLst>
                  <a:outerShdw blurRad="38100" dist="25400" dir="5400000" algn="ctr" rotWithShape="0">
                    <a:srgbClr val="6E747A">
                      <a:alpha val="43000"/>
                    </a:srgbClr>
                  </a:outerShdw>
                </a:effectLst>
                <a:uFillTx/>
                <a:sym typeface="+mn-ea"/>
              </a:rPr>
              <a:t> </a:t>
            </a:r>
            <a:r>
              <a:rPr lang="zh-CN" altLang="en-US" sz="2800" spc="250" dirty="0">
                <a:solidFill>
                  <a:schemeClr val="accent1"/>
                </a:solidFill>
                <a:effectLst>
                  <a:outerShdw blurRad="38100" dist="25400" dir="5400000" algn="ctr" rotWithShape="0">
                    <a:srgbClr val="6E747A">
                      <a:alpha val="43000"/>
                    </a:srgbClr>
                  </a:outerShdw>
                </a:effectLst>
                <a:uFillTx/>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uFillTx/>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pic>
        <p:nvPicPr>
          <p:cNvPr id="3" name="图片 2"/>
          <p:cNvPicPr>
            <a:picLocks noChangeAspect="1"/>
          </p:cNvPicPr>
          <p:nvPr/>
        </p:nvPicPr>
        <p:blipFill>
          <a:blip r:embed="rId2"/>
          <a:stretch>
            <a:fillRect/>
          </a:stretch>
        </p:blipFill>
        <p:spPr>
          <a:xfrm>
            <a:off x="1785620" y="2062480"/>
            <a:ext cx="8631555" cy="3970020"/>
          </a:xfrm>
          <a:prstGeom prst="rect">
            <a:avLst/>
          </a:prstGeom>
        </p:spPr>
      </p:pic>
    </p:spTree>
    <p:custDataLst>
      <p:tags r:id="rId3"/>
    </p:custData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
        <p:nvSpPr>
          <p:cNvPr id="4" name="文本框 3"/>
          <p:cNvSpPr txBox="1"/>
          <p:nvPr/>
        </p:nvSpPr>
        <p:spPr>
          <a:xfrm>
            <a:off x="1396365" y="2333625"/>
            <a:ext cx="8930640" cy="3576955"/>
          </a:xfrm>
          <a:prstGeom prst="rect">
            <a:avLst/>
          </a:prstGeom>
          <a:noFill/>
          <a:ln w="9525">
            <a:noFill/>
          </a:ln>
        </p:spPr>
        <p:txBody>
          <a:bodyPr wrap="square">
            <a:spAutoFit/>
          </a:bodyPr>
          <a:p>
            <a:pPr indent="0" fontAlgn="auto">
              <a:lnSpc>
                <a:spcPts val="3020"/>
              </a:lnSpc>
            </a:pPr>
            <a:r>
              <a:rPr lang="zh-CN" sz="1600" b="0">
                <a:latin typeface="微软雅黑 Light" panose="020B0502040204020203" charset="-122"/>
                <a:ea typeface="微软雅黑 Light" panose="020B0502040204020203" charset="-122"/>
                <a:cs typeface="微软雅黑 Light" panose="020B0502040204020203" charset="-122"/>
              </a:rPr>
              <a:t>国际半导体设备与材料协会的标准</a:t>
            </a:r>
            <a:r>
              <a:rPr lang="en-US" sz="1600" b="0">
                <a:latin typeface="微软雅黑 Light" panose="020B0502040204020203" charset="-122"/>
                <a:ea typeface="微软雅黑 Light" panose="020B0502040204020203" charset="-122"/>
                <a:cs typeface="微软雅黑 Light" panose="020B0502040204020203" charset="-122"/>
              </a:rPr>
              <a:t> SEMI F21-95</a:t>
            </a:r>
            <a:r>
              <a:rPr lang="zh-CN" sz="1600" b="0">
                <a:latin typeface="微软雅黑 Light" panose="020B0502040204020203" charset="-122"/>
                <a:ea typeface="微软雅黑 Light" panose="020B0502040204020203" charset="-122"/>
                <a:cs typeface="微软雅黑 Light" panose="020B0502040204020203" charset="-122"/>
              </a:rPr>
              <a:t>将空气化学污染物分成四大类</a:t>
            </a:r>
            <a:r>
              <a:rPr lang="en-US" sz="1600" b="0">
                <a:latin typeface="微软雅黑 Light" panose="020B0502040204020203" charset="-122"/>
                <a:ea typeface="微软雅黑 Light" panose="020B0502040204020203" charset="-122"/>
                <a:cs typeface="微软雅黑 Light" panose="020B0502040204020203" charset="-122"/>
              </a:rPr>
              <a:t>;</a:t>
            </a:r>
            <a:r>
              <a:rPr lang="zh-CN" sz="1600" b="0">
                <a:latin typeface="微软雅黑 Light" panose="020B0502040204020203" charset="-122"/>
                <a:ea typeface="微软雅黑 Light" panose="020B0502040204020203" charset="-122"/>
                <a:cs typeface="微软雅黑 Light" panose="020B0502040204020203" charset="-122"/>
              </a:rPr>
              <a:t>酸性气体、碱性气体、气相可凝聚化合物和气相掺杂化合物。</a:t>
            </a:r>
            <a:endParaRPr lang="zh-CN"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lang="zh-CN" altLang="en-US" sz="1600">
                <a:solidFill>
                  <a:srgbClr val="000000"/>
                </a:solidFill>
                <a:latin typeface="微软雅黑 Light" panose="020B0502040204020203" charset="-122"/>
                <a:ea typeface="微软雅黑 Light" panose="020B0502040204020203" charset="-122"/>
                <a:cs typeface="微软雅黑 Light" panose="020B0502040204020203" charset="-122"/>
                <a:sym typeface="+mn-ea"/>
              </a:rPr>
              <a:t>空气分子污染物</a:t>
            </a:r>
            <a:r>
              <a:rPr lang="zh-CN" altLang="en-US" sz="1600">
                <a:latin typeface="微软雅黑 Light" panose="020B0502040204020203" charset="-122"/>
                <a:ea typeface="微软雅黑 Light" panose="020B0502040204020203" charset="-122"/>
                <a:cs typeface="微软雅黑 Light" panose="020B0502040204020203" charset="-122"/>
              </a:rPr>
              <a:t>在洁净室中硬件、产品、晶圆表面的沉积会造成产品工艺问题和硬件故障。来自各种构筑物、制品和材料的有机化合物释气致使集成电路（IC）合格率下降，使工器具的性能降低。沉积在硅晶圆表面的有机化合物可能使晶圆表面憎水，从而影响干蚀刻、湿蚀刻、清洗及其他晶圆加工步骤。有机化合物可能在晶圆表面分解形成碳化物，破坏栅极氧化层的完整性（GOI）和聚合硅的沉积。有机磷化合物可能分解，造成硅晶圆n中毒。在光盘驱动器行业，有机化合物会在光盘或光头沉积，造成粘贴或读取错误。半导体和光学产品的光学器件（例如，光刻加工和检验工具）可能变模糊，影响信号传输和工器具性能。</a:t>
            </a:r>
            <a:endParaRPr lang="zh-CN" altLang="en-US" sz="160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
        <p:nvSpPr>
          <p:cNvPr id="4" name="文本框 3"/>
          <p:cNvSpPr txBox="1"/>
          <p:nvPr/>
        </p:nvSpPr>
        <p:spPr>
          <a:xfrm>
            <a:off x="1758315" y="2344420"/>
            <a:ext cx="8930640" cy="2027555"/>
          </a:xfrm>
          <a:prstGeom prst="rect">
            <a:avLst/>
          </a:prstGeom>
          <a:noFill/>
          <a:ln w="9525">
            <a:noFill/>
          </a:ln>
        </p:spPr>
        <p:txBody>
          <a:bodyPr wrap="square">
            <a:spAutoFit/>
          </a:bodyPr>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从通风专业的角度来看空气化学污染物的特点是∶</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a）颗粒度&lt;0.01 μm </a:t>
            </a:r>
            <a:r>
              <a:rPr lang="zh-CN" sz="1600" b="0">
                <a:latin typeface="微软雅黑 Light" panose="020B0502040204020203" charset="-122"/>
                <a:ea typeface="微软雅黑 Light" panose="020B0502040204020203" charset="-122"/>
                <a:cs typeface="微软雅黑 Light" panose="020B0502040204020203" charset="-122"/>
              </a:rPr>
              <a:t>，</a:t>
            </a:r>
            <a:r>
              <a:rPr sz="1600" b="0">
                <a:latin typeface="微软雅黑 Light" panose="020B0502040204020203" charset="-122"/>
                <a:ea typeface="微软雅黑 Light" panose="020B0502040204020203" charset="-122"/>
                <a:cs typeface="微软雅黑 Light" panose="020B0502040204020203" charset="-122"/>
              </a:rPr>
              <a:t>通常在0.2 nm~5 nm 的范围;</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b） 在通常状态下是以蒸汽或气体状存在;</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c） 可以完全穿透常规高效过滤器/超高效过滤器;</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d）不能使用粒子计数器检测。</a:t>
            </a:r>
            <a:endParaRPr sz="1600" b="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
        <p:nvSpPr>
          <p:cNvPr id="4" name="文本框 3"/>
          <p:cNvSpPr txBox="1"/>
          <p:nvPr/>
        </p:nvSpPr>
        <p:spPr>
          <a:xfrm>
            <a:off x="1758315" y="2335530"/>
            <a:ext cx="8930640" cy="2802255"/>
          </a:xfrm>
          <a:prstGeom prst="rect">
            <a:avLst/>
          </a:prstGeom>
          <a:noFill/>
          <a:ln w="9525">
            <a:noFill/>
          </a:ln>
        </p:spPr>
        <p:txBody>
          <a:bodyPr wrap="square">
            <a:spAutoFit/>
          </a:bodyPr>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可能引起分子污染</a:t>
            </a:r>
            <a:r>
              <a:rPr lang="zh-CN" sz="1600" b="0">
                <a:latin typeface="微软雅黑 Light" panose="020B0502040204020203" charset="-122"/>
                <a:ea typeface="微软雅黑 Light" panose="020B0502040204020203" charset="-122"/>
                <a:cs typeface="微软雅黑 Light" panose="020B0502040204020203" charset="-122"/>
              </a:rPr>
              <a:t>的渠道和原因</a:t>
            </a:r>
            <a:r>
              <a:rPr sz="1600" b="0">
                <a:latin typeface="微软雅黑 Light" panose="020B0502040204020203" charset="-122"/>
                <a:ea typeface="微软雅黑 Light" panose="020B0502040204020203" charset="-122"/>
                <a:cs typeface="微软雅黑 Light" panose="020B0502040204020203" charset="-122"/>
              </a:rPr>
              <a:t>∶</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1） 室外空气（向设施提供新风）；</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2） 设施内的建筑材料，特别是接触循环风和新风的材料；</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3） 设施内可能发生的交叉污染；</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4） 设施的运行和维护；</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5） 人员、洁净工作服和辅助材料；</a:t>
            </a:r>
            <a:endParaRPr sz="1600" b="0">
              <a:latin typeface="微软雅黑 Light" panose="020B0502040204020203" charset="-122"/>
              <a:ea typeface="微软雅黑 Light" panose="020B0502040204020203" charset="-122"/>
              <a:cs typeface="微软雅黑 Light" panose="020B0502040204020203" charset="-122"/>
            </a:endParaRPr>
          </a:p>
          <a:p>
            <a:pPr indent="0" fontAlgn="auto">
              <a:lnSpc>
                <a:spcPts val="3020"/>
              </a:lnSpc>
            </a:pPr>
            <a:r>
              <a:rPr sz="1600" b="0">
                <a:latin typeface="微软雅黑 Light" panose="020B0502040204020203" charset="-122"/>
                <a:ea typeface="微软雅黑 Light" panose="020B0502040204020203" charset="-122"/>
                <a:cs typeface="微软雅黑 Light" panose="020B0502040204020203" charset="-122"/>
              </a:rPr>
              <a:t>6） 工艺介质和工器具。</a:t>
            </a:r>
            <a:endParaRPr sz="1600" b="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3" name="Picture 4" descr="拎袋-[Converted]"/>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6273" t="72569" r="35576" b="19972"/>
          <a:stretch>
            <a:fillRect/>
          </a:stretch>
        </p:blipFill>
        <p:spPr bwMode="auto">
          <a:xfrm>
            <a:off x="9048750" y="6183630"/>
            <a:ext cx="1368425" cy="382905"/>
          </a:xfrm>
          <a:prstGeom prst="rect">
            <a:avLst/>
          </a:prstGeom>
          <a:noFill/>
          <a:ln>
            <a:noFill/>
          </a:ln>
          <a:extLst>
            <a:ext uri="{909E8E84-426E-40DD-AFC4-6F175D3DCCD1}">
              <a14:hiddenFill xmlns:a14="http://schemas.microsoft.com/office/drawing/2010/main">
                <a:solidFill>
                  <a:srgbClr val="FFCC99">
                    <a:alpha val="1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5"/>
          <p:cNvSpPr>
            <a:spLocks noChangeAspect="1" noChangeArrowheads="1" noChangeShapeType="1" noTextEdit="1"/>
          </p:cNvSpPr>
          <p:nvPr/>
        </p:nvSpPr>
        <p:spPr bwMode="auto">
          <a:xfrm>
            <a:off x="9048750" y="6612890"/>
            <a:ext cx="1368425" cy="16573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rPr>
              <a:t>晨隆静电科技</a:t>
            </a:r>
            <a:endParaRPr lang="zh-CN" altLang="en-US" sz="800" kern="10">
              <a:ln w="9525">
                <a:solidFill>
                  <a:srgbClr val="000000"/>
                </a:solidFill>
                <a:round/>
              </a:ln>
              <a:solidFill>
                <a:srgbClr val="000000"/>
              </a:solidFill>
              <a:latin typeface="幼圆" panose="02010509060101010101" pitchFamily="49" charset="-122"/>
              <a:ea typeface="幼圆" panose="02010509060101010101" pitchFamily="49" charset="-122"/>
            </a:endParaRPr>
          </a:p>
        </p:txBody>
      </p:sp>
      <p:sp>
        <p:nvSpPr>
          <p:cNvPr id="24581" name="页脚占位符 1"/>
          <p:cNvSpPr>
            <a:spLocks noGrp="1"/>
          </p:cNvSpPr>
          <p:nvPr>
            <p:ph type="ftr" sz="quarter" idx="11"/>
          </p:nvPr>
        </p:nvSpPr>
        <p:spPr>
          <a:noFill/>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fontAlgn="base">
              <a:spcBef>
                <a:spcPct val="0"/>
              </a:spcBef>
              <a:spcAft>
                <a:spcPct val="0"/>
              </a:spcAft>
              <a:buClrTx/>
              <a:buFontTx/>
              <a:buNone/>
            </a:pPr>
            <a:r>
              <a:rPr lang="en-US" altLang="zh-CN" sz="1200">
                <a:solidFill>
                  <a:srgbClr val="000000"/>
                </a:solidFill>
              </a:rPr>
              <a:t>www.esd-world.com</a:t>
            </a:r>
            <a:endParaRPr lang="en-US" altLang="zh-CN" sz="1200">
              <a:solidFill>
                <a:srgbClr val="000000"/>
              </a:solidFill>
            </a:endParaRPr>
          </a:p>
        </p:txBody>
      </p:sp>
      <p:sp>
        <p:nvSpPr>
          <p:cNvPr id="9" name="Text Box 2"/>
          <p:cNvSpPr txBox="1">
            <a:spLocks noChangeArrowheads="1"/>
          </p:cNvSpPr>
          <p:nvPr/>
        </p:nvSpPr>
        <p:spPr bwMode="auto">
          <a:xfrm>
            <a:off x="904775" y="515938"/>
            <a:ext cx="9512400"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bodyPr>
          <a:lstStyle/>
          <a:p>
            <a:pPr fontAlgn="base">
              <a:lnSpc>
                <a:spcPct val="120000"/>
              </a:lnSpc>
              <a:spcBef>
                <a:spcPct val="0"/>
              </a:spcBef>
              <a:spcAft>
                <a:spcPct val="0"/>
              </a:spcAft>
              <a:defRPr/>
            </a:pPr>
            <a:r>
              <a:rPr lang="zh-CN" altLang="en-US" sz="2800" spc="250" dirty="0">
                <a:solidFill>
                  <a:schemeClr val="accent1"/>
                </a:solidFill>
                <a:effectLst>
                  <a:outerShdw blurRad="38100" dist="25400" dir="5400000" algn="ctr" rotWithShape="0">
                    <a:srgbClr val="6E747A">
                      <a:alpha val="43000"/>
                    </a:srgbClr>
                  </a:outerShdw>
                </a:effectLst>
                <a:sym typeface="+mn-ea"/>
              </a:rPr>
              <a:t>5</a:t>
            </a:r>
            <a:r>
              <a:rPr lang="en-US" altLang="zh-CN" sz="2800" spc="250" dirty="0">
                <a:solidFill>
                  <a:schemeClr val="accent1"/>
                </a:solidFill>
                <a:effectLst>
                  <a:outerShdw blurRad="38100" dist="25400" dir="5400000" algn="ctr" rotWithShape="0">
                    <a:srgbClr val="6E747A">
                      <a:alpha val="43000"/>
                    </a:srgbClr>
                  </a:outerShdw>
                </a:effectLst>
                <a:sym typeface="+mn-ea"/>
              </a:rPr>
              <a:t> </a:t>
            </a:r>
            <a:r>
              <a:rPr lang="zh-CN" altLang="en-US" sz="2800" spc="250" dirty="0">
                <a:solidFill>
                  <a:schemeClr val="accent1"/>
                </a:solidFill>
                <a:effectLst>
                  <a:outerShdw blurRad="38100" dist="25400" dir="5400000" algn="ctr" rotWithShape="0">
                    <a:srgbClr val="6E747A">
                      <a:alpha val="43000"/>
                    </a:srgbClr>
                  </a:outerShdw>
                </a:effectLst>
                <a:sym typeface="+mn-ea"/>
              </a:rPr>
              <a:t>纳米时代的静电与微污染控制</a:t>
            </a:r>
            <a:endParaRPr lang="zh-CN" altLang="en-US" sz="2800" b="1" spc="250" dirty="0">
              <a:solidFill>
                <a:schemeClr val="accent1"/>
              </a:solidFill>
              <a:effectLst>
                <a:outerShdw blurRad="38100" dist="25400" dir="5400000" algn="ctr" rotWithShape="0">
                  <a:srgbClr val="6E747A">
                    <a:alpha val="43000"/>
                  </a:srgbClr>
                </a:outerShdw>
              </a:effectLst>
              <a:latin typeface="华文细黑" panose="02010600040101010101" pitchFamily="2" charset="-122"/>
              <a:ea typeface="华文细黑" panose="02010600040101010101" pitchFamily="2" charset="-122"/>
              <a:sym typeface="+mn-ea"/>
            </a:endParaRPr>
          </a:p>
        </p:txBody>
      </p:sp>
      <p:sp>
        <p:nvSpPr>
          <p:cNvPr id="2" name="Rectangle 11"/>
          <p:cNvSpPr>
            <a:spLocks noChangeArrowheads="1"/>
          </p:cNvSpPr>
          <p:nvPr/>
        </p:nvSpPr>
        <p:spPr bwMode="auto">
          <a:xfrm>
            <a:off x="904875" y="1450975"/>
            <a:ext cx="4427220"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zh-CN" altLang="en-US" sz="2200" dirty="0">
                <a:latin typeface="宋体" panose="02010600030101010101" pitchFamily="2" charset="-122"/>
              </a:rPr>
              <a:t>一、</a:t>
            </a:r>
            <a:r>
              <a:rPr lang="en-US" altLang="zh-CN" sz="2200" dirty="0">
                <a:latin typeface="宋体" panose="02010600030101010101" pitchFamily="2" charset="-122"/>
              </a:rPr>
              <a:t>5 </a:t>
            </a:r>
            <a:r>
              <a:rPr lang="zh-CN" altLang="en-US" sz="2200" dirty="0">
                <a:latin typeface="宋体" panose="02010600030101010101" pitchFamily="2" charset="-122"/>
              </a:rPr>
              <a:t>纳米</a:t>
            </a:r>
            <a:r>
              <a:rPr lang="zh-CN" altLang="en-US" sz="2200" dirty="0">
                <a:latin typeface="宋体" panose="02010600030101010101" pitchFamily="2" charset="-122"/>
                <a:sym typeface="+mn-ea"/>
              </a:rPr>
              <a:t>时代的挑战	</a:t>
            </a:r>
            <a:endParaRPr lang="zh-CN" altLang="en-US" sz="2200" dirty="0">
              <a:latin typeface="宋体" panose="02010600030101010101" pitchFamily="2" charset="-122"/>
            </a:endParaRPr>
          </a:p>
        </p:txBody>
      </p:sp>
      <p:sp>
        <p:nvSpPr>
          <p:cNvPr id="100" name="文本框 99"/>
          <p:cNvSpPr txBox="1"/>
          <p:nvPr/>
        </p:nvSpPr>
        <p:spPr>
          <a:xfrm>
            <a:off x="1374140" y="2451100"/>
            <a:ext cx="10154285" cy="2553335"/>
          </a:xfrm>
          <a:prstGeom prst="rect">
            <a:avLst/>
          </a:prstGeom>
          <a:noFill/>
          <a:ln w="9525">
            <a:noFill/>
          </a:ln>
        </p:spPr>
        <p:txBody>
          <a:bodyPr wrap="square">
            <a:spAutoFit/>
          </a:bodyPr>
          <a:p>
            <a:pPr marL="171450" indent="-171450" fontAlgn="auto">
              <a:lnSpc>
                <a:spcPct val="200000"/>
              </a:lnSpc>
              <a:buFont typeface="Wingdings" panose="05000000000000000000" charset="0"/>
              <a:buChar char="u"/>
            </a:pPr>
            <a:r>
              <a:rPr lang="en-US" sz="2000" b="0">
                <a:solidFill>
                  <a:srgbClr val="313131"/>
                </a:solidFill>
                <a:latin typeface="微软雅黑 Light" panose="020B0502040204020203" charset="-122"/>
                <a:ea typeface="微软雅黑 Light" panose="020B0502040204020203" charset="-122"/>
                <a:cs typeface="微软雅黑 Light" panose="020B0502040204020203" charset="-122"/>
              </a:rPr>
              <a:t> </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芯片</a:t>
            </a:r>
            <a:r>
              <a:rPr lang="en-US" altLang="zh-CN" sz="2000" b="0">
                <a:solidFill>
                  <a:srgbClr val="313131"/>
                </a:solidFill>
                <a:latin typeface="微软雅黑 Light" panose="020B0502040204020203" charset="-122"/>
                <a:ea typeface="微软雅黑 Light" panose="020B0502040204020203" charset="-122"/>
                <a:cs typeface="微软雅黑 Light" panose="020B0502040204020203" charset="-122"/>
              </a:rPr>
              <a:t>5 nm </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时代将使防静电行业面临严峻挑战！</a:t>
            </a:r>
            <a:r>
              <a:rPr lang="en-US" sz="2000" b="0">
                <a:solidFill>
                  <a:srgbClr val="313131"/>
                </a:solidFill>
                <a:latin typeface="微软雅黑 Light" panose="020B0502040204020203" charset="-122"/>
                <a:ea typeface="微软雅黑 Light" panose="020B0502040204020203" charset="-122"/>
                <a:cs typeface="微软雅黑 Light" panose="020B0502040204020203" charset="-122"/>
              </a:rPr>
              <a:t> </a:t>
            </a:r>
            <a:endParaRPr lang="en-US" sz="2000" b="0">
              <a:solidFill>
                <a:srgbClr val="313131"/>
              </a:solidFill>
              <a:latin typeface="微软雅黑 Light" panose="020B0502040204020203" charset="-122"/>
              <a:ea typeface="微软雅黑 Light" panose="020B0502040204020203" charset="-122"/>
              <a:cs typeface="微软雅黑 Light" panose="020B0502040204020203" charset="-122"/>
            </a:endParaRPr>
          </a:p>
          <a:p>
            <a:pPr marL="171450" indent="-171450" fontAlgn="auto">
              <a:lnSpc>
                <a:spcPct val="200000"/>
              </a:lnSpc>
              <a:buFont typeface="Wingdings" panose="05000000000000000000" charset="0"/>
              <a:buChar char="u"/>
            </a:pP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 除了传统吸湿型抗静电剂，你还有什么技术手段？</a:t>
            </a:r>
            <a:endPar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endParaRPr>
          </a:p>
          <a:p>
            <a:pPr marL="171450" indent="-171450" fontAlgn="auto">
              <a:lnSpc>
                <a:spcPct val="200000"/>
              </a:lnSpc>
              <a:buFont typeface="Wingdings" panose="05000000000000000000" charset="0"/>
              <a:buChar char="u"/>
            </a:pPr>
            <a:r>
              <a:rPr lang="en-US" sz="2000" b="0">
                <a:solidFill>
                  <a:srgbClr val="313131"/>
                </a:solidFill>
                <a:latin typeface="微软雅黑 Light" panose="020B0502040204020203" charset="-122"/>
                <a:ea typeface="微软雅黑 Light" panose="020B0502040204020203" charset="-122"/>
                <a:cs typeface="微软雅黑 Light" panose="020B0502040204020203" charset="-122"/>
              </a:rPr>
              <a:t> </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摩擦电压小于</a:t>
            </a:r>
            <a:r>
              <a:rPr lang="en-US" altLang="zh-CN" sz="2000" b="0">
                <a:solidFill>
                  <a:srgbClr val="313131"/>
                </a:solidFill>
                <a:latin typeface="微软雅黑 Light" panose="020B0502040204020203" charset="-122"/>
                <a:ea typeface="微软雅黑 Light" panose="020B0502040204020203" charset="-122"/>
                <a:cs typeface="微软雅黑 Light" panose="020B0502040204020203" charset="-122"/>
              </a:rPr>
              <a:t>100V</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a:t>
            </a:r>
            <a:r>
              <a:rPr lang="en-US" altLang="zh-CN" sz="2000" b="0">
                <a:solidFill>
                  <a:srgbClr val="313131"/>
                </a:solidFill>
                <a:latin typeface="微软雅黑 Light" panose="020B0502040204020203" charset="-122"/>
                <a:ea typeface="微软雅黑 Light" panose="020B0502040204020203" charset="-122"/>
                <a:cs typeface="微软雅黑 Light" panose="020B0502040204020203" charset="-122"/>
              </a:rPr>
              <a:t>50V</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a:t>
            </a:r>
            <a:r>
              <a:rPr lang="en-US" altLang="zh-CN" sz="2000" b="0">
                <a:solidFill>
                  <a:srgbClr val="313131"/>
                </a:solidFill>
                <a:latin typeface="微软雅黑 Light" panose="020B0502040204020203" charset="-122"/>
                <a:ea typeface="微软雅黑 Light" panose="020B0502040204020203" charset="-122"/>
                <a:cs typeface="微软雅黑 Light" panose="020B0502040204020203" charset="-122"/>
              </a:rPr>
              <a:t>30V</a:t>
            </a:r>
            <a:r>
              <a:rPr lang="zh-CN" altLang="en-US" sz="2000" b="0">
                <a:solidFill>
                  <a:srgbClr val="313131"/>
                </a:solidFill>
                <a:latin typeface="微软雅黑 Light" panose="020B0502040204020203" charset="-122"/>
                <a:ea typeface="微软雅黑 Light" panose="020B0502040204020203" charset="-122"/>
                <a:cs typeface="微软雅黑 Light" panose="020B0502040204020203" charset="-122"/>
              </a:rPr>
              <a:t>，你准备好了吗？</a:t>
            </a:r>
            <a:endParaRPr lang="en-US" sz="2000" b="0">
              <a:solidFill>
                <a:srgbClr val="313131"/>
              </a:solidFill>
              <a:latin typeface="微软雅黑 Light" panose="020B0502040204020203" charset="-122"/>
              <a:ea typeface="微软雅黑 Light" panose="020B0502040204020203" charset="-122"/>
              <a:cs typeface="微软雅黑 Light" panose="020B0502040204020203" charset="-122"/>
            </a:endParaRPr>
          </a:p>
          <a:p>
            <a:endParaRPr lang="zh-CN" altLang="en-US" sz="2000">
              <a:latin typeface="微软雅黑 Light" panose="020B0502040204020203" charset="-122"/>
              <a:ea typeface="微软雅黑 Light" panose="020B0502040204020203" charset="-122"/>
              <a:cs typeface="微软雅黑 Light" panose="020B0502040204020203" charset="-122"/>
            </a:endParaRPr>
          </a:p>
        </p:txBody>
      </p:sp>
    </p:spTree>
    <p:custDataLst>
      <p:tags r:id="rId2"/>
    </p:custDataLst>
  </p:cSld>
  <p:clrMapOvr>
    <a:masterClrMapping/>
  </p:clrMapOvr>
  <p:transition spd="slow">
    <p:wipe/>
  </p:transition>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UNIT_SHOW_EDIT_AREA_INDICATION" val="0"/>
  <p:tag name="KSO_WM_TEMPLATE_THUMBS_INDEX" val="1、4、7、8、10、11、13、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544"/>
</p:tagLst>
</file>

<file path=ppt/tags/tag164.xml><?xml version="1.0" encoding="utf-8"?>
<p:tagLst xmlns:p="http://schemas.openxmlformats.org/presentationml/2006/main">
  <p:tag name="TIMING" val="|0.5|14.3"/>
  <p:tag name="KSO_WM_TEMPLATE_CATEGORY" val="custom"/>
  <p:tag name="KSO_WM_TEMPLATE_INDEX" val="20202544"/>
</p:tagLst>
</file>

<file path=ppt/tags/tag165.xml><?xml version="1.0" encoding="utf-8"?>
<p:tagLst xmlns:p="http://schemas.openxmlformats.org/presentationml/2006/main">
  <p:tag name="TIMING" val="|0.5|14.3"/>
  <p:tag name="KSO_WM_TEMPLATE_CATEGORY" val="custom"/>
  <p:tag name="KSO_WM_TEMPLATE_INDEX" val="20202544"/>
</p:tagLst>
</file>

<file path=ppt/tags/tag166.xml><?xml version="1.0" encoding="utf-8"?>
<p:tagLst xmlns:p="http://schemas.openxmlformats.org/presentationml/2006/main">
  <p:tag name="TIMING" val="|0.5|14.3"/>
  <p:tag name="KSO_WM_TEMPLATE_CATEGORY" val="custom"/>
  <p:tag name="KSO_WM_TEMPLATE_INDEX" val="20202544"/>
</p:tagLst>
</file>

<file path=ppt/tags/tag167.xml><?xml version="1.0" encoding="utf-8"?>
<p:tagLst xmlns:p="http://schemas.openxmlformats.org/presentationml/2006/main">
  <p:tag name="TIMING" val="|0.5|14.3"/>
  <p:tag name="KSO_WM_TEMPLATE_CATEGORY" val="custom"/>
  <p:tag name="KSO_WM_TEMPLATE_INDEX" val="20202544"/>
</p:tagLst>
</file>

<file path=ppt/tags/tag168.xml><?xml version="1.0" encoding="utf-8"?>
<p:tagLst xmlns:p="http://schemas.openxmlformats.org/presentationml/2006/main">
  <p:tag name="TIMING" val="|0.5|14.3"/>
  <p:tag name="KSO_WM_TEMPLATE_CATEGORY" val="custom"/>
  <p:tag name="KSO_WM_TEMPLATE_INDEX" val="20202544"/>
</p:tagLst>
</file>

<file path=ppt/tags/tag169.xml><?xml version="1.0" encoding="utf-8"?>
<p:tagLst xmlns:p="http://schemas.openxmlformats.org/presentationml/2006/main">
  <p:tag name="TIMING" val="|0.5|14.3"/>
  <p:tag name="KSO_WM_TEMPLATE_CATEGORY" val="custom"/>
  <p:tag name="KSO_WM_TEMPLATE_INDEX" val="2020254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TIMING" val="|0.5|14.3"/>
  <p:tag name="KSO_WM_TEMPLATE_CATEGORY" val="custom"/>
  <p:tag name="KSO_WM_TEMPLATE_INDEX" val="20202544"/>
</p:tagLst>
</file>

<file path=ppt/tags/tag171.xml><?xml version="1.0" encoding="utf-8"?>
<p:tagLst xmlns:p="http://schemas.openxmlformats.org/presentationml/2006/main">
  <p:tag name="TIMING" val="|0.5|14.3"/>
  <p:tag name="KSO_WM_TEMPLATE_CATEGORY" val="custom"/>
  <p:tag name="KSO_WM_TEMPLATE_INDEX" val="20202544"/>
</p:tagLst>
</file>

<file path=ppt/tags/tag172.xml><?xml version="1.0" encoding="utf-8"?>
<p:tagLst xmlns:p="http://schemas.openxmlformats.org/presentationml/2006/main">
  <p:tag name="TIMING" val="|0.5|14.3"/>
  <p:tag name="KSO_WM_TEMPLATE_CATEGORY" val="custom"/>
  <p:tag name="KSO_WM_TEMPLATE_INDEX" val="20202544"/>
</p:tagLst>
</file>

<file path=ppt/tags/tag173.xml><?xml version="1.0" encoding="utf-8"?>
<p:tagLst xmlns:p="http://schemas.openxmlformats.org/presentationml/2006/main">
  <p:tag name="TIMING" val="|0.5|14.3"/>
  <p:tag name="KSO_WM_TEMPLATE_CATEGORY" val="custom"/>
  <p:tag name="KSO_WM_TEMPLATE_INDEX" val="20202544"/>
</p:tagLst>
</file>

<file path=ppt/tags/tag174.xml><?xml version="1.0" encoding="utf-8"?>
<p:tagLst xmlns:p="http://schemas.openxmlformats.org/presentationml/2006/main">
  <p:tag name="TIMING" val="|0.5|14.3"/>
  <p:tag name="KSO_WM_TEMPLATE_CATEGORY" val="custom"/>
  <p:tag name="KSO_WM_TEMPLATE_INDEX" val="20202544"/>
</p:tagLst>
</file>

<file path=ppt/tags/tag175.xml><?xml version="1.0" encoding="utf-8"?>
<p:tagLst xmlns:p="http://schemas.openxmlformats.org/presentationml/2006/main">
  <p:tag name="TIMING" val="|0.5|14.3"/>
  <p:tag name="KSO_WM_TEMPLATE_CATEGORY" val="custom"/>
  <p:tag name="KSO_WM_TEMPLATE_INDEX" val="20202544"/>
</p:tagLst>
</file>

<file path=ppt/tags/tag176.xml><?xml version="1.0" encoding="utf-8"?>
<p:tagLst xmlns:p="http://schemas.openxmlformats.org/presentationml/2006/main">
  <p:tag name="TIMING" val="|0.5|14.3"/>
  <p:tag name="KSO_WM_TEMPLATE_CATEGORY" val="custom"/>
  <p:tag name="KSO_WM_TEMPLATE_INDEX" val="20202544"/>
</p:tagLst>
</file>

<file path=ppt/tags/tag177.xml><?xml version="1.0" encoding="utf-8"?>
<p:tagLst xmlns:p="http://schemas.openxmlformats.org/presentationml/2006/main">
  <p:tag name="TIMING" val="|0.5|14.3"/>
  <p:tag name="KSO_WM_TEMPLATE_CATEGORY" val="custom"/>
  <p:tag name="KSO_WM_TEMPLATE_INDEX" val="20202544"/>
</p:tagLst>
</file>

<file path=ppt/tags/tag178.xml><?xml version="1.0" encoding="utf-8"?>
<p:tagLst xmlns:p="http://schemas.openxmlformats.org/presentationml/2006/main">
  <p:tag name="TIMING" val="|0.5|14.3"/>
  <p:tag name="KSO_WM_TEMPLATE_CATEGORY" val="custom"/>
  <p:tag name="KSO_WM_TEMPLATE_INDEX" val="20202544"/>
</p:tagLst>
</file>

<file path=ppt/tags/tag179.xml><?xml version="1.0" encoding="utf-8"?>
<p:tagLst xmlns:p="http://schemas.openxmlformats.org/presentationml/2006/main">
  <p:tag name="TIMING" val="|0.5|14.3"/>
  <p:tag name="KSO_WM_TEMPLATE_CATEGORY" val="custom"/>
  <p:tag name="KSO_WM_TEMPLATE_INDEX" val="2020254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TIMING" val="|0.5|14.3"/>
  <p:tag name="KSO_WM_TEMPLATE_CATEGORY" val="custom"/>
  <p:tag name="KSO_WM_TEMPLATE_INDEX" val="20202544"/>
</p:tagLst>
</file>

<file path=ppt/tags/tag181.xml><?xml version="1.0" encoding="utf-8"?>
<p:tagLst xmlns:p="http://schemas.openxmlformats.org/presentationml/2006/main">
  <p:tag name="TIMING" val="|0.5|14.3"/>
  <p:tag name="KSO_WM_TEMPLATE_CATEGORY" val="custom"/>
  <p:tag name="KSO_WM_TEMPLATE_INDEX" val="20202544"/>
</p:tagLst>
</file>

<file path=ppt/tags/tag182.xml><?xml version="1.0" encoding="utf-8"?>
<p:tagLst xmlns:p="http://schemas.openxmlformats.org/presentationml/2006/main">
  <p:tag name="TIMING" val="|0.5|14.3"/>
  <p:tag name="KSO_WM_TEMPLATE_CATEGORY" val="custom"/>
  <p:tag name="KSO_WM_TEMPLATE_INDEX" val="20202544"/>
</p:tagLst>
</file>

<file path=ppt/tags/tag183.xml><?xml version="1.0" encoding="utf-8"?>
<p:tagLst xmlns:p="http://schemas.openxmlformats.org/presentationml/2006/main">
  <p:tag name="TIMING" val="|0.5|14.3"/>
  <p:tag name="KSO_WM_TEMPLATE_CATEGORY" val="custom"/>
  <p:tag name="KSO_WM_TEMPLATE_INDEX" val="20202544"/>
</p:tagLst>
</file>

<file path=ppt/tags/tag184.xml><?xml version="1.0" encoding="utf-8"?>
<p:tagLst xmlns:p="http://schemas.openxmlformats.org/presentationml/2006/main">
  <p:tag name="TIMING" val="|0.5|14.3"/>
  <p:tag name="KSO_WM_TEMPLATE_CATEGORY" val="custom"/>
  <p:tag name="KSO_WM_TEMPLATE_INDEX" val="20202544"/>
</p:tagLst>
</file>

<file path=ppt/tags/tag185.xml><?xml version="1.0" encoding="utf-8"?>
<p:tagLst xmlns:p="http://schemas.openxmlformats.org/presentationml/2006/main">
  <p:tag name="TIMING" val="|0.5|14.3"/>
  <p:tag name="KSO_WM_TEMPLATE_CATEGORY" val="custom"/>
  <p:tag name="KSO_WM_TEMPLATE_INDEX" val="20202544"/>
</p:tagLst>
</file>

<file path=ppt/tags/tag186.xml><?xml version="1.0" encoding="utf-8"?>
<p:tagLst xmlns:p="http://schemas.openxmlformats.org/presentationml/2006/main">
  <p:tag name="TIMING" val="|0.5|14.3"/>
  <p:tag name="KSO_WM_TEMPLATE_CATEGORY" val="custom"/>
  <p:tag name="KSO_WM_TEMPLATE_INDEX" val="20202544"/>
</p:tagLst>
</file>

<file path=ppt/tags/tag187.xml><?xml version="1.0" encoding="utf-8"?>
<p:tagLst xmlns:p="http://schemas.openxmlformats.org/presentationml/2006/main">
  <p:tag name="TIMING" val="|0.5|14.3"/>
  <p:tag name="KSO_WM_TEMPLATE_CATEGORY" val="custom"/>
  <p:tag name="KSO_WM_TEMPLATE_INDEX" val="20202544"/>
</p:tagLst>
</file>

<file path=ppt/tags/tag188.xml><?xml version="1.0" encoding="utf-8"?>
<p:tagLst xmlns:p="http://schemas.openxmlformats.org/presentationml/2006/main">
  <p:tag name="TIMING" val="|0.5|14.3"/>
  <p:tag name="KSO_WM_TEMPLATE_CATEGORY" val="custom"/>
  <p:tag name="KSO_WM_TEMPLATE_INDEX" val="20202544"/>
</p:tagLst>
</file>

<file path=ppt/tags/tag189.xml><?xml version="1.0" encoding="utf-8"?>
<p:tagLst xmlns:p="http://schemas.openxmlformats.org/presentationml/2006/main">
  <p:tag name="TIMING" val="|0.5|14.3"/>
  <p:tag name="KSO_WM_TEMPLATE_CATEGORY" val="custom"/>
  <p:tag name="KSO_WM_TEMPLATE_INDEX" val="2020254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Lst>
</file>

<file path=ppt/tags/tag9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24">
      <a:dk1>
        <a:srgbClr val="000000"/>
      </a:dk1>
      <a:lt1>
        <a:srgbClr val="FFFFFF"/>
      </a:lt1>
      <a:dk2>
        <a:srgbClr val="F2F2F2"/>
      </a:dk2>
      <a:lt2>
        <a:srgbClr val="FFFFFF"/>
      </a:lt2>
      <a:accent1>
        <a:srgbClr val="6EACF7"/>
      </a:accent1>
      <a:accent2>
        <a:srgbClr val="8CA2E6"/>
      </a:accent2>
      <a:accent3>
        <a:srgbClr val="A595D7"/>
      </a:accent3>
      <a:accent4>
        <a:srgbClr val="BC86C8"/>
      </a:accent4>
      <a:accent5>
        <a:srgbClr val="D676B9"/>
      </a:accent5>
      <a:accent6>
        <a:srgbClr val="F166AC"/>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3939</Words>
  <Application>WPS 演示</Application>
  <PresentationFormat>宽屏</PresentationFormat>
  <Paragraphs>313</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汉仪旗黑-85S</vt:lpstr>
      <vt:lpstr>Viner Hand ITC</vt:lpstr>
      <vt:lpstr>Verdana</vt:lpstr>
      <vt:lpstr>幼圆</vt:lpstr>
      <vt:lpstr>华文细黑</vt:lpstr>
      <vt:lpstr>微软雅黑 Light</vt:lpstr>
      <vt:lpstr>Wingdings</vt:lpstr>
      <vt:lpstr>Arial Unicode MS</vt:lpstr>
      <vt:lpstr>Calibri</vt:lpstr>
      <vt:lpstr>Mongolian Baiti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Huang jh</dc:creator>
  <cp:lastModifiedBy>黄建华</cp:lastModifiedBy>
  <cp:revision>153</cp:revision>
  <dcterms:created xsi:type="dcterms:W3CDTF">2019-06-19T02:08:00Z</dcterms:created>
  <dcterms:modified xsi:type="dcterms:W3CDTF">2024-04-11T08:02:38Z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9FBA2F642EB7420AB32AB5F75EE82C22_13</vt:lpwstr>
  </property>
</Properties>
</file>